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3" r:id="rId9"/>
    <p:sldId id="269" r:id="rId10"/>
    <p:sldId id="264" r:id="rId11"/>
    <p:sldId id="266" r:id="rId12"/>
    <p:sldId id="268" r:id="rId13"/>
    <p:sldId id="270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82AFE31-D4E3-4669-87A7-96695168EDE8}">
          <p14:sldIdLst>
            <p14:sldId id="256"/>
            <p14:sldId id="271"/>
            <p14:sldId id="257"/>
          </p14:sldIdLst>
        </p14:section>
        <p14:section name="Untitled Section" id="{3453E03E-CF7C-4FA0-88FB-29EC0152F301}">
          <p14:sldIdLst>
            <p14:sldId id="258"/>
            <p14:sldId id="259"/>
            <p14:sldId id="260"/>
            <p14:sldId id="261"/>
            <p14:sldId id="263"/>
            <p14:sldId id="269"/>
            <p14:sldId id="264"/>
            <p14:sldId id="266"/>
            <p14:sldId id="268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28" autoAdjust="0"/>
  </p:normalViewPr>
  <p:slideViewPr>
    <p:cSldViewPr>
      <p:cViewPr>
        <p:scale>
          <a:sx n="78" d="100"/>
          <a:sy n="78" d="100"/>
        </p:scale>
        <p:origin x="-924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6947-A330-4E81-907E-B56916FC76C4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5E36-6C21-4EF5-8446-1633F2E7C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379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6947-A330-4E81-907E-B56916FC76C4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5E36-6C21-4EF5-8446-1633F2E7C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99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6947-A330-4E81-907E-B56916FC76C4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5E36-6C21-4EF5-8446-1633F2E7C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35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6947-A330-4E81-907E-B56916FC76C4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5E36-6C21-4EF5-8446-1633F2E7C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112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6947-A330-4E81-907E-B56916FC76C4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5E36-6C21-4EF5-8446-1633F2E7C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704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6947-A330-4E81-907E-B56916FC76C4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5E36-6C21-4EF5-8446-1633F2E7C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61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6947-A330-4E81-907E-B56916FC76C4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5E36-6C21-4EF5-8446-1633F2E7C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47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6947-A330-4E81-907E-B56916FC76C4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5E36-6C21-4EF5-8446-1633F2E7C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95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6947-A330-4E81-907E-B56916FC76C4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5E36-6C21-4EF5-8446-1633F2E7C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694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6947-A330-4E81-907E-B56916FC76C4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5E36-6C21-4EF5-8446-1633F2E7C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586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6947-A330-4E81-907E-B56916FC76C4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5E36-6C21-4EF5-8446-1633F2E7C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474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6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947-A330-4E81-907E-B56916FC76C4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75E36-6C21-4EF5-8446-1633F2E7C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26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1265" y="5711176"/>
            <a:ext cx="6400800" cy="1152128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Began March 2009 through LCD Scotland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7176" y="-146727"/>
            <a:ext cx="638488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Thawale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Primary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&amp; Lockerbie Academy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School Partnership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381328"/>
            <a:ext cx="226774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H. Wright 5 Oct 2012</a:t>
            </a:r>
            <a:endParaRPr lang="en-GB" dirty="0"/>
          </a:p>
        </p:txBody>
      </p:sp>
      <p:pic>
        <p:nvPicPr>
          <p:cNvPr id="9" name="Picture 4" descr="210220112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640" y="2438596"/>
            <a:ext cx="4320480" cy="324036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18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growing number involved each year </a:t>
            </a:r>
          </a:p>
          <a:p>
            <a:r>
              <a:rPr lang="en-GB" dirty="0" smtClean="0"/>
              <a:t>Meet weekly </a:t>
            </a:r>
          </a:p>
          <a:p>
            <a:r>
              <a:rPr lang="en-GB" dirty="0" smtClean="0"/>
              <a:t>Design own t-shirts  </a:t>
            </a:r>
          </a:p>
          <a:p>
            <a:r>
              <a:rPr lang="en-GB" dirty="0" smtClean="0"/>
              <a:t>Up date Link notice boards </a:t>
            </a:r>
          </a:p>
          <a:p>
            <a:r>
              <a:rPr lang="en-GB" dirty="0" smtClean="0"/>
              <a:t>Sell pin badges</a:t>
            </a:r>
          </a:p>
          <a:p>
            <a:r>
              <a:rPr lang="en-GB" dirty="0" smtClean="0"/>
              <a:t>Present school assemblies</a:t>
            </a:r>
          </a:p>
          <a:p>
            <a:r>
              <a:rPr lang="en-GB" dirty="0" smtClean="0"/>
              <a:t>Plan various events and activities  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49062"/>
            <a:ext cx="226774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H. Wright 5 Oct 2012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722769" y="476672"/>
            <a:ext cx="77510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S6 African Link Committee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098" name="Picture 2" descr="E:\P pics\Criffe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318784"/>
            <a:ext cx="3400502" cy="255037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13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75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5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8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5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Books &amp; money for stationery </a:t>
            </a:r>
          </a:p>
          <a:p>
            <a:r>
              <a:rPr lang="en-GB" dirty="0" smtClean="0"/>
              <a:t>Annual Community Coffee Morning</a:t>
            </a:r>
          </a:p>
          <a:p>
            <a:r>
              <a:rPr lang="en-GB" dirty="0" smtClean="0"/>
              <a:t>Leap for Life </a:t>
            </a:r>
          </a:p>
          <a:p>
            <a:r>
              <a:rPr lang="en-GB" dirty="0" smtClean="0"/>
              <a:t>Malawi </a:t>
            </a:r>
            <a:r>
              <a:rPr lang="en-GB" dirty="0" err="1" smtClean="0"/>
              <a:t>Karnaval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Criffel</a:t>
            </a:r>
            <a:r>
              <a:rPr lang="en-GB" dirty="0" smtClean="0"/>
              <a:t> Climb</a:t>
            </a:r>
          </a:p>
          <a:p>
            <a:r>
              <a:rPr lang="en-GB" dirty="0" smtClean="0"/>
              <a:t>Whole School Sponsored Walk 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49062"/>
            <a:ext cx="226774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H. Wright 5 Oct 2012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44187" y="332656"/>
            <a:ext cx="78510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Fundraising and Donations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122" name="Picture 2" descr="E:\P pics\Karnival 01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760" y="2894627"/>
            <a:ext cx="2570240" cy="3426987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72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Active international links at Lockerbie </a:t>
            </a:r>
          </a:p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partnership with a developing country</a:t>
            </a:r>
          </a:p>
          <a:p>
            <a:r>
              <a:rPr lang="en-GB" dirty="0" smtClean="0"/>
              <a:t>Shared teaching and learning at its heart </a:t>
            </a:r>
          </a:p>
          <a:p>
            <a:r>
              <a:rPr lang="en-GB" dirty="0" smtClean="0"/>
              <a:t>Richness in diversity but also commonality </a:t>
            </a:r>
          </a:p>
          <a:p>
            <a:r>
              <a:rPr lang="en-GB" dirty="0" smtClean="0"/>
              <a:t>Generate enthusiasm and motivation for learning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6349062"/>
            <a:ext cx="226774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H. Wright 5 Oct 2012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938167" y="188640"/>
            <a:ext cx="53271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Global Citizenship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095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5"/>
            <a:ext cx="8229600" cy="2952328"/>
          </a:xfrm>
        </p:spPr>
        <p:txBody>
          <a:bodyPr/>
          <a:lstStyle/>
          <a:p>
            <a:r>
              <a:rPr lang="en-GB" dirty="0" smtClean="0"/>
              <a:t>Openness to new thinking and ideas</a:t>
            </a:r>
          </a:p>
          <a:p>
            <a:r>
              <a:rPr lang="en-GB" dirty="0" smtClean="0"/>
              <a:t>Willingness to tackle sensitive issues </a:t>
            </a:r>
          </a:p>
          <a:p>
            <a:r>
              <a:rPr lang="en-GB" dirty="0" smtClean="0"/>
              <a:t>A sense of your own identity and your place in the global community</a:t>
            </a:r>
          </a:p>
          <a:p>
            <a:r>
              <a:rPr lang="en-GB" dirty="0" smtClean="0"/>
              <a:t>Inspire a desire to affect positive change 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49062"/>
            <a:ext cx="226774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H. Wright 5 Oct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107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6600" dirty="0" smtClean="0">
                <a:latin typeface="Comic Sans MS" panose="030F0702030302020204" pitchFamily="66" charset="0"/>
              </a:rPr>
              <a:t>Lockerbie Academy </a:t>
            </a:r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African Link Committee </a:t>
            </a:r>
          </a:p>
          <a:p>
            <a:r>
              <a:rPr lang="en-GB" sz="5200" dirty="0" smtClean="0">
                <a:solidFill>
                  <a:schemeClr val="tx1"/>
                </a:solidFill>
              </a:rPr>
              <a:t>2016-17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293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PT Humanities ( Link teacher) &amp; HT in regular contact</a:t>
            </a:r>
          </a:p>
          <a:p>
            <a:r>
              <a:rPr lang="en-GB" dirty="0" smtClean="0"/>
              <a:t>Staff &amp; Pupil Committees established at Lockerbie &amp; staff group at </a:t>
            </a:r>
            <a:r>
              <a:rPr lang="en-GB" dirty="0" err="1" smtClean="0"/>
              <a:t>Thawale</a:t>
            </a:r>
            <a:r>
              <a:rPr lang="en-GB" dirty="0" smtClean="0"/>
              <a:t> </a:t>
            </a:r>
          </a:p>
          <a:p>
            <a:r>
              <a:rPr lang="en-GB" dirty="0" smtClean="0"/>
              <a:t>Partnership agreement drawn up </a:t>
            </a:r>
          </a:p>
          <a:p>
            <a:r>
              <a:rPr lang="en-GB" dirty="0" smtClean="0"/>
              <a:t>Communication via letters, email &amp; phone calls </a:t>
            </a:r>
          </a:p>
          <a:p>
            <a:r>
              <a:rPr lang="en-GB" dirty="0" smtClean="0"/>
              <a:t>Donation of books and money sent for </a:t>
            </a:r>
            <a:r>
              <a:rPr lang="en-GB" dirty="0" err="1" smtClean="0"/>
              <a:t>Thawale</a:t>
            </a:r>
            <a:r>
              <a:rPr lang="en-GB" dirty="0" smtClean="0"/>
              <a:t> library.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47878"/>
            <a:ext cx="226774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H. Wright 5 Oct 2012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40557" y="332656"/>
            <a:ext cx="7671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Early Stages – March 2009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755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Why do we go to school ?  May 2009</a:t>
            </a:r>
          </a:p>
          <a:p>
            <a:r>
              <a:rPr lang="en-GB" dirty="0" smtClean="0"/>
              <a:t>Rights and Responsibilities – March 2010</a:t>
            </a:r>
          </a:p>
          <a:p>
            <a:r>
              <a:rPr lang="en-GB" dirty="0" smtClean="0"/>
              <a:t>Piloted new resources – Global Poverty &amp; Education – Dec 2010 </a:t>
            </a:r>
          </a:p>
          <a:p>
            <a:r>
              <a:rPr lang="en-GB" dirty="0" smtClean="0"/>
              <a:t>The Environment  - Oct to Dec 2011</a:t>
            </a:r>
          </a:p>
          <a:p>
            <a:r>
              <a:rPr lang="en-GB" dirty="0" smtClean="0"/>
              <a:t>Tales from Around the World  - Sept 2012</a:t>
            </a:r>
          </a:p>
          <a:p>
            <a:r>
              <a:rPr lang="en-GB" dirty="0" smtClean="0"/>
              <a:t>Pen pal letters ( staff &amp; pupils) </a:t>
            </a:r>
          </a:p>
          <a:p>
            <a:r>
              <a:rPr lang="en-GB" dirty="0" smtClean="0"/>
              <a:t>Poetry writing  </a:t>
            </a:r>
          </a:p>
          <a:p>
            <a:r>
              <a:rPr lang="en-GB" dirty="0" smtClean="0"/>
              <a:t>Getting to know you books 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028384" y="263691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349062"/>
            <a:ext cx="226774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H. Wright 5 Oct 2012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215535" y="404664"/>
            <a:ext cx="4650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Shared Projects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314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2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7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500"/>
                            </p:stCondLst>
                            <p:childTnLst>
                              <p:par>
                                <p:cTn id="41" presetID="10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allAtOnce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Annual fundraising coffee morning in Lockerbie Town Hall  Nov </a:t>
            </a:r>
          </a:p>
          <a:p>
            <a:r>
              <a:rPr lang="en-GB" dirty="0" smtClean="0"/>
              <a:t>Visits to feeder primaries </a:t>
            </a:r>
          </a:p>
          <a:p>
            <a:r>
              <a:rPr lang="en-GB" dirty="0" smtClean="0"/>
              <a:t>Talks to community groups </a:t>
            </a:r>
          </a:p>
          <a:p>
            <a:r>
              <a:rPr lang="en-GB" dirty="0" smtClean="0"/>
              <a:t>Support from local businesses – raffle prizes, boxes ( D S Smith ) , surplus clothing stock ( Tesco) </a:t>
            </a:r>
          </a:p>
          <a:p>
            <a:r>
              <a:rPr lang="en-GB" dirty="0" smtClean="0"/>
              <a:t>News items in the local paper </a:t>
            </a:r>
          </a:p>
          <a:p>
            <a:r>
              <a:rPr lang="en-GB" dirty="0" smtClean="0"/>
              <a:t>Members of the Scotland – Malawi Partnership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2616" y="6349062"/>
            <a:ext cx="226774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H. Wright 5 Oct 2012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875992" y="260648"/>
            <a:ext cx="54537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Wider Community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602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2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8" y="2204864"/>
            <a:ext cx="8229600" cy="2908920"/>
          </a:xfrm>
        </p:spPr>
        <p:txBody>
          <a:bodyPr/>
          <a:lstStyle/>
          <a:p>
            <a:r>
              <a:rPr lang="en-GB" dirty="0" smtClean="0"/>
              <a:t>Chichewa Club Friday lunchtimes</a:t>
            </a:r>
          </a:p>
          <a:p>
            <a:r>
              <a:rPr lang="en-GB" dirty="0" smtClean="0"/>
              <a:t>DFID Christmas Card Competition </a:t>
            </a:r>
          </a:p>
          <a:p>
            <a:r>
              <a:rPr lang="en-GB" dirty="0" smtClean="0"/>
              <a:t>Design a t-shirt competition </a:t>
            </a:r>
          </a:p>
          <a:p>
            <a:r>
              <a:rPr lang="en-GB" dirty="0" smtClean="0"/>
              <a:t>African Cup – Summer Football Competition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49062"/>
            <a:ext cx="226774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H. Wright 5 Oct 2012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850861" y="548680"/>
            <a:ext cx="74422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Extra Curricular Activities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131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allAtOnce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English – pen pal letters &amp; Tales from Around the World </a:t>
            </a:r>
          </a:p>
          <a:p>
            <a:r>
              <a:rPr lang="en-GB" dirty="0" smtClean="0"/>
              <a:t>Music – African Drumming </a:t>
            </a:r>
          </a:p>
          <a:p>
            <a:r>
              <a:rPr lang="en-GB" dirty="0" smtClean="0"/>
              <a:t>Art – African masks</a:t>
            </a:r>
          </a:p>
          <a:p>
            <a:r>
              <a:rPr lang="en-GB" dirty="0" smtClean="0"/>
              <a:t>Modern Studies – Human Rights</a:t>
            </a:r>
          </a:p>
          <a:p>
            <a:r>
              <a:rPr lang="en-GB" dirty="0" smtClean="0"/>
              <a:t>Geography – The Environment</a:t>
            </a:r>
          </a:p>
          <a:p>
            <a:r>
              <a:rPr lang="en-GB" dirty="0" smtClean="0"/>
              <a:t>Science – Climate Change &amp; Soil Testing </a:t>
            </a:r>
          </a:p>
          <a:p>
            <a:r>
              <a:rPr lang="en-GB" dirty="0" smtClean="0"/>
              <a:t>PSD Higher – S6 African Link Committee work</a:t>
            </a:r>
          </a:p>
          <a:p>
            <a:r>
              <a:rPr lang="en-GB" dirty="0" smtClean="0"/>
              <a:t>History – David Livingstone 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49062"/>
            <a:ext cx="226774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H. Wright 5 Oct 2012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195736" y="476672"/>
            <a:ext cx="46015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Curricular Links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0" name="Picture 2" descr="E:\P pics\CNV0003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348880"/>
            <a:ext cx="2771030" cy="209185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45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2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75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Magdalene </a:t>
            </a:r>
            <a:r>
              <a:rPr lang="en-GB" dirty="0" err="1" smtClean="0"/>
              <a:t>Sacraine</a:t>
            </a:r>
            <a:r>
              <a:rPr lang="en-GB" dirty="0" smtClean="0"/>
              <a:t> – Tales from African Dreamtime </a:t>
            </a:r>
          </a:p>
          <a:p>
            <a:r>
              <a:rPr lang="en-GB" dirty="0" smtClean="0"/>
              <a:t>Dance 4 Life – Aids/HIV presentation </a:t>
            </a:r>
          </a:p>
          <a:p>
            <a:r>
              <a:rPr lang="en-GB" dirty="0" smtClean="0"/>
              <a:t>Toto Tales – </a:t>
            </a:r>
            <a:r>
              <a:rPr lang="en-GB" dirty="0" err="1" smtClean="0"/>
              <a:t>Tyi</a:t>
            </a:r>
            <a:r>
              <a:rPr lang="en-GB" dirty="0" smtClean="0"/>
              <a:t> </a:t>
            </a:r>
            <a:r>
              <a:rPr lang="en-GB" dirty="0" err="1" smtClean="0"/>
              <a:t>Wara</a:t>
            </a:r>
            <a:r>
              <a:rPr lang="en-GB" dirty="0" smtClean="0"/>
              <a:t> performance </a:t>
            </a:r>
          </a:p>
          <a:p>
            <a:r>
              <a:rPr lang="en-GB" dirty="0" smtClean="0"/>
              <a:t>Glasgow High Life Band </a:t>
            </a:r>
          </a:p>
          <a:p>
            <a:r>
              <a:rPr lang="en-GB" dirty="0" smtClean="0"/>
              <a:t>Dr </a:t>
            </a:r>
            <a:r>
              <a:rPr lang="en-GB" dirty="0" err="1" smtClean="0"/>
              <a:t>Mizeck</a:t>
            </a:r>
            <a:r>
              <a:rPr lang="en-GB" dirty="0" smtClean="0"/>
              <a:t> </a:t>
            </a:r>
            <a:r>
              <a:rPr lang="en-GB" dirty="0" err="1" smtClean="0"/>
              <a:t>Chagunda</a:t>
            </a:r>
            <a:r>
              <a:rPr lang="en-GB" dirty="0" smtClean="0"/>
              <a:t> </a:t>
            </a:r>
          </a:p>
          <a:p>
            <a:r>
              <a:rPr lang="en-GB" dirty="0" smtClean="0"/>
              <a:t>Lorna </a:t>
            </a:r>
            <a:r>
              <a:rPr lang="en-GB" dirty="0" err="1" smtClean="0"/>
              <a:t>Argente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Gameli</a:t>
            </a:r>
            <a:r>
              <a:rPr lang="en-GB" dirty="0" smtClean="0"/>
              <a:t> </a:t>
            </a:r>
            <a:r>
              <a:rPr lang="en-GB" dirty="0" err="1" smtClean="0"/>
              <a:t>Todzro</a:t>
            </a:r>
            <a:r>
              <a:rPr lang="en-GB" dirty="0" smtClean="0"/>
              <a:t> – drumming workshop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040" y="6349062"/>
            <a:ext cx="226774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H. Wright 5 Oct 2012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720959" y="476672"/>
            <a:ext cx="77196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Visiting Speakers / Groups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916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2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635" y="836712"/>
            <a:ext cx="8229600" cy="3922752"/>
          </a:xfrm>
        </p:spPr>
        <p:txBody>
          <a:bodyPr/>
          <a:lstStyle/>
          <a:p>
            <a:r>
              <a:rPr lang="en-GB" dirty="0" smtClean="0"/>
              <a:t>Feb 2011 - link teacher &amp; senior student to </a:t>
            </a:r>
            <a:r>
              <a:rPr lang="en-GB" dirty="0" err="1" smtClean="0"/>
              <a:t>Thawale</a:t>
            </a:r>
            <a:r>
              <a:rPr lang="en-GB" dirty="0" smtClean="0"/>
              <a:t> </a:t>
            </a:r>
          </a:p>
          <a:p>
            <a:r>
              <a:rPr lang="en-GB" dirty="0" smtClean="0"/>
              <a:t>April 2011 – </a:t>
            </a:r>
            <a:r>
              <a:rPr lang="en-GB" dirty="0" err="1" smtClean="0"/>
              <a:t>Thawale</a:t>
            </a:r>
            <a:r>
              <a:rPr lang="en-GB" dirty="0" smtClean="0"/>
              <a:t> HT &amp; colleague to Lockerbie </a:t>
            </a:r>
          </a:p>
          <a:p>
            <a:r>
              <a:rPr lang="en-GB" dirty="0" smtClean="0"/>
              <a:t>Dec 2011 – </a:t>
            </a:r>
            <a:r>
              <a:rPr lang="en-GB" dirty="0" err="1" smtClean="0"/>
              <a:t>Thawale</a:t>
            </a:r>
            <a:r>
              <a:rPr lang="en-GB" dirty="0" smtClean="0"/>
              <a:t> Depute &amp; colleague to Lockerbie </a:t>
            </a:r>
          </a:p>
          <a:p>
            <a:r>
              <a:rPr lang="en-GB" dirty="0" smtClean="0"/>
              <a:t> Sept 2012 – 2 Lockerbie teachers to Malawi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49062"/>
            <a:ext cx="226774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H. Wright 5 Oct 2012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150829" y="0"/>
            <a:ext cx="48492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Reciprocal Visits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074" name="Picture 2" descr="E:\P pics\IMG_015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435" y="4551659"/>
            <a:ext cx="2952328" cy="221424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09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75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515</Words>
  <Application>Microsoft Office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Lockerbie Academy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Dumfries and Galloway LEA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Park</dc:creator>
  <cp:lastModifiedBy>Helen Wright</cp:lastModifiedBy>
  <cp:revision>31</cp:revision>
  <cp:lastPrinted>2015-11-13T14:24:42Z</cp:lastPrinted>
  <dcterms:created xsi:type="dcterms:W3CDTF">2012-10-03T11:40:50Z</dcterms:created>
  <dcterms:modified xsi:type="dcterms:W3CDTF">2017-02-17T10:43:46Z</dcterms:modified>
</cp:coreProperties>
</file>