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7"/>
  </p:notesMasterIdLst>
  <p:handoutMasterIdLst>
    <p:handoutMasterId r:id="rId28"/>
  </p:handoutMasterIdLst>
  <p:sldIdLst>
    <p:sldId id="256" r:id="rId2"/>
    <p:sldId id="768" r:id="rId3"/>
    <p:sldId id="767" r:id="rId4"/>
    <p:sldId id="793" r:id="rId5"/>
    <p:sldId id="794" r:id="rId6"/>
    <p:sldId id="795" r:id="rId7"/>
    <p:sldId id="811" r:id="rId8"/>
    <p:sldId id="796" r:id="rId9"/>
    <p:sldId id="797" r:id="rId10"/>
    <p:sldId id="798" r:id="rId11"/>
    <p:sldId id="799" r:id="rId12"/>
    <p:sldId id="800" r:id="rId13"/>
    <p:sldId id="801" r:id="rId14"/>
    <p:sldId id="812" r:id="rId15"/>
    <p:sldId id="802" r:id="rId16"/>
    <p:sldId id="804" r:id="rId17"/>
    <p:sldId id="805" r:id="rId18"/>
    <p:sldId id="806" r:id="rId19"/>
    <p:sldId id="807" r:id="rId20"/>
    <p:sldId id="808" r:id="rId21"/>
    <p:sldId id="809" r:id="rId22"/>
    <p:sldId id="810" r:id="rId23"/>
    <p:sldId id="813" r:id="rId24"/>
    <p:sldId id="814" r:id="rId25"/>
    <p:sldId id="803"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42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60" autoAdjust="0"/>
    <p:restoredTop sz="95915" autoAdjust="0"/>
  </p:normalViewPr>
  <p:slideViewPr>
    <p:cSldViewPr>
      <p:cViewPr>
        <p:scale>
          <a:sx n="81" d="100"/>
          <a:sy n="81" d="100"/>
        </p:scale>
        <p:origin x="-2886" y="-7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51784C6-1B58-4D6F-9D74-A88E3E2C320C}" type="datetimeFigureOut">
              <a:rPr lang="en-GB" smtClean="0"/>
              <a:t>13/11/2017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ED29BA9-011A-4CF5-A64B-F8F1F9651573}" type="slidenum">
              <a:rPr lang="en-GB" smtClean="0"/>
              <a:t>‹#›</a:t>
            </a:fld>
            <a:endParaRPr lang="en-GB"/>
          </a:p>
        </p:txBody>
      </p:sp>
    </p:spTree>
    <p:extLst>
      <p:ext uri="{BB962C8B-B14F-4D97-AF65-F5344CB8AC3E}">
        <p14:creationId xmlns:p14="http://schemas.microsoft.com/office/powerpoint/2010/main" val="167445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3ADEDF5-35C6-4AF2-8751-AAE1E10EE533}" type="datetimeFigureOut">
              <a:rPr lang="en-GB" smtClean="0"/>
              <a:t>13/11/2017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B8D8B2B-A2A7-4C1B-8B12-72AEE3E64107}" type="slidenum">
              <a:rPr lang="en-GB" smtClean="0"/>
              <a:t>‹#›</a:t>
            </a:fld>
            <a:endParaRPr lang="en-GB"/>
          </a:p>
        </p:txBody>
      </p:sp>
    </p:spTree>
    <p:extLst>
      <p:ext uri="{BB962C8B-B14F-4D97-AF65-F5344CB8AC3E}">
        <p14:creationId xmlns:p14="http://schemas.microsoft.com/office/powerpoint/2010/main" val="176890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8D8B2B-A2A7-4C1B-8B12-72AEE3E64107}" type="slidenum">
              <a:rPr lang="en-GB" smtClean="0"/>
              <a:t>1</a:t>
            </a:fld>
            <a:endParaRPr lang="en-GB"/>
          </a:p>
        </p:txBody>
      </p:sp>
    </p:spTree>
    <p:extLst>
      <p:ext uri="{BB962C8B-B14F-4D97-AF65-F5344CB8AC3E}">
        <p14:creationId xmlns:p14="http://schemas.microsoft.com/office/powerpoint/2010/main" val="1552212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10</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11</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12</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13</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14</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15</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16</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17</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18</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19</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20</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21</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22</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23</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24</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8D8B2B-A2A7-4C1B-8B12-72AEE3E64107}" type="slidenum">
              <a:rPr lang="en-GB" smtClean="0"/>
              <a:t>25</a:t>
            </a:fld>
            <a:endParaRPr lang="en-GB"/>
          </a:p>
        </p:txBody>
      </p:sp>
    </p:spTree>
    <p:extLst>
      <p:ext uri="{BB962C8B-B14F-4D97-AF65-F5344CB8AC3E}">
        <p14:creationId xmlns:p14="http://schemas.microsoft.com/office/powerpoint/2010/main" val="1552212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3</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4</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5</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6</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7</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8</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9</a:t>
            </a:fld>
            <a:endParaRPr lang="en-GB"/>
          </a:p>
        </p:txBody>
      </p:sp>
    </p:spTree>
    <p:extLst>
      <p:ext uri="{BB962C8B-B14F-4D97-AF65-F5344CB8AC3E}">
        <p14:creationId xmlns:p14="http://schemas.microsoft.com/office/powerpoint/2010/main" val="780039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6375C9-DE0B-4BCE-A856-89C333815229}"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375C9-DE0B-4BCE-A856-89C333815229}"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86375C9-DE0B-4BCE-A856-89C333815229}"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375C9-DE0B-4BCE-A856-89C333815229}"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6375C9-DE0B-4BCE-A856-89C333815229}"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86375C9-DE0B-4BCE-A856-89C333815229}"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82241-56D8-4E3A-80E7-2CD276A74B52}"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6375C9-DE0B-4BCE-A856-89C333815229}" type="datetimeFigureOut">
              <a:rPr lang="en-GB" smtClean="0"/>
              <a:t>13/11/2017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6375C9-DE0B-4BCE-A856-89C333815229}" type="datetimeFigureOut">
              <a:rPr lang="en-GB" smtClean="0"/>
              <a:t>13/11/2017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86375C9-DE0B-4BCE-A856-89C333815229}" type="datetimeFigureOut">
              <a:rPr lang="en-GB" smtClean="0"/>
              <a:t>13/11/2017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86375C9-DE0B-4BCE-A856-89C333815229}"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82241-56D8-4E3A-80E7-2CD276A74B52}"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375C9-DE0B-4BCE-A856-89C333815229}"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82241-56D8-4E3A-80E7-2CD276A74B52}"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86375C9-DE0B-4BCE-A856-89C333815229}" type="datetimeFigureOut">
              <a:rPr lang="en-GB" smtClean="0"/>
              <a:t>13/11/2017</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1D82241-56D8-4E3A-80E7-2CD276A74B52}"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s 4"/>
          <p:cNvPicPr>
            <a:picLocks noChangeAspect="1" noChangeArrowheads="1"/>
          </p:cNvPicPr>
          <p:nvPr/>
        </p:nvPicPr>
        <p:blipFill rotWithShape="1">
          <a:blip r:embed="rId3">
            <a:extLst>
              <a:ext uri="{28A0092B-C50C-407E-A947-70E740481C1C}">
                <a14:useLocalDpi xmlns:a14="http://schemas.microsoft.com/office/drawing/2010/main" val="0"/>
              </a:ext>
            </a:extLst>
          </a:blip>
          <a:srcRect l="8788" t="4130" r="8262" b="68175"/>
          <a:stretch/>
        </p:blipFill>
        <p:spPr bwMode="auto">
          <a:xfrm>
            <a:off x="755591" y="5457924"/>
            <a:ext cx="2160225" cy="137031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8794" y="560874"/>
            <a:ext cx="8089670" cy="3631763"/>
          </a:xfrm>
          <a:prstGeom prst="rect">
            <a:avLst/>
          </a:prstGeom>
          <a:noFill/>
        </p:spPr>
        <p:txBody>
          <a:bodyPr wrap="square" rtlCol="0">
            <a:spAutoFit/>
          </a:bodyPr>
          <a:lstStyle/>
          <a:p>
            <a:pPr algn="ctr"/>
            <a:endParaRPr lang="en-GB" sz="4000" dirty="0" smtClean="0">
              <a:solidFill>
                <a:schemeClr val="bg1"/>
              </a:solidFill>
            </a:endParaRPr>
          </a:p>
          <a:p>
            <a:pPr algn="ctr"/>
            <a:endParaRPr lang="en-GB" sz="4000" dirty="0">
              <a:solidFill>
                <a:schemeClr val="bg1"/>
              </a:solidFill>
            </a:endParaRPr>
          </a:p>
          <a:p>
            <a:pPr algn="ctr"/>
            <a:r>
              <a:rPr lang="en-GB" sz="5000" b="1" dirty="0" smtClean="0">
                <a:solidFill>
                  <a:schemeClr val="bg1"/>
                </a:solidFill>
              </a:rPr>
              <a:t>Scotland Malawi Partnership</a:t>
            </a:r>
          </a:p>
          <a:p>
            <a:pPr algn="ctr"/>
            <a:r>
              <a:rPr lang="en-GB" sz="5000" dirty="0" smtClean="0">
                <a:solidFill>
                  <a:schemeClr val="bg1"/>
                </a:solidFill>
              </a:rPr>
              <a:t>Health forum</a:t>
            </a:r>
          </a:p>
          <a:p>
            <a:pPr algn="ctr"/>
            <a:r>
              <a:rPr lang="en-GB" sz="5000" dirty="0" smtClean="0">
                <a:solidFill>
                  <a:schemeClr val="bg1"/>
                </a:solidFill>
              </a:rPr>
              <a:t>31</a:t>
            </a:r>
            <a:r>
              <a:rPr lang="en-GB" sz="5000" baseline="30000" dirty="0" smtClean="0">
                <a:solidFill>
                  <a:schemeClr val="bg1"/>
                </a:solidFill>
              </a:rPr>
              <a:t>st</a:t>
            </a:r>
            <a:r>
              <a:rPr lang="en-GB" sz="5000" dirty="0" smtClean="0">
                <a:solidFill>
                  <a:schemeClr val="bg1"/>
                </a:solidFill>
              </a:rPr>
              <a:t> October 2017</a:t>
            </a:r>
          </a:p>
        </p:txBody>
      </p:sp>
    </p:spTree>
    <p:extLst>
      <p:ext uri="{BB962C8B-B14F-4D97-AF65-F5344CB8AC3E}">
        <p14:creationId xmlns:p14="http://schemas.microsoft.com/office/powerpoint/2010/main" val="1777011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55000" lnSpcReduction="20000"/>
          </a:bodyPr>
          <a:lstStyle/>
          <a:p>
            <a:pPr marL="0" lvl="0" indent="0">
              <a:buNone/>
            </a:pPr>
            <a:r>
              <a:rPr lang="en-GB" sz="3300" b="1" i="1" u="sng" dirty="0" smtClean="0"/>
              <a:t>Question:</a:t>
            </a:r>
          </a:p>
          <a:p>
            <a:pPr marL="0" lvl="0" indent="0">
              <a:buNone/>
            </a:pPr>
            <a:r>
              <a:rPr lang="en-GB" sz="3300" i="1" dirty="0" smtClean="0"/>
              <a:t>One of the themes in the videos is ‘lack of resources’ – what do you think is the solution?</a:t>
            </a:r>
          </a:p>
          <a:p>
            <a:pPr marL="0" lvl="0" indent="0">
              <a:buNone/>
            </a:pPr>
            <a:r>
              <a:rPr lang="en-GB" sz="3300" b="1" i="1" u="sng" dirty="0" smtClean="0"/>
              <a:t>Answers:</a:t>
            </a:r>
            <a:endParaRPr lang="en-GB" sz="3300" dirty="0"/>
          </a:p>
          <a:p>
            <a:pPr marL="0" indent="0">
              <a:buNone/>
            </a:pPr>
            <a:r>
              <a:rPr lang="en-GB" sz="3200" dirty="0" smtClean="0"/>
              <a:t>According to the latest resource mapping exercise the GOM and some donors have committed allocations of </a:t>
            </a:r>
            <a:r>
              <a:rPr lang="en-GB" sz="3200" dirty="0" err="1" smtClean="0"/>
              <a:t>approx</a:t>
            </a:r>
            <a:r>
              <a:rPr lang="en-GB" sz="3200" dirty="0" smtClean="0"/>
              <a:t> </a:t>
            </a:r>
          </a:p>
          <a:p>
            <a:pPr marL="0" indent="0">
              <a:buNone/>
            </a:pPr>
            <a:r>
              <a:rPr lang="en-GB" sz="3200" dirty="0" smtClean="0"/>
              <a:t>US607 million to the health sector in 2016/2017 financial year. </a:t>
            </a:r>
          </a:p>
          <a:p>
            <a:pPr marL="0" indent="0">
              <a:buNone/>
            </a:pPr>
            <a:r>
              <a:rPr lang="en-GB" sz="3200" dirty="0" smtClean="0"/>
              <a:t>565million for 2017/2018</a:t>
            </a:r>
          </a:p>
          <a:p>
            <a:pPr marL="0" indent="0">
              <a:buNone/>
            </a:pPr>
            <a:r>
              <a:rPr lang="en-GB" sz="3200" dirty="0" smtClean="0"/>
              <a:t>432million for 2018/2019</a:t>
            </a:r>
          </a:p>
          <a:p>
            <a:pPr marL="0" indent="0">
              <a:buNone/>
            </a:pPr>
            <a:r>
              <a:rPr lang="en-GB" sz="3200" dirty="0" smtClean="0"/>
              <a:t>423million for 2019/2020</a:t>
            </a:r>
          </a:p>
          <a:p>
            <a:pPr marL="0" indent="0">
              <a:buNone/>
            </a:pPr>
            <a:r>
              <a:rPr lang="en-GB" sz="3200" dirty="0" smtClean="0"/>
              <a:t>Based on these estimates we have a funding gap of 89million for 2018/2019 and 117million for 2021/22. The gaps can be filled by relocating resources from other sectors among other sectors among other things as well as negotiations with donors on possibilities of increasing their commitments. Other issues to be done will be to strengthen systems in the health sector to reduce corruption.</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a:bodyPr>
          <a:lstStyle/>
          <a:p>
            <a:pPr marL="0" lvl="0" indent="0">
              <a:buNone/>
            </a:pPr>
            <a:r>
              <a:rPr lang="en-GB" sz="3300" b="1" i="1" u="sng" dirty="0" smtClean="0"/>
              <a:t>Question:</a:t>
            </a:r>
          </a:p>
          <a:p>
            <a:pPr marL="0" lvl="0" indent="0">
              <a:buNone/>
            </a:pPr>
            <a:r>
              <a:rPr lang="en-GB" sz="3300" i="1" dirty="0" smtClean="0"/>
              <a:t>How can Malawi support better funding for health services?</a:t>
            </a:r>
          </a:p>
          <a:p>
            <a:pPr marL="0" lvl="0" indent="0">
              <a:buNone/>
            </a:pPr>
            <a:r>
              <a:rPr lang="en-GB" sz="3300" b="1" i="1" u="sng" dirty="0" smtClean="0"/>
              <a:t>Answers:</a:t>
            </a:r>
            <a:endParaRPr lang="en-GB" sz="3300" dirty="0"/>
          </a:p>
          <a:p>
            <a:pPr marL="0" indent="0">
              <a:buNone/>
            </a:pPr>
            <a:r>
              <a:rPr lang="en-GB" sz="3200" dirty="0" smtClean="0"/>
              <a:t>The government has to make health a priority, only 25% of the health cost are met by the government.</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92500" lnSpcReduction="20000"/>
          </a:bodyPr>
          <a:lstStyle/>
          <a:p>
            <a:pPr marL="0" lvl="0" indent="0">
              <a:buNone/>
            </a:pPr>
            <a:r>
              <a:rPr lang="en-GB" sz="3300" b="1" i="1" u="sng" dirty="0" smtClean="0"/>
              <a:t>Question:</a:t>
            </a:r>
          </a:p>
          <a:p>
            <a:pPr marL="0" lvl="0" indent="0">
              <a:buNone/>
            </a:pPr>
            <a:r>
              <a:rPr lang="en-GB" sz="3300" i="1" dirty="0" smtClean="0"/>
              <a:t>What challenges are you facing with cancer screening?</a:t>
            </a:r>
          </a:p>
          <a:p>
            <a:pPr marL="0" lvl="0" indent="0">
              <a:buNone/>
            </a:pPr>
            <a:r>
              <a:rPr lang="en-GB" sz="3300" b="1" i="1" u="sng" dirty="0" smtClean="0"/>
              <a:t>Answers:</a:t>
            </a:r>
            <a:endParaRPr lang="en-GB" sz="3300" dirty="0"/>
          </a:p>
          <a:p>
            <a:pPr marL="0" indent="0">
              <a:buNone/>
            </a:pPr>
            <a:r>
              <a:rPr lang="en-GB" sz="3200" dirty="0" smtClean="0"/>
              <a:t>In our opinion as Malawi Health Equity Network, some of the challenges are: some misconceptions that cancer can be suffered by those HIV positive, and long distances to health facilities especially in rural areas, and the inadequate numbers of health workers.</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lnSpcReduction="10000"/>
          </a:bodyPr>
          <a:lstStyle/>
          <a:p>
            <a:pPr marL="0" lvl="0" indent="0">
              <a:buNone/>
            </a:pPr>
            <a:r>
              <a:rPr lang="en-GB" sz="3300" b="1" i="1" u="sng" dirty="0" smtClean="0"/>
              <a:t>Question:</a:t>
            </a:r>
          </a:p>
          <a:p>
            <a:pPr marL="0" lvl="0" indent="0">
              <a:buNone/>
            </a:pPr>
            <a:r>
              <a:rPr lang="en-GB" sz="3300" i="1" dirty="0" smtClean="0"/>
              <a:t>I am interested in views about the leadership and management in the health sector.</a:t>
            </a:r>
          </a:p>
          <a:p>
            <a:pPr marL="0" lvl="0" indent="0">
              <a:buNone/>
            </a:pPr>
            <a:r>
              <a:rPr lang="en-GB" sz="3300" b="1" i="1" u="sng" dirty="0" smtClean="0"/>
              <a:t>Answers:</a:t>
            </a:r>
            <a:endParaRPr lang="en-GB" sz="3300" dirty="0"/>
          </a:p>
          <a:p>
            <a:pPr marL="0" indent="0">
              <a:buNone/>
            </a:pPr>
            <a:r>
              <a:rPr lang="en-GB" sz="3200" dirty="0" smtClean="0"/>
              <a:t>Health sector strategic 2017 to 2022 plan is an excellent document then just need to implement it. The question is, do we have the resources?</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40000" lnSpcReduction="20000"/>
          </a:bodyPr>
          <a:lstStyle/>
          <a:p>
            <a:pPr marL="0" lvl="0" indent="0">
              <a:buNone/>
            </a:pPr>
            <a:r>
              <a:rPr lang="en-GB" sz="3300" b="1" i="1" u="sng" dirty="0" smtClean="0"/>
              <a:t>Question:</a:t>
            </a:r>
          </a:p>
          <a:p>
            <a:pPr marL="0" lvl="0" indent="0">
              <a:buNone/>
            </a:pPr>
            <a:r>
              <a:rPr lang="en-GB" sz="3300" i="1" dirty="0" smtClean="0"/>
              <a:t>I am interested in views about the leadership and management in the health sector.</a:t>
            </a:r>
          </a:p>
          <a:p>
            <a:pPr marL="0" lvl="0" indent="0">
              <a:buNone/>
            </a:pPr>
            <a:r>
              <a:rPr lang="en-GB" sz="3300" b="1" i="1" u="sng" dirty="0" smtClean="0"/>
              <a:t>Answers:</a:t>
            </a:r>
            <a:endParaRPr lang="en-GB" sz="3300" dirty="0"/>
          </a:p>
          <a:p>
            <a:r>
              <a:rPr lang="en-GB" sz="3200" dirty="0"/>
              <a:t>Leadership and management of the health sector is at different levels. District Health Management Teams (DHMTs) are in charge of the whole district health care system. The District Health Officer is the head of the DHMT. Districts comprise the primary and secondary health care system. DHOs report to District Commissioners who are accountable to the legislature. DHOs receive technical backstopping from Zonal Health Support Offices (ZHSOs) that are an extension of the Ministry of Health headquarters.</a:t>
            </a:r>
          </a:p>
          <a:p>
            <a:r>
              <a:rPr lang="en-GB" sz="3200" dirty="0"/>
              <a:t> </a:t>
            </a:r>
          </a:p>
          <a:p>
            <a:r>
              <a:rPr lang="en-GB" sz="3200" dirty="0"/>
              <a:t>Central hospitals (tertiary level) are managed by Hospital Management teams headed by a Hospital Director. </a:t>
            </a:r>
          </a:p>
          <a:p>
            <a:r>
              <a:rPr lang="en-GB" sz="3200" dirty="0"/>
              <a:t>At the central level, the Secretary for Health leads a Senior Management Team (SMT) that comprises Directors of Departments at the National Level and Central Hospital Directors. This is the policy formulation and oversight body of the whole health sector.</a:t>
            </a:r>
          </a:p>
          <a:p>
            <a:r>
              <a:rPr lang="en-GB" sz="3200" dirty="0"/>
              <a:t>The Senior Management Team of the Ministry of Health interfaces with a Health Donor Group, a committee of major health sector donors that supports the SMT in oversight of the sector.</a:t>
            </a:r>
          </a:p>
          <a:p>
            <a:r>
              <a:rPr lang="en-GB" sz="3200" dirty="0"/>
              <a:t>There are thematic technical working groups (TWGs) at the national level that provide a governance function of the sector and deliberate key health care delivery issues and report to the SMT. They draw membership from Government and other health stakeholders.</a:t>
            </a:r>
          </a:p>
          <a:p>
            <a:r>
              <a:rPr lang="en-GB" sz="3200" dirty="0"/>
              <a:t>Leadership and management capacity at all levels and in TWGs depends on the availability of appropriately qualified individuals.</a:t>
            </a:r>
          </a:p>
        </p:txBody>
      </p:sp>
    </p:spTree>
    <p:extLst>
      <p:ext uri="{BB962C8B-B14F-4D97-AF65-F5344CB8AC3E}">
        <p14:creationId xmlns:p14="http://schemas.microsoft.com/office/powerpoint/2010/main" val="1006376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0000" lnSpcReduction="20000"/>
          </a:bodyPr>
          <a:lstStyle/>
          <a:p>
            <a:pPr marL="0" lvl="0" indent="0">
              <a:buNone/>
            </a:pPr>
            <a:r>
              <a:rPr lang="en-GB" sz="3300" b="1" i="1" u="sng" dirty="0" smtClean="0"/>
              <a:t>Question:</a:t>
            </a:r>
          </a:p>
          <a:p>
            <a:pPr marL="0" lvl="0" indent="0">
              <a:buNone/>
            </a:pPr>
            <a:r>
              <a:rPr lang="en-GB" sz="3300" i="1" dirty="0" smtClean="0"/>
              <a:t>What would be the best way to involve and include young people?</a:t>
            </a:r>
          </a:p>
          <a:p>
            <a:pPr marL="0" lvl="0" indent="0">
              <a:buNone/>
            </a:pPr>
            <a:r>
              <a:rPr lang="en-GB" sz="3300" b="1" i="1" u="sng" dirty="0" smtClean="0"/>
              <a:t>Answers:</a:t>
            </a:r>
            <a:endParaRPr lang="en-GB" sz="3300" dirty="0"/>
          </a:p>
          <a:p>
            <a:pPr marL="0" indent="0">
              <a:buNone/>
            </a:pPr>
            <a:r>
              <a:rPr lang="en-GB" sz="3200" dirty="0" smtClean="0"/>
              <a:t>As </a:t>
            </a:r>
            <a:r>
              <a:rPr lang="en-GB" sz="3200" dirty="0" err="1" smtClean="0"/>
              <a:t>MaSP</a:t>
            </a:r>
            <a:r>
              <a:rPr lang="en-GB" sz="3200" dirty="0" smtClean="0"/>
              <a:t> will make use of the school partnership programme to actively engage young people in a meaningful manner. We will engage with youth led organisations including those which are funded by the SG and those which are not. We will make use of organisations like Jubilee Enterprise and Social Enterprise Academy to get a wider reach. We will use open days for schools where </a:t>
            </a:r>
            <a:r>
              <a:rPr lang="en-GB" sz="3200" dirty="0" err="1" smtClean="0"/>
              <a:t>MaSP</a:t>
            </a:r>
            <a:r>
              <a:rPr lang="en-GB" sz="3200" dirty="0" smtClean="0"/>
              <a:t> will have a desk and share health related information with young people give them an opportunity to express themselves. </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62500" lnSpcReduction="20000"/>
          </a:bodyPr>
          <a:lstStyle/>
          <a:p>
            <a:pPr marL="0" lvl="0" indent="0">
              <a:buNone/>
            </a:pPr>
            <a:r>
              <a:rPr lang="en-GB" sz="3300" b="1" i="1" u="sng" dirty="0" smtClean="0"/>
              <a:t>Question:</a:t>
            </a:r>
          </a:p>
          <a:p>
            <a:pPr marL="0" lvl="0" indent="0">
              <a:buNone/>
            </a:pPr>
            <a:r>
              <a:rPr lang="en-GB" sz="3300" i="1" dirty="0" smtClean="0"/>
              <a:t>How can Malawi ensure a sustainable drug and equipment supply for services?</a:t>
            </a:r>
          </a:p>
          <a:p>
            <a:pPr marL="0" lvl="0" indent="0">
              <a:buNone/>
            </a:pPr>
            <a:r>
              <a:rPr lang="en-GB" sz="3300" b="1" i="1" u="sng" dirty="0" smtClean="0"/>
              <a:t>Answers:</a:t>
            </a:r>
            <a:endParaRPr lang="en-GB" sz="3300" dirty="0"/>
          </a:p>
          <a:p>
            <a:pPr marL="0" indent="0">
              <a:buNone/>
            </a:pPr>
            <a:r>
              <a:rPr lang="en-GB" sz="3200" dirty="0" smtClean="0"/>
              <a:t>Actively engage private sector organisation. Identify loop holes in the supply chain. Strengthen procurement systems we have had instances in which equipment is procured but there are not rained personnel to use it or we have equipment but we do not have space it, or we have equipment but without materials to use it.</a:t>
            </a:r>
          </a:p>
          <a:p>
            <a:pPr marL="0" indent="0">
              <a:buNone/>
            </a:pPr>
            <a:endParaRPr lang="en-GB" sz="3200" dirty="0"/>
          </a:p>
          <a:p>
            <a:pPr marL="0" indent="0">
              <a:buNone/>
            </a:pPr>
            <a:r>
              <a:rPr lang="en-GB" sz="3200" dirty="0" smtClean="0"/>
              <a:t>The Government needs to put more funds in health sector but other stakeholders too can come in to close the gaps.</a:t>
            </a:r>
          </a:p>
          <a:p>
            <a:pPr marL="0" indent="0">
              <a:buNone/>
            </a:pPr>
            <a:endParaRPr lang="en-GB" sz="3200" dirty="0"/>
          </a:p>
          <a:p>
            <a:pPr marL="0" indent="0">
              <a:buNone/>
            </a:pPr>
            <a:r>
              <a:rPr lang="en-GB" sz="3200" dirty="0" smtClean="0"/>
              <a:t>Include health in some of the national levies. </a:t>
            </a:r>
            <a:endParaRPr lang="en-GB" sz="3200" dirty="0"/>
          </a:p>
        </p:txBody>
      </p:sp>
    </p:spTree>
    <p:extLst>
      <p:ext uri="{BB962C8B-B14F-4D97-AF65-F5344CB8AC3E}">
        <p14:creationId xmlns:p14="http://schemas.microsoft.com/office/powerpoint/2010/main" val="858952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85000" lnSpcReduction="10000"/>
          </a:bodyPr>
          <a:lstStyle/>
          <a:p>
            <a:pPr marL="0" lvl="0" indent="0">
              <a:buNone/>
            </a:pPr>
            <a:r>
              <a:rPr lang="en-GB" sz="3300" b="1" i="1" u="sng" dirty="0" smtClean="0"/>
              <a:t>Question:</a:t>
            </a:r>
          </a:p>
          <a:p>
            <a:pPr marL="0" lvl="0" indent="0">
              <a:buNone/>
            </a:pPr>
            <a:r>
              <a:rPr lang="en-GB" sz="3300" i="1" dirty="0" smtClean="0"/>
              <a:t>How can a project best support the wellbeing of staff?</a:t>
            </a:r>
          </a:p>
          <a:p>
            <a:pPr marL="0" lvl="0" indent="0">
              <a:buNone/>
            </a:pPr>
            <a:r>
              <a:rPr lang="en-GB" sz="3300" b="1" i="1" u="sng" dirty="0" smtClean="0"/>
              <a:t>Answers:</a:t>
            </a:r>
            <a:endParaRPr lang="en-GB" sz="3300" dirty="0"/>
          </a:p>
          <a:p>
            <a:pPr marL="0" indent="0">
              <a:buNone/>
            </a:pPr>
            <a:r>
              <a:rPr lang="en-GB" sz="3200" dirty="0" smtClean="0"/>
              <a:t>A project needs to consider constructions of additional houses for health workers at all levels. Hardship allowance for those operating in hard-to-reach areas. Support with some required equipment as well as supplies, ensure there are reliable sources of energy e.g. solar for their homes and the health facilities they work in, and ins-</a:t>
            </a:r>
            <a:r>
              <a:rPr lang="en-GB" sz="3200" dirty="0" err="1" smtClean="0"/>
              <a:t>ervice</a:t>
            </a:r>
            <a:r>
              <a:rPr lang="en-GB" sz="3200" dirty="0" smtClean="0"/>
              <a:t> refresher courses.</a:t>
            </a:r>
            <a:endParaRPr lang="en-GB" sz="3200" dirty="0"/>
          </a:p>
        </p:txBody>
      </p:sp>
    </p:spTree>
    <p:extLst>
      <p:ext uri="{BB962C8B-B14F-4D97-AF65-F5344CB8AC3E}">
        <p14:creationId xmlns:p14="http://schemas.microsoft.com/office/powerpoint/2010/main" val="858952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92500" lnSpcReduction="20000"/>
          </a:bodyPr>
          <a:lstStyle/>
          <a:p>
            <a:pPr marL="0" lvl="0" indent="0">
              <a:buNone/>
            </a:pPr>
            <a:r>
              <a:rPr lang="en-GB" sz="3300" b="1" i="1" u="sng" dirty="0" smtClean="0"/>
              <a:t>Question:</a:t>
            </a:r>
          </a:p>
          <a:p>
            <a:pPr marL="0" lvl="0" indent="0">
              <a:buNone/>
            </a:pPr>
            <a:r>
              <a:rPr lang="en-GB" sz="3300" i="1" dirty="0" smtClean="0"/>
              <a:t>What are the current health prevention campaigns for cancer prevention?</a:t>
            </a:r>
          </a:p>
          <a:p>
            <a:pPr marL="0" lvl="0" indent="0">
              <a:buNone/>
            </a:pPr>
            <a:r>
              <a:rPr lang="en-GB" sz="3300" b="1" i="1" u="sng" dirty="0" smtClean="0"/>
              <a:t>Answers:</a:t>
            </a:r>
            <a:endParaRPr lang="en-GB" sz="3300" dirty="0"/>
          </a:p>
          <a:p>
            <a:pPr marL="0" indent="0">
              <a:buNone/>
            </a:pPr>
            <a:r>
              <a:rPr lang="en-GB" sz="3200" dirty="0" smtClean="0"/>
              <a:t>Cervical cancer is one of the greatest concerns and its preventable. They are planning to roll out into all ART clinics as HIV pose a great risk to cervical cancer. And there are also planning national scale up of HPV vaccination in 2019.</a:t>
            </a:r>
            <a:endParaRPr lang="en-GB" sz="3200" dirty="0"/>
          </a:p>
        </p:txBody>
      </p:sp>
    </p:spTree>
    <p:extLst>
      <p:ext uri="{BB962C8B-B14F-4D97-AF65-F5344CB8AC3E}">
        <p14:creationId xmlns:p14="http://schemas.microsoft.com/office/powerpoint/2010/main" val="858952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0000" lnSpcReduction="20000"/>
          </a:bodyPr>
          <a:lstStyle/>
          <a:p>
            <a:pPr marL="0" lvl="0" indent="0">
              <a:buNone/>
            </a:pPr>
            <a:r>
              <a:rPr lang="en-GB" sz="3300" b="1" i="1" u="sng" dirty="0" smtClean="0"/>
              <a:t>Question:</a:t>
            </a:r>
          </a:p>
          <a:p>
            <a:pPr marL="0" lvl="0" indent="0">
              <a:buNone/>
            </a:pPr>
            <a:r>
              <a:rPr lang="en-GB" sz="3300" i="1" dirty="0" smtClean="0"/>
              <a:t>I am interested in how the new HSSP will support the Malawian health workforce. </a:t>
            </a:r>
          </a:p>
          <a:p>
            <a:pPr marL="0" lvl="0" indent="0">
              <a:buNone/>
            </a:pPr>
            <a:r>
              <a:rPr lang="en-GB" sz="3300" b="1" i="1" u="sng" dirty="0" smtClean="0"/>
              <a:t>Answers:</a:t>
            </a:r>
            <a:endParaRPr lang="en-GB" sz="3300" dirty="0"/>
          </a:p>
          <a:p>
            <a:pPr marL="0" indent="0">
              <a:buNone/>
            </a:pPr>
            <a:r>
              <a:rPr lang="en-GB" sz="3200" dirty="0" smtClean="0"/>
              <a:t>Although some progress was made under the HSSP 2011/2016 in training, recruiting and retaining HR for the health sector the country still faces critical shortages of key health technical cadres. The HSSP 2 therefore will attempt to address this by creating more posts in the critical cadres, and improve the distribution and strengthen the motivation of health workers where motivation shall indeed increasing salaries as one of the strategies. A functional review of the ministry of health will also be conducted to rationalise the HRH across levels of care in light of devolution of payroll to DHOs.</a:t>
            </a:r>
            <a:endParaRPr lang="en-GB" sz="3200" dirty="0"/>
          </a:p>
        </p:txBody>
      </p:sp>
    </p:spTree>
    <p:extLst>
      <p:ext uri="{BB962C8B-B14F-4D97-AF65-F5344CB8AC3E}">
        <p14:creationId xmlns:p14="http://schemas.microsoft.com/office/powerpoint/2010/main" val="1754017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4500" dirty="0" smtClean="0"/>
              <a:t>Malawian input videos</a:t>
            </a:r>
            <a:endParaRPr lang="en-GB" sz="4500" dirty="0"/>
          </a:p>
        </p:txBody>
      </p:sp>
      <p:pic>
        <p:nvPicPr>
          <p:cNvPr id="5" name="Picture 2" descr="Logos 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sharpenSoften amount="1000"/>
                    </a14:imgEffect>
                  </a14:imgLayer>
                </a14:imgProps>
              </a:ext>
              <a:ext uri="{28A0092B-C50C-407E-A947-70E740481C1C}">
                <a14:useLocalDpi xmlns:a14="http://schemas.microsoft.com/office/drawing/2010/main" val="0"/>
              </a:ext>
            </a:extLst>
          </a:blip>
          <a:srcRect l="8788" t="4130" r="8262" b="68175"/>
          <a:stretch/>
        </p:blipFill>
        <p:spPr bwMode="auto">
          <a:xfrm>
            <a:off x="7491356" y="5733334"/>
            <a:ext cx="1362083" cy="86401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6" name="Content Placeholder 1"/>
          <p:cNvSpPr>
            <a:spLocks noGrp="1"/>
          </p:cNvSpPr>
          <p:nvPr>
            <p:ph idx="1"/>
          </p:nvPr>
        </p:nvSpPr>
        <p:spPr>
          <a:xfrm>
            <a:off x="323528" y="2492896"/>
            <a:ext cx="8385895" cy="4365104"/>
          </a:xfrm>
        </p:spPr>
        <p:txBody>
          <a:bodyPr>
            <a:normAutofit fontScale="55000" lnSpcReduction="20000"/>
          </a:bodyPr>
          <a:lstStyle/>
          <a:p>
            <a:pPr marL="0" lvl="0" indent="0">
              <a:buNone/>
            </a:pPr>
            <a:r>
              <a:rPr lang="en-GB" sz="3300" b="1" i="1" u="sng" dirty="0" smtClean="0"/>
              <a:t>Interviews with:</a:t>
            </a:r>
          </a:p>
          <a:p>
            <a:pPr lvl="0"/>
            <a:r>
              <a:rPr lang="en-GB" sz="3300" b="1" i="1" dirty="0" smtClean="0"/>
              <a:t>Emma </a:t>
            </a:r>
            <a:r>
              <a:rPr lang="en-GB" sz="3300" b="1" i="1" dirty="0" err="1"/>
              <a:t>Mabvumbe</a:t>
            </a:r>
            <a:r>
              <a:rPr lang="en-GB" sz="3300" i="1" dirty="0"/>
              <a:t>, Director of Planning and Policy Development – Ministry of Health</a:t>
            </a:r>
            <a:endParaRPr lang="en-GB" sz="3300" dirty="0"/>
          </a:p>
          <a:p>
            <a:pPr lvl="0"/>
            <a:r>
              <a:rPr lang="en-GB" sz="3300" b="1" i="1" dirty="0" err="1"/>
              <a:t>Dr.</a:t>
            </a:r>
            <a:r>
              <a:rPr lang="en-GB" sz="3300" b="1" i="1" dirty="0"/>
              <a:t> David Morton</a:t>
            </a:r>
            <a:r>
              <a:rPr lang="en-GB" sz="3300" i="1" dirty="0"/>
              <a:t>, Deputy Medical Director – </a:t>
            </a:r>
            <a:r>
              <a:rPr lang="en-GB" sz="3300" i="1" dirty="0" err="1"/>
              <a:t>Nkhoma</a:t>
            </a:r>
            <a:r>
              <a:rPr lang="en-GB" sz="3300" i="1" dirty="0"/>
              <a:t> Hospital </a:t>
            </a:r>
            <a:r>
              <a:rPr lang="en-GB" sz="3300" i="1" dirty="0" smtClean="0"/>
              <a:t>(Partner with </a:t>
            </a:r>
            <a:r>
              <a:rPr lang="en-GB" sz="3300" i="1" dirty="0" err="1" smtClean="0"/>
              <a:t>CofS</a:t>
            </a:r>
            <a:r>
              <a:rPr lang="en-GB" sz="3300" i="1" dirty="0" smtClean="0"/>
              <a:t>)</a:t>
            </a:r>
            <a:endParaRPr lang="en-GB" sz="3300" dirty="0"/>
          </a:p>
          <a:p>
            <a:pPr lvl="0"/>
            <a:r>
              <a:rPr lang="en-GB" sz="3300" b="1" i="1" dirty="0"/>
              <a:t>George </a:t>
            </a:r>
            <a:r>
              <a:rPr lang="en-GB" sz="3300" b="1" i="1" dirty="0" err="1"/>
              <a:t>Jobe</a:t>
            </a:r>
            <a:r>
              <a:rPr lang="en-GB" sz="3300" i="1" dirty="0"/>
              <a:t>, Executive Director – Malawi Health Equity Network</a:t>
            </a:r>
            <a:endParaRPr lang="en-GB" sz="3300" dirty="0"/>
          </a:p>
          <a:p>
            <a:pPr lvl="0"/>
            <a:r>
              <a:rPr lang="en-GB" sz="3300" b="1" i="1" dirty="0" err="1"/>
              <a:t>Dingaan</a:t>
            </a:r>
            <a:r>
              <a:rPr lang="en-GB" sz="3300" b="1" i="1" dirty="0"/>
              <a:t> </a:t>
            </a:r>
            <a:r>
              <a:rPr lang="en-GB" sz="3300" b="1" i="1" dirty="0" err="1"/>
              <a:t>Mithi</a:t>
            </a:r>
            <a:r>
              <a:rPr lang="en-GB" sz="3300" i="1" dirty="0"/>
              <a:t>, Programme Manager – JONAIDS</a:t>
            </a:r>
            <a:endParaRPr lang="en-GB" sz="3300" dirty="0"/>
          </a:p>
          <a:p>
            <a:pPr lvl="0"/>
            <a:r>
              <a:rPr lang="en-GB" sz="3300" b="1" i="1" dirty="0"/>
              <a:t>Beatrice </a:t>
            </a:r>
            <a:r>
              <a:rPr lang="en-GB" sz="3300" b="1" i="1" dirty="0" err="1"/>
              <a:t>Kabota</a:t>
            </a:r>
            <a:r>
              <a:rPr lang="en-GB" sz="3300" i="1" dirty="0"/>
              <a:t>, Cervical Cancer Screening Coordinator – </a:t>
            </a:r>
            <a:r>
              <a:rPr lang="en-GB" sz="3300" i="1" dirty="0" err="1"/>
              <a:t>Nkhoma</a:t>
            </a:r>
            <a:r>
              <a:rPr lang="en-GB" sz="3300" i="1" dirty="0"/>
              <a:t> Hospital</a:t>
            </a:r>
            <a:endParaRPr lang="en-GB" sz="3300" dirty="0"/>
          </a:p>
          <a:p>
            <a:pPr lvl="0"/>
            <a:r>
              <a:rPr lang="en-GB" sz="3300" i="1" dirty="0"/>
              <a:t>And a health service user called </a:t>
            </a:r>
            <a:r>
              <a:rPr lang="en-GB" sz="3300" b="1" i="1" dirty="0" smtClean="0"/>
              <a:t>Victoria</a:t>
            </a:r>
            <a:endParaRPr lang="en-GB" sz="3300" dirty="0"/>
          </a:p>
          <a:p>
            <a:pPr marL="0" lvl="0" indent="0">
              <a:buNone/>
            </a:pPr>
            <a:endParaRPr lang="en-GB" sz="1000" b="1" i="1" u="sng" dirty="0" smtClean="0"/>
          </a:p>
          <a:p>
            <a:pPr marL="0" lvl="0" indent="0">
              <a:buNone/>
            </a:pPr>
            <a:r>
              <a:rPr lang="en-GB" sz="3300" b="1" i="1" u="sng" dirty="0" smtClean="0"/>
              <a:t>They were asked:</a:t>
            </a:r>
          </a:p>
          <a:p>
            <a:pPr marL="514350" indent="-514350">
              <a:buFont typeface="+mj-lt"/>
              <a:buAutoNum type="arabicPeriod"/>
            </a:pPr>
            <a:r>
              <a:rPr lang="en-GB" sz="3300" i="1" dirty="0" smtClean="0"/>
              <a:t>What </a:t>
            </a:r>
            <a:r>
              <a:rPr lang="en-GB" sz="3300" i="1" dirty="0"/>
              <a:t>are the key</a:t>
            </a:r>
            <a:r>
              <a:rPr lang="en-GB" sz="3300" b="1" i="1" dirty="0"/>
              <a:t> challenges</a:t>
            </a:r>
            <a:r>
              <a:rPr lang="en-GB" sz="3300" i="1" dirty="0"/>
              <a:t> in the Malawi health sector?</a:t>
            </a:r>
            <a:endParaRPr lang="en-GB" sz="3300" dirty="0"/>
          </a:p>
          <a:p>
            <a:pPr marL="514350" indent="-514350">
              <a:buFont typeface="+mj-lt"/>
              <a:buAutoNum type="arabicPeriod"/>
            </a:pPr>
            <a:r>
              <a:rPr lang="en-GB" sz="3300" i="1" dirty="0"/>
              <a:t>What are the key </a:t>
            </a:r>
            <a:r>
              <a:rPr lang="en-GB" sz="3300" b="1" i="1" dirty="0"/>
              <a:t>priorities</a:t>
            </a:r>
            <a:r>
              <a:rPr lang="en-GB" sz="3300" i="1" dirty="0"/>
              <a:t> for the Malawi health sector?</a:t>
            </a:r>
            <a:endParaRPr lang="en-GB" sz="3300" dirty="0"/>
          </a:p>
          <a:p>
            <a:pPr marL="514350" indent="-514350">
              <a:buFont typeface="+mj-lt"/>
              <a:buAutoNum type="arabicPeriod"/>
            </a:pPr>
            <a:r>
              <a:rPr lang="en-GB" sz="3300" i="1" dirty="0"/>
              <a:t>What are the key </a:t>
            </a:r>
            <a:r>
              <a:rPr lang="en-GB" sz="3300" b="1" i="1" dirty="0"/>
              <a:t>governance issues</a:t>
            </a:r>
            <a:r>
              <a:rPr lang="en-GB" sz="3300" i="1" dirty="0"/>
              <a:t> in the Malawi health sector?</a:t>
            </a:r>
            <a:endParaRPr lang="en-GB" sz="3300" dirty="0"/>
          </a:p>
          <a:p>
            <a:pPr marL="514350" indent="-514350">
              <a:buFont typeface="+mj-lt"/>
              <a:buAutoNum type="arabicPeriod"/>
            </a:pPr>
            <a:r>
              <a:rPr lang="en-GB" sz="3300" i="1" dirty="0"/>
              <a:t>What are the </a:t>
            </a:r>
            <a:r>
              <a:rPr lang="en-GB" sz="3300" b="1" i="1" dirty="0"/>
              <a:t>key structures or systems</a:t>
            </a:r>
            <a:r>
              <a:rPr lang="en-GB" sz="3300" i="1" dirty="0"/>
              <a:t> in the Malawi health sector?</a:t>
            </a:r>
            <a:endParaRPr lang="en-GB" sz="3300" dirty="0"/>
          </a:p>
          <a:p>
            <a:pPr marL="514350" indent="-514350">
              <a:buFont typeface="+mj-lt"/>
              <a:buAutoNum type="arabicPeriod"/>
            </a:pPr>
            <a:r>
              <a:rPr lang="en-GB" sz="3300" i="1" dirty="0"/>
              <a:t>Who are the </a:t>
            </a:r>
            <a:r>
              <a:rPr lang="en-GB" sz="3300" b="1" i="1" dirty="0"/>
              <a:t>key players</a:t>
            </a:r>
            <a:r>
              <a:rPr lang="en-GB" sz="3300" i="1" dirty="0"/>
              <a:t> within Malawi’s health sector?</a:t>
            </a:r>
            <a:endParaRPr lang="en-GB" sz="3300" dirty="0"/>
          </a:p>
          <a:p>
            <a:pPr marL="514350" indent="-514350">
              <a:buFont typeface="+mj-lt"/>
              <a:buAutoNum type="arabicPeriod"/>
            </a:pPr>
            <a:r>
              <a:rPr lang="en-GB" sz="3300" i="1" dirty="0"/>
              <a:t>What are the </a:t>
            </a:r>
            <a:r>
              <a:rPr lang="en-GB" sz="3300" b="1" i="1" dirty="0"/>
              <a:t>Do’s and Don’ts</a:t>
            </a:r>
            <a:r>
              <a:rPr lang="en-GB" sz="3300" i="1" dirty="0"/>
              <a:t> for </a:t>
            </a:r>
            <a:r>
              <a:rPr lang="en-GB" sz="3300" i="1" dirty="0" smtClean="0"/>
              <a:t>developing </a:t>
            </a:r>
            <a:r>
              <a:rPr lang="en-GB" sz="3300" i="1" dirty="0"/>
              <a:t>health </a:t>
            </a:r>
            <a:r>
              <a:rPr lang="en-GB" sz="3300" i="1" dirty="0" smtClean="0"/>
              <a:t>projects?</a:t>
            </a:r>
            <a:endParaRPr lang="en-GB" sz="3300" dirty="0"/>
          </a:p>
          <a:p>
            <a:pPr marL="0" indent="0">
              <a:buNone/>
            </a:pPr>
            <a:endParaRPr lang="en-GB" sz="3200" dirty="0"/>
          </a:p>
        </p:txBody>
      </p:sp>
    </p:spTree>
    <p:extLst>
      <p:ext uri="{BB962C8B-B14F-4D97-AF65-F5344CB8AC3E}">
        <p14:creationId xmlns:p14="http://schemas.microsoft.com/office/powerpoint/2010/main" val="494709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0000" lnSpcReduction="20000"/>
          </a:bodyPr>
          <a:lstStyle/>
          <a:p>
            <a:pPr marL="0" lvl="0" indent="0">
              <a:buNone/>
            </a:pPr>
            <a:r>
              <a:rPr lang="en-GB" sz="3300" b="1" i="1" u="sng" dirty="0" smtClean="0"/>
              <a:t>Question:</a:t>
            </a:r>
          </a:p>
          <a:p>
            <a:pPr marL="0" lvl="0" indent="0">
              <a:buNone/>
            </a:pPr>
            <a:r>
              <a:rPr lang="en-GB" sz="3300" i="1" dirty="0" smtClean="0"/>
              <a:t>What are the health and social problems of albinos. Is it changing for the better or worse?</a:t>
            </a:r>
          </a:p>
          <a:p>
            <a:pPr marL="0" lvl="0" indent="0">
              <a:buNone/>
            </a:pPr>
            <a:r>
              <a:rPr lang="en-GB" sz="3300" b="1" i="1" u="sng" dirty="0" smtClean="0"/>
              <a:t>Answers:</a:t>
            </a:r>
            <a:endParaRPr lang="en-GB" sz="3300" dirty="0"/>
          </a:p>
          <a:p>
            <a:pPr marL="0" indent="0">
              <a:buNone/>
            </a:pPr>
            <a:r>
              <a:rPr lang="en-GB" sz="3200" dirty="0" smtClean="0"/>
              <a:t>Access to sunscreen lotion especially for people with albinism from poor families and rural areas. Stigma associated with people with albinism. It used to be rumoured that they do not die but just go missing, now the nation knows that they are killed for their bones as they are used for rituals. They are living in fear and though there was a presidential decree to police to provide protection the enactment and implementation of that decree is yet to be outlines as they are spread across communities. The society for people with albinism is doing a registration for all members at </a:t>
            </a:r>
            <a:r>
              <a:rPr lang="en-GB" sz="3200" smtClean="0"/>
              <a:t>the moment.</a:t>
            </a:r>
            <a:endParaRPr lang="en-GB" sz="3200" dirty="0"/>
          </a:p>
        </p:txBody>
      </p:sp>
    </p:spTree>
    <p:extLst>
      <p:ext uri="{BB962C8B-B14F-4D97-AF65-F5344CB8AC3E}">
        <p14:creationId xmlns:p14="http://schemas.microsoft.com/office/powerpoint/2010/main" val="2640199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85000" lnSpcReduction="20000"/>
          </a:bodyPr>
          <a:lstStyle/>
          <a:p>
            <a:pPr marL="0" lvl="0" indent="0">
              <a:buNone/>
            </a:pPr>
            <a:r>
              <a:rPr lang="en-GB" sz="3300" b="1" i="1" u="sng" dirty="0" smtClean="0"/>
              <a:t>Question:</a:t>
            </a:r>
          </a:p>
          <a:p>
            <a:pPr marL="0" lvl="0" indent="0">
              <a:buNone/>
            </a:pPr>
            <a:r>
              <a:rPr lang="en-GB" sz="3600" dirty="0"/>
              <a:t>What are the plans to improve funding for nursing staff within government facilities?</a:t>
            </a:r>
          </a:p>
          <a:p>
            <a:pPr marL="0" lvl="0" indent="0">
              <a:buNone/>
            </a:pPr>
            <a:r>
              <a:rPr lang="en-GB" sz="3300" b="1" i="1" u="sng" dirty="0" smtClean="0"/>
              <a:t>Answers</a:t>
            </a:r>
            <a:r>
              <a:rPr lang="en-GB" sz="3300" b="1" i="1" u="sng" dirty="0" smtClean="0"/>
              <a:t>:</a:t>
            </a:r>
            <a:endParaRPr lang="en-GB" sz="3300" dirty="0"/>
          </a:p>
          <a:p>
            <a:pPr marL="0" indent="0">
              <a:buNone/>
            </a:pPr>
            <a:r>
              <a:rPr lang="en-GB" sz="3200" dirty="0"/>
              <a:t>Nursing staff do not receive specific funding. Funding goes to institutions i.e. hospitals. The </a:t>
            </a:r>
            <a:r>
              <a:rPr lang="en-GB" sz="3200" dirty="0" err="1"/>
              <a:t>MoH</a:t>
            </a:r>
            <a:r>
              <a:rPr lang="en-GB" sz="3200" dirty="0"/>
              <a:t> is exploring various health care financing reforms including the potential establishment of a health fund to supplement the national health budget and establishment of a national social health care scheme.</a:t>
            </a:r>
          </a:p>
          <a:p>
            <a:pPr marL="0" indent="0">
              <a:buNone/>
            </a:pPr>
            <a:endParaRPr lang="en-GB" sz="3200" dirty="0"/>
          </a:p>
        </p:txBody>
      </p:sp>
    </p:spTree>
    <p:extLst>
      <p:ext uri="{BB962C8B-B14F-4D97-AF65-F5344CB8AC3E}">
        <p14:creationId xmlns:p14="http://schemas.microsoft.com/office/powerpoint/2010/main" val="22764210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62500" lnSpcReduction="20000"/>
          </a:bodyPr>
          <a:lstStyle/>
          <a:p>
            <a:pPr marL="0" lvl="0" indent="0">
              <a:buNone/>
            </a:pPr>
            <a:r>
              <a:rPr lang="en-GB" sz="3300" b="1" i="1" u="sng" dirty="0" smtClean="0"/>
              <a:t>Question:</a:t>
            </a:r>
          </a:p>
          <a:p>
            <a:pPr marL="0" lvl="0" indent="0">
              <a:buNone/>
            </a:pPr>
            <a:r>
              <a:rPr lang="en-GB" sz="3300" i="1" dirty="0" smtClean="0"/>
              <a:t>What are the Malawian </a:t>
            </a:r>
            <a:r>
              <a:rPr lang="en-GB" sz="3300" i="1" dirty="0" err="1" smtClean="0"/>
              <a:t>MoH</a:t>
            </a:r>
            <a:r>
              <a:rPr lang="en-GB" sz="3300" i="1" dirty="0" smtClean="0"/>
              <a:t> doing to improve equity of health access?</a:t>
            </a:r>
          </a:p>
          <a:p>
            <a:pPr marL="0" lvl="0" indent="0">
              <a:buNone/>
            </a:pPr>
            <a:r>
              <a:rPr lang="en-GB" sz="3300" b="1" i="1" u="sng" dirty="0" smtClean="0"/>
              <a:t>Answers:</a:t>
            </a:r>
            <a:endParaRPr lang="en-GB" sz="3300" dirty="0"/>
          </a:p>
          <a:p>
            <a:pPr marL="0" indent="0">
              <a:buNone/>
            </a:pPr>
            <a:r>
              <a:rPr lang="en-GB" sz="3200" dirty="0" smtClean="0"/>
              <a:t>Our observation as Malawi Health Equity Network, although we are still advocating for equity in health, is that:</a:t>
            </a:r>
          </a:p>
          <a:p>
            <a:pPr marL="0" indent="0">
              <a:buNone/>
            </a:pPr>
            <a:r>
              <a:rPr lang="en-GB" sz="3200" dirty="0" smtClean="0"/>
              <a:t>The theme of the Health Sector Strategic Plan II is Universal Health Coverage</a:t>
            </a:r>
          </a:p>
          <a:p>
            <a:pPr marL="0" indent="0">
              <a:buNone/>
            </a:pPr>
            <a:r>
              <a:rPr lang="en-GB" sz="3200" dirty="0" smtClean="0"/>
              <a:t>There is a policy that nurses who are undergoing training should be ready to work in rural areas.</a:t>
            </a:r>
          </a:p>
          <a:p>
            <a:pPr marL="0" indent="0">
              <a:buNone/>
            </a:pPr>
            <a:r>
              <a:rPr lang="en-GB" sz="3200" dirty="0" smtClean="0"/>
              <a:t>It seems that Government has now serious to ensure every district has a district hospital E.G. </a:t>
            </a:r>
            <a:r>
              <a:rPr lang="en-GB" sz="3200" dirty="0" err="1" smtClean="0"/>
              <a:t>Palibe</a:t>
            </a:r>
            <a:r>
              <a:rPr lang="en-GB" sz="3200" dirty="0" smtClean="0"/>
              <a:t> Districts Health </a:t>
            </a:r>
            <a:r>
              <a:rPr lang="en-GB" sz="3200" dirty="0" err="1" smtClean="0"/>
              <a:t>Hostpital</a:t>
            </a:r>
            <a:endParaRPr lang="en-GB" sz="3200" dirty="0" smtClean="0"/>
          </a:p>
          <a:p>
            <a:pPr marL="0" indent="0">
              <a:buNone/>
            </a:pPr>
            <a:r>
              <a:rPr lang="en-GB" sz="3200" dirty="0" err="1" smtClean="0"/>
              <a:t>MoH</a:t>
            </a:r>
            <a:r>
              <a:rPr lang="en-GB" sz="3200" dirty="0" smtClean="0"/>
              <a:t> now has a Quality Directorate which is also responsible with social accountability </a:t>
            </a:r>
            <a:endParaRPr lang="en-GB" sz="3200" dirty="0"/>
          </a:p>
        </p:txBody>
      </p:sp>
    </p:spTree>
    <p:extLst>
      <p:ext uri="{BB962C8B-B14F-4D97-AF65-F5344CB8AC3E}">
        <p14:creationId xmlns:p14="http://schemas.microsoft.com/office/powerpoint/2010/main" val="18127839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0000" lnSpcReduction="20000"/>
          </a:bodyPr>
          <a:lstStyle/>
          <a:p>
            <a:pPr marL="0" lvl="0" indent="0">
              <a:buNone/>
            </a:pPr>
            <a:r>
              <a:rPr lang="en-GB" sz="3300" b="1" i="1" u="sng" dirty="0" smtClean="0"/>
              <a:t>Question</a:t>
            </a:r>
            <a:r>
              <a:rPr lang="en-GB" sz="3300" b="1" i="1" u="sng" dirty="0" smtClean="0"/>
              <a:t>:</a:t>
            </a:r>
          </a:p>
          <a:p>
            <a:pPr marL="0" indent="0">
              <a:buNone/>
            </a:pPr>
            <a:r>
              <a:rPr lang="en-GB" sz="3600" dirty="0"/>
              <a:t>HSSPII has &gt;60% vacancy rate for clinical offices and nursing officers and NMT. How does the Malawian Government aim to address this area in terms of senior/well-qualified staff?</a:t>
            </a:r>
          </a:p>
          <a:p>
            <a:pPr marL="0" lvl="0" indent="0">
              <a:buNone/>
            </a:pPr>
            <a:endParaRPr lang="en-GB" sz="3300" b="1" i="1" u="sng" dirty="0" smtClean="0"/>
          </a:p>
          <a:p>
            <a:pPr marL="0" lvl="0" indent="0">
              <a:buNone/>
            </a:pPr>
            <a:r>
              <a:rPr lang="en-GB" sz="3300" b="1" i="1" u="sng" dirty="0" smtClean="0"/>
              <a:t>Answers:</a:t>
            </a:r>
          </a:p>
          <a:p>
            <a:pPr marL="0" indent="0">
              <a:buNone/>
            </a:pPr>
            <a:r>
              <a:rPr lang="en-GB" sz="3600" dirty="0" err="1"/>
              <a:t>MoH</a:t>
            </a:r>
            <a:r>
              <a:rPr lang="en-GB" sz="3600" dirty="0"/>
              <a:t> allocates resources for pre-service training every fiscal year to train health workers across various priority cadres. In addition, Government with its own resources and resources from other Donors like the Global Fund and Centres for Disease Control (CDC) are recruiting health workers for public health facilities.</a:t>
            </a:r>
          </a:p>
          <a:p>
            <a:pPr marL="0" lvl="0" indent="0">
              <a:buNone/>
            </a:pPr>
            <a:endParaRPr lang="en-GB" sz="3300" dirty="0"/>
          </a:p>
        </p:txBody>
      </p:sp>
    </p:spTree>
    <p:extLst>
      <p:ext uri="{BB962C8B-B14F-4D97-AF65-F5344CB8AC3E}">
        <p14:creationId xmlns:p14="http://schemas.microsoft.com/office/powerpoint/2010/main" val="17627392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85000" lnSpcReduction="10000"/>
          </a:bodyPr>
          <a:lstStyle/>
          <a:p>
            <a:pPr marL="0" lvl="0" indent="0">
              <a:buNone/>
            </a:pPr>
            <a:r>
              <a:rPr lang="en-GB" sz="3300" b="1" i="1" u="sng" dirty="0" smtClean="0"/>
              <a:t>Question</a:t>
            </a:r>
            <a:r>
              <a:rPr lang="en-GB" sz="3300" b="1" i="1" u="sng" dirty="0" smtClean="0"/>
              <a:t>:</a:t>
            </a:r>
          </a:p>
          <a:p>
            <a:pPr marL="0" lvl="0" indent="0">
              <a:buNone/>
            </a:pPr>
            <a:r>
              <a:rPr lang="en-GB" sz="2800" dirty="0"/>
              <a:t>In the video interviews, Victoria says that regular ‘electricity’ in health centres and hospitals is the biggest challenge. Is this addressed as part of HSSPII?</a:t>
            </a:r>
          </a:p>
          <a:p>
            <a:pPr marL="0" lvl="0" indent="0">
              <a:buNone/>
            </a:pPr>
            <a:endParaRPr lang="en-GB" sz="3300" b="1" i="1" u="sng" dirty="0" smtClean="0"/>
          </a:p>
          <a:p>
            <a:pPr marL="0" lvl="0" indent="0">
              <a:buNone/>
            </a:pPr>
            <a:r>
              <a:rPr lang="en-GB" sz="3300" b="1" i="1" u="sng" dirty="0" smtClean="0"/>
              <a:t>Answers:</a:t>
            </a:r>
          </a:p>
          <a:p>
            <a:pPr marL="0" indent="0">
              <a:buNone/>
            </a:pPr>
            <a:r>
              <a:rPr lang="en-GB" sz="2800" dirty="0"/>
              <a:t>Yes. There is a capital investment plan, an ancillary document of the HSSP II that details infrastructure, medical equipment and utility needs of health facilities in Malawi. In addition, the Ministry is currently installing solar electricity in some facilities.</a:t>
            </a:r>
          </a:p>
          <a:p>
            <a:pPr marL="0" lvl="0" indent="0">
              <a:buNone/>
            </a:pPr>
            <a:endParaRPr lang="en-GB" sz="3300" dirty="0"/>
          </a:p>
        </p:txBody>
      </p:sp>
    </p:spTree>
    <p:extLst>
      <p:ext uri="{BB962C8B-B14F-4D97-AF65-F5344CB8AC3E}">
        <p14:creationId xmlns:p14="http://schemas.microsoft.com/office/powerpoint/2010/main" val="938212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s 4"/>
          <p:cNvPicPr>
            <a:picLocks noChangeAspect="1" noChangeArrowheads="1"/>
          </p:cNvPicPr>
          <p:nvPr/>
        </p:nvPicPr>
        <p:blipFill rotWithShape="1">
          <a:blip r:embed="rId3">
            <a:extLst>
              <a:ext uri="{28A0092B-C50C-407E-A947-70E740481C1C}">
                <a14:useLocalDpi xmlns:a14="http://schemas.microsoft.com/office/drawing/2010/main" val="0"/>
              </a:ext>
            </a:extLst>
          </a:blip>
          <a:srcRect l="8788" t="4130" r="8262" b="68175"/>
          <a:stretch/>
        </p:blipFill>
        <p:spPr bwMode="auto">
          <a:xfrm>
            <a:off x="755591" y="5457924"/>
            <a:ext cx="2160225" cy="137031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8794" y="560874"/>
            <a:ext cx="8089670" cy="3631763"/>
          </a:xfrm>
          <a:prstGeom prst="rect">
            <a:avLst/>
          </a:prstGeom>
          <a:noFill/>
        </p:spPr>
        <p:txBody>
          <a:bodyPr wrap="square" rtlCol="0">
            <a:spAutoFit/>
          </a:bodyPr>
          <a:lstStyle/>
          <a:p>
            <a:pPr algn="ctr"/>
            <a:endParaRPr lang="en-GB" sz="4000" dirty="0" smtClean="0">
              <a:solidFill>
                <a:schemeClr val="bg1"/>
              </a:solidFill>
            </a:endParaRPr>
          </a:p>
          <a:p>
            <a:pPr algn="ctr"/>
            <a:endParaRPr lang="en-GB" sz="4000" dirty="0">
              <a:solidFill>
                <a:schemeClr val="bg1"/>
              </a:solidFill>
            </a:endParaRPr>
          </a:p>
          <a:p>
            <a:pPr algn="ctr"/>
            <a:r>
              <a:rPr lang="en-GB" sz="5000" b="1" dirty="0" smtClean="0">
                <a:solidFill>
                  <a:schemeClr val="bg1"/>
                </a:solidFill>
              </a:rPr>
              <a:t>Scotland Malawi Partnership</a:t>
            </a:r>
          </a:p>
          <a:p>
            <a:pPr algn="ctr"/>
            <a:r>
              <a:rPr lang="en-GB" sz="5000" dirty="0" smtClean="0">
                <a:solidFill>
                  <a:schemeClr val="bg1"/>
                </a:solidFill>
              </a:rPr>
              <a:t>Health forum</a:t>
            </a:r>
          </a:p>
          <a:p>
            <a:pPr algn="ctr"/>
            <a:r>
              <a:rPr lang="en-GB" sz="5000" dirty="0" smtClean="0">
                <a:solidFill>
                  <a:schemeClr val="bg1"/>
                </a:solidFill>
              </a:rPr>
              <a:t>31</a:t>
            </a:r>
            <a:r>
              <a:rPr lang="en-GB" sz="5000" baseline="30000" dirty="0" smtClean="0">
                <a:solidFill>
                  <a:schemeClr val="bg1"/>
                </a:solidFill>
              </a:rPr>
              <a:t>st</a:t>
            </a:r>
            <a:r>
              <a:rPr lang="en-GB" sz="5000" dirty="0" smtClean="0">
                <a:solidFill>
                  <a:schemeClr val="bg1"/>
                </a:solidFill>
              </a:rPr>
              <a:t> October 2017</a:t>
            </a:r>
          </a:p>
        </p:txBody>
      </p:sp>
    </p:spTree>
    <p:extLst>
      <p:ext uri="{BB962C8B-B14F-4D97-AF65-F5344CB8AC3E}">
        <p14:creationId xmlns:p14="http://schemas.microsoft.com/office/powerpoint/2010/main" val="3298695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7500" lnSpcReduction="20000"/>
          </a:bodyPr>
          <a:lstStyle/>
          <a:p>
            <a:pPr marL="0" lvl="0" indent="0">
              <a:buNone/>
            </a:pPr>
            <a:r>
              <a:rPr lang="en-GB" sz="3300" b="1" i="1" u="sng" dirty="0" smtClean="0"/>
              <a:t>Question:</a:t>
            </a:r>
          </a:p>
          <a:p>
            <a:pPr marL="0" lvl="0" indent="0">
              <a:buNone/>
            </a:pPr>
            <a:r>
              <a:rPr lang="en-GB" sz="3300" i="1" dirty="0" smtClean="0"/>
              <a:t>Would solar power help health clinics and hospitals?</a:t>
            </a:r>
          </a:p>
          <a:p>
            <a:pPr marL="0" lvl="0" indent="0">
              <a:buNone/>
            </a:pPr>
            <a:r>
              <a:rPr lang="en-GB" sz="3300" b="1" i="1" u="sng" dirty="0" smtClean="0"/>
              <a:t>Answers:</a:t>
            </a:r>
            <a:endParaRPr lang="en-GB" sz="3300" dirty="0"/>
          </a:p>
          <a:p>
            <a:pPr marL="0" indent="0">
              <a:buNone/>
            </a:pPr>
            <a:r>
              <a:rPr lang="en-GB" sz="3200" dirty="0" smtClean="0"/>
              <a:t>Malawi has health facilities that do not have electricity in rural areas. This affects service delivery especially in maternity wings where midwives use candles or torches on their mobile phones. The situation is also experiences in urban as currently Malawi is facing a lot of power outages/blackouts. Solar is the best answer. More is it green energy. Use of solar in rural areas is also a motivation to health workers to work in rural areas including hard to reach locations.</a:t>
            </a:r>
            <a:endParaRPr lang="en-GB" sz="3200" dirty="0"/>
          </a:p>
        </p:txBody>
      </p:sp>
    </p:spTree>
    <p:extLst>
      <p:ext uri="{BB962C8B-B14F-4D97-AF65-F5344CB8AC3E}">
        <p14:creationId xmlns:p14="http://schemas.microsoft.com/office/powerpoint/2010/main" val="3977622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7500" lnSpcReduction="20000"/>
          </a:bodyPr>
          <a:lstStyle/>
          <a:p>
            <a:pPr marL="0" lvl="0" indent="0">
              <a:buNone/>
            </a:pPr>
            <a:r>
              <a:rPr lang="en-GB" sz="3300" b="1" i="1" u="sng" dirty="0" smtClean="0"/>
              <a:t>Question:</a:t>
            </a:r>
          </a:p>
          <a:p>
            <a:pPr marL="0" lvl="0" indent="0">
              <a:buNone/>
            </a:pPr>
            <a:r>
              <a:rPr lang="en-GB" sz="3300" i="1" dirty="0" smtClean="0"/>
              <a:t>How are young people affected by the different challenges in the sector?</a:t>
            </a:r>
          </a:p>
          <a:p>
            <a:pPr marL="0" lvl="0" indent="0">
              <a:buNone/>
            </a:pPr>
            <a:r>
              <a:rPr lang="en-GB" sz="3300" b="1" i="1" u="sng" dirty="0" smtClean="0"/>
              <a:t>Answers:</a:t>
            </a:r>
            <a:endParaRPr lang="en-GB" sz="3300" dirty="0"/>
          </a:p>
          <a:p>
            <a:pPr marL="0" indent="0">
              <a:buNone/>
            </a:pPr>
            <a:r>
              <a:rPr lang="en-GB" sz="3200" dirty="0" smtClean="0"/>
              <a:t>Young people are affected in the health sector in many ways. Firstly, access to reproductive health services is a challenge due to the stigma attached to accessing the same. Thus, if a 15 year old has an STI for example, she will be afraid to go to a government clinic though free to access treatment. That disease will therefore go untreated thereby posing health challenges for her in the future. For private clinics services are inaccessible to young people due to costs.</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55000" lnSpcReduction="20000"/>
          </a:bodyPr>
          <a:lstStyle/>
          <a:p>
            <a:pPr marL="0" lvl="0" indent="0">
              <a:buNone/>
            </a:pPr>
            <a:r>
              <a:rPr lang="en-GB" sz="3300" b="1" i="1" u="sng" dirty="0" smtClean="0"/>
              <a:t>Question:</a:t>
            </a:r>
          </a:p>
          <a:p>
            <a:pPr marL="0" lvl="0" indent="0">
              <a:buNone/>
            </a:pPr>
            <a:r>
              <a:rPr lang="en-GB" sz="3300" i="1" dirty="0" smtClean="0"/>
              <a:t>What are the key barriers to equal access? Price? Distance to service delivery?</a:t>
            </a:r>
          </a:p>
          <a:p>
            <a:pPr marL="0" lvl="0" indent="0">
              <a:buNone/>
            </a:pPr>
            <a:r>
              <a:rPr lang="en-GB" sz="3300" b="1" i="1" u="sng" dirty="0" smtClean="0"/>
              <a:t>Answers:</a:t>
            </a:r>
            <a:endParaRPr lang="en-GB" sz="3300" dirty="0"/>
          </a:p>
          <a:p>
            <a:pPr marL="0" indent="0">
              <a:buNone/>
            </a:pPr>
            <a:r>
              <a:rPr lang="en-GB" sz="3200" dirty="0" smtClean="0"/>
              <a:t>Government facilities are free but the challenge is availability of drugs and other equipment due to less funding. Distance is another issue, example, cervical cancer screening in most districts is only at the district hospital so those living very far away can’t access it. Shortage of health providers is another challenge. Most facilities they have less burse or clinician as required.</a:t>
            </a:r>
          </a:p>
          <a:p>
            <a:pPr marL="0" indent="0">
              <a:buNone/>
            </a:pPr>
            <a:endParaRPr lang="en-GB" sz="3200" dirty="0"/>
          </a:p>
          <a:p>
            <a:pPr marL="0" indent="0">
              <a:buNone/>
            </a:pPr>
            <a:r>
              <a:rPr lang="en-GB" sz="3200" dirty="0" smtClean="0"/>
              <a:t>Some people walk long distances to health facilities, which is beyond the Malawi Government benchmark of 8km radius. This is a result of having fewer health facilities than needed, although the Government entered into Service Level Agreements with facilities owned by Christian Health Association of Malawi. Inadequate health workers, which is highly manifested in rural areas. Drug </a:t>
            </a:r>
            <a:r>
              <a:rPr lang="en-GB" sz="3200" dirty="0" err="1" smtClean="0"/>
              <a:t>stockouts</a:t>
            </a:r>
            <a:r>
              <a:rPr lang="en-GB" sz="3200" dirty="0" smtClean="0"/>
              <a:t> are also a barrier.</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55000" lnSpcReduction="20000"/>
          </a:bodyPr>
          <a:lstStyle/>
          <a:p>
            <a:pPr marL="0" lvl="0" indent="0">
              <a:buNone/>
            </a:pPr>
            <a:r>
              <a:rPr lang="en-GB" sz="3300" b="1" i="1" u="sng" dirty="0" smtClean="0"/>
              <a:t>Question:</a:t>
            </a:r>
          </a:p>
          <a:p>
            <a:pPr marL="0" lvl="0" indent="0">
              <a:buNone/>
            </a:pPr>
            <a:r>
              <a:rPr lang="en-GB" sz="3300" i="1" dirty="0" smtClean="0"/>
              <a:t>Where does cancer sit in Malawian priorities? A major part of NCD or a separate strategic objective?</a:t>
            </a:r>
          </a:p>
          <a:p>
            <a:pPr marL="0" lvl="0" indent="0">
              <a:buNone/>
            </a:pPr>
            <a:r>
              <a:rPr lang="en-GB" sz="3300" b="1" i="1" u="sng" dirty="0" smtClean="0"/>
              <a:t>Answers:</a:t>
            </a:r>
            <a:endParaRPr lang="en-GB" sz="3300" dirty="0"/>
          </a:p>
          <a:p>
            <a:pPr marL="0" indent="0">
              <a:buNone/>
            </a:pPr>
            <a:r>
              <a:rPr lang="en-GB" sz="3200" dirty="0" smtClean="0"/>
              <a:t>Cancer is an important priority in Malawi’s new health sector strategic plan. Is it also a top priority in the pipeline work to review the national NCD action plan for Malawi. That is why the national cancer centre is being built to improve quality of care.</a:t>
            </a:r>
          </a:p>
          <a:p>
            <a:pPr marL="0" indent="0">
              <a:buNone/>
            </a:pPr>
            <a:endParaRPr lang="en-GB" sz="3200" dirty="0"/>
          </a:p>
          <a:p>
            <a:pPr marL="0" indent="0">
              <a:buNone/>
            </a:pPr>
            <a:r>
              <a:rPr lang="en-GB" sz="3200" dirty="0" smtClean="0"/>
              <a:t>Cancer is one of the major conditions affection Malawians. And is it one of the priority areas. For instance, there have been many campaigns against cervical cancer. Even the First Lady of Malawi has been mobilising ladies undergo screening of cervical cancer. In recent years there have been a number of cases of the other cancers such as prostate in men. No wonder construction of a Lilongwe Cancer Centre was started. Many people will be saved. Malawi will also save money as some patients have been seeking treatment abroad in such countries as India, South Africa and Tanzania.</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92500" lnSpcReduction="20000"/>
          </a:bodyPr>
          <a:lstStyle/>
          <a:p>
            <a:pPr marL="0" lvl="0" indent="0">
              <a:buNone/>
            </a:pPr>
            <a:r>
              <a:rPr lang="en-GB" sz="3300" b="1" i="1" u="sng" dirty="0" smtClean="0"/>
              <a:t>Question:</a:t>
            </a:r>
          </a:p>
          <a:p>
            <a:pPr marL="0" lvl="0" indent="0">
              <a:buNone/>
            </a:pPr>
            <a:r>
              <a:rPr lang="en-GB" sz="3300" i="1" dirty="0" smtClean="0"/>
              <a:t>Where does cancer sit in Malawian priorities? A major part of NCD or a separate strategic objective?</a:t>
            </a:r>
          </a:p>
          <a:p>
            <a:pPr marL="0" lvl="0" indent="0">
              <a:buNone/>
            </a:pPr>
            <a:r>
              <a:rPr lang="en-GB" sz="3300" b="1" i="1" u="sng" dirty="0" smtClean="0"/>
              <a:t>Answers:</a:t>
            </a:r>
            <a:endParaRPr lang="en-GB" sz="3300" dirty="0"/>
          </a:p>
          <a:p>
            <a:r>
              <a:rPr lang="en-GB" sz="1800" dirty="0"/>
              <a:t>Cancer is a major part of the NCD agenda, it is not a separate objective. It mainly falls under Objective 1 of the HSSP II as part of the Essential Health Package (EHP). Screening for cervical cancer is the intervention included in the EHP and meant to be rolled out nationwide. </a:t>
            </a:r>
          </a:p>
          <a:p>
            <a:r>
              <a:rPr lang="en-GB" sz="1800" dirty="0"/>
              <a:t>The Ministry of Health is currently constructing a Cancer Treatment Centre at the </a:t>
            </a:r>
            <a:r>
              <a:rPr lang="en-GB" sz="1800" dirty="0" err="1"/>
              <a:t>Kamuzu</a:t>
            </a:r>
            <a:r>
              <a:rPr lang="en-GB" sz="1800" dirty="0"/>
              <a:t> Central Hospital in Lilongwe due for completion in September 2018. </a:t>
            </a:r>
          </a:p>
          <a:p>
            <a:r>
              <a:rPr lang="en-GB" sz="1800" dirty="0"/>
              <a:t>The Ministry of Health also successfully piloted the Human </a:t>
            </a:r>
            <a:r>
              <a:rPr lang="en-GB" sz="1800" dirty="0" err="1"/>
              <a:t>Papiloma</a:t>
            </a:r>
            <a:r>
              <a:rPr lang="en-GB" sz="1800" dirty="0"/>
              <a:t> Virus (HPV) vaccine in two districts (</a:t>
            </a:r>
            <a:r>
              <a:rPr lang="en-GB" sz="1800" dirty="0" err="1"/>
              <a:t>Rumphi</a:t>
            </a:r>
            <a:r>
              <a:rPr lang="en-GB" sz="1800" dirty="0"/>
              <a:t> and </a:t>
            </a:r>
            <a:r>
              <a:rPr lang="en-GB" sz="1800" dirty="0" err="1"/>
              <a:t>Zomba</a:t>
            </a:r>
            <a:r>
              <a:rPr lang="en-GB" sz="1800" dirty="0"/>
              <a:t>) and it will be rolled out nationally.</a:t>
            </a:r>
          </a:p>
        </p:txBody>
      </p:sp>
    </p:spTree>
    <p:extLst>
      <p:ext uri="{BB962C8B-B14F-4D97-AF65-F5344CB8AC3E}">
        <p14:creationId xmlns:p14="http://schemas.microsoft.com/office/powerpoint/2010/main" val="1201071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92500" lnSpcReduction="20000"/>
          </a:bodyPr>
          <a:lstStyle/>
          <a:p>
            <a:pPr marL="0" lvl="0" indent="0">
              <a:buNone/>
            </a:pPr>
            <a:r>
              <a:rPr lang="en-GB" sz="3300" b="1" i="1" u="sng" dirty="0" smtClean="0"/>
              <a:t>Question:</a:t>
            </a:r>
          </a:p>
          <a:p>
            <a:pPr marL="0" lvl="0" indent="0">
              <a:buNone/>
            </a:pPr>
            <a:r>
              <a:rPr lang="en-GB" sz="3300" i="1" dirty="0" smtClean="0"/>
              <a:t>What are the barriers to digital technology adoption in health services delivery?</a:t>
            </a:r>
          </a:p>
          <a:p>
            <a:pPr marL="0" lvl="0" indent="0">
              <a:buNone/>
            </a:pPr>
            <a:r>
              <a:rPr lang="en-GB" sz="3300" b="1" i="1" u="sng" dirty="0" smtClean="0"/>
              <a:t>Answers:</a:t>
            </a:r>
            <a:endParaRPr lang="en-GB" sz="3300" dirty="0"/>
          </a:p>
          <a:p>
            <a:pPr marL="0" indent="0">
              <a:buNone/>
            </a:pPr>
            <a:r>
              <a:rPr lang="en-GB" sz="3200" dirty="0" smtClean="0"/>
              <a:t>Barriers to digital technology adoption include inadequate funding, high disease burden, high purchasing prices, weak supply chain management, lack of drug storage spaces, unreliable information systems, irrational use of medication, leakage and pilferage.</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40000" lnSpcReduction="20000"/>
          </a:bodyPr>
          <a:lstStyle/>
          <a:p>
            <a:pPr marL="0" lvl="0" indent="0">
              <a:buNone/>
            </a:pPr>
            <a:r>
              <a:rPr lang="en-GB" sz="3300" b="1" i="1" u="sng" dirty="0" smtClean="0"/>
              <a:t>Question:</a:t>
            </a:r>
          </a:p>
          <a:p>
            <a:pPr marL="0" lvl="0" indent="0">
              <a:buNone/>
            </a:pPr>
            <a:r>
              <a:rPr lang="en-GB" sz="3300" i="1" dirty="0" smtClean="0"/>
              <a:t>What have we done that has had a positive/negative impact in the health system in Malawi?</a:t>
            </a:r>
          </a:p>
          <a:p>
            <a:pPr marL="0" lvl="0" indent="0">
              <a:buNone/>
            </a:pPr>
            <a:r>
              <a:rPr lang="en-GB" sz="3300" b="1" i="1" u="sng" dirty="0" smtClean="0"/>
              <a:t>Answers:</a:t>
            </a:r>
            <a:endParaRPr lang="en-GB" sz="3300" dirty="0"/>
          </a:p>
          <a:p>
            <a:pPr marL="0" indent="0">
              <a:buNone/>
            </a:pPr>
            <a:r>
              <a:rPr lang="en-GB" sz="3200" dirty="0" smtClean="0"/>
              <a:t>Cervical cancer screening project at </a:t>
            </a:r>
            <a:r>
              <a:rPr lang="en-GB" sz="3200" dirty="0" err="1" smtClean="0"/>
              <a:t>Nkhoma</a:t>
            </a:r>
            <a:r>
              <a:rPr lang="en-GB" sz="3200" dirty="0" smtClean="0"/>
              <a:t> has a positive impact in Malawi as it has given alternative treatment in Malawi and other African countries too. This kind of project to be rolled out into other parts of Malawi.</a:t>
            </a:r>
          </a:p>
          <a:p>
            <a:pPr marL="0" indent="0">
              <a:buNone/>
            </a:pPr>
            <a:endParaRPr lang="en-GB" sz="3200" dirty="0"/>
          </a:p>
          <a:p>
            <a:pPr marL="0" indent="0">
              <a:buNone/>
            </a:pPr>
            <a:r>
              <a:rPr lang="en-GB" sz="3200" dirty="0" smtClean="0"/>
              <a:t>Malawi has reduced maternal and national mortality rates because of deliberate efforts to have a number of programmes e.g. Safe Motherhood, outreach clinics, community nurses and ensuring that Health Surveillance Assistants handle multiple issues at grassroots/community level. Increasing programmes in HIV/AIDS has helped to reduce and contain national HIV prevalence rate from 14% to around 9%. Cholera cases were not registered in the last rainy season because of a number of awareness raising campaigns, issuing of certificates to chiefs whose areas observed open defecation free status. There is also collaboration by </a:t>
            </a:r>
            <a:r>
              <a:rPr lang="en-GB" sz="3200" dirty="0" err="1" smtClean="0"/>
              <a:t>MoH</a:t>
            </a:r>
            <a:r>
              <a:rPr lang="en-GB" sz="3200" dirty="0" smtClean="0"/>
              <a:t> with other stakeholders such as the Water Department, the private sector and civil society organisations.</a:t>
            </a:r>
          </a:p>
          <a:p>
            <a:pPr marL="0" indent="0">
              <a:buNone/>
            </a:pPr>
            <a:endParaRPr lang="en-GB" sz="3200" dirty="0"/>
          </a:p>
          <a:p>
            <a:pPr marL="0" indent="0">
              <a:buNone/>
            </a:pPr>
            <a:r>
              <a:rPr lang="en-GB" sz="3200" dirty="0" smtClean="0"/>
              <a:t>One of the major areas we have not done to hire all health workers who have been trained by out colleagues although the same human resources are highly needed in our health facilities. Malawi is also falling short of meeting the Abuja Declaration, which states that at least 15% of the national budget should go to health sector. We once met the target in 2014 only.</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10231</TotalTime>
  <Words>2570</Words>
  <Application>Microsoft Office PowerPoint</Application>
  <PresentationFormat>On-screen Show (4:3)</PresentationFormat>
  <Paragraphs>192</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Waveform</vt:lpstr>
      <vt:lpstr>PowerPoint Presentation</vt:lpstr>
      <vt:lpstr>Malawian input videos</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Grace O'Donovan</cp:lastModifiedBy>
  <cp:revision>183</cp:revision>
  <cp:lastPrinted>2015-09-25T10:15:00Z</cp:lastPrinted>
  <dcterms:created xsi:type="dcterms:W3CDTF">2013-08-03T12:29:00Z</dcterms:created>
  <dcterms:modified xsi:type="dcterms:W3CDTF">2017-11-13T12:03:28Z</dcterms:modified>
</cp:coreProperties>
</file>