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65" r:id="rId2"/>
    <p:sldId id="267" r:id="rId3"/>
    <p:sldId id="268" r:id="rId4"/>
    <p:sldId id="256" r:id="rId5"/>
    <p:sldId id="269" r:id="rId6"/>
    <p:sldId id="263" r:id="rId7"/>
    <p:sldId id="259" r:id="rId8"/>
    <p:sldId id="258" r:id="rId9"/>
    <p:sldId id="27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57" autoAdjust="0"/>
  </p:normalViewPr>
  <p:slideViewPr>
    <p:cSldViewPr snapToGrid="0">
      <p:cViewPr>
        <p:scale>
          <a:sx n="80" d="100"/>
          <a:sy n="80" d="100"/>
        </p:scale>
        <p:origin x="832" y="1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DD43E-73D4-4348-8EB6-B6381B50CCB8}" type="datetimeFigureOut">
              <a:rPr lang="en-US"/>
              <a:t>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7DCDED-9D4A-40EE-8049-EB1EA4EA5FEF}" type="slidenum">
              <a:rPr lang="en-US"/>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7DCDED-9D4A-40EE-8049-EB1EA4EA5FEF}" type="slidenum">
              <a:rPr lang="en-US" smtClean="0"/>
              <a:t>2</a:t>
            </a:fld>
            <a:endParaRPr lang="en-US"/>
          </a:p>
        </p:txBody>
      </p:sp>
    </p:spTree>
    <p:extLst>
      <p:ext uri="{BB962C8B-B14F-4D97-AF65-F5344CB8AC3E}">
        <p14:creationId xmlns:p14="http://schemas.microsoft.com/office/powerpoint/2010/main" val="2064940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17DCDED-9D4A-40EE-8049-EB1EA4EA5FEF}" type="slidenum">
              <a:rPr lang="en-US"/>
              <a:t>4</a:t>
            </a:fld>
            <a:endParaRPr lang="en-US"/>
          </a:p>
        </p:txBody>
      </p:sp>
    </p:spTree>
    <p:extLst>
      <p:ext uri="{BB962C8B-B14F-4D97-AF65-F5344CB8AC3E}">
        <p14:creationId xmlns:p14="http://schemas.microsoft.com/office/powerpoint/2010/main" val="3602333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SFA Network brings together environmental and social scientists in community and public pedagogies to address the knowledge implementation gap. The gap between environmental research, innovation, and policy and the communities impacting and being impacted by the environment needs to be mitigated, in order to effectively address the growing issues related to biodiversity degradation.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SFA Network seeks to develop Innovation and Economic Growth by facilitating innovative cross-disciplinary and cross sector collaborations to address biodiversity loss in engagement with the social, cultural, and economic factors experienced by communities.</a:t>
            </a:r>
          </a:p>
          <a:p>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Environmental scientists and authorities too often find innovation and policy objectives unmet, misunderstood, or de-railed in the hands of the populations of people asked to implement new practices</a:t>
            </a:r>
            <a:endParaRPr lang="en-US"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There is a significant field of research and practice in community engagement, indigenous ways of knowing, and vocational development in the African context, but this social science area rarely works directly with environmental science. Hence, there are parallel objectives (environmental sustainability and the well being of people) but a lack of common language, approach, or expertise. In the context of environment-dependent populations, community and public pedagogies are the strongest, fastest, and most appropriate forms of engagement required to connect new scientific information with existing socio-cultural knowledge and realities.</a:t>
            </a:r>
          </a:p>
        </p:txBody>
      </p:sp>
      <p:sp>
        <p:nvSpPr>
          <p:cNvPr id="4" name="Slide Number Placeholder 3"/>
          <p:cNvSpPr>
            <a:spLocks noGrp="1"/>
          </p:cNvSpPr>
          <p:nvPr>
            <p:ph type="sldNum" sz="quarter" idx="10"/>
          </p:nvPr>
        </p:nvSpPr>
        <p:spPr/>
        <p:txBody>
          <a:bodyPr/>
          <a:lstStyle/>
          <a:p>
            <a:fld id="{317DCDED-9D4A-40EE-8049-EB1EA4EA5FEF}" type="slidenum">
              <a:rPr lang="en-US"/>
              <a:t>6</a:t>
            </a:fld>
            <a:endParaRPr lang="en-US"/>
          </a:p>
        </p:txBody>
      </p:sp>
    </p:spTree>
    <p:extLst>
      <p:ext uri="{BB962C8B-B14F-4D97-AF65-F5344CB8AC3E}">
        <p14:creationId xmlns:p14="http://schemas.microsoft.com/office/powerpoint/2010/main" val="196368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SFA Network brings together environmental and social scientists in community and public pedagogies to address the knowledge implementation gap. The gap between environmental research, innovation, and policy and the communities impacting and being impacted by the environment needs to be mitigated, in order to effectively address the growing issues related to biodiversity degradation.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SFA Network seeks to develop Innovation and Economic Growth by facilitating innovative cross-disciplinary and cross sector collaborations to address biodiversity loss in engagement with the social, cultural, and economic factors experienced by communities.</a:t>
            </a:r>
          </a:p>
          <a:p>
            <a:endParaRPr lang="en-GB"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smtClean="0">
                <a:solidFill>
                  <a:schemeClr val="tx1"/>
                </a:solidFill>
                <a:latin typeface="+mn-lt"/>
                <a:ea typeface="+mn-ea"/>
                <a:cs typeface="+mn-cs"/>
              </a:rPr>
              <a:t>Environmental scientists and authorities too often find innovation and policy objectives unmet, misunderstood, or de-railed in the hands of the populations of people asked to implement new practices</a:t>
            </a:r>
            <a:endParaRPr lang="en-US" dirty="0" smtClean="0"/>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There is a significant field of research and practice in community engagement, indigenous ways of knowing, and vocational development in the African context, but this social science area rarely works directly with environmental science. Hence, there are parallel objectives (environmental sustainability and the well being of people) but a lack of common language, approach, or expertise. In the context of environment-dependent populations, community and public pedagogies are the strongest, fastest, and most appropriate forms of engagement required to connect new scientific information with existing socio-cultural knowledge and realities.</a:t>
            </a:r>
          </a:p>
        </p:txBody>
      </p:sp>
      <p:sp>
        <p:nvSpPr>
          <p:cNvPr id="4" name="Slide Number Placeholder 3"/>
          <p:cNvSpPr>
            <a:spLocks noGrp="1"/>
          </p:cNvSpPr>
          <p:nvPr>
            <p:ph type="sldNum" sz="quarter" idx="10"/>
          </p:nvPr>
        </p:nvSpPr>
        <p:spPr/>
        <p:txBody>
          <a:bodyPr/>
          <a:lstStyle/>
          <a:p>
            <a:fld id="{317DCDED-9D4A-40EE-8049-EB1EA4EA5FEF}" type="slidenum">
              <a:rPr lang="en-US"/>
              <a:t>7</a:t>
            </a:fld>
            <a:endParaRPr lang="en-US"/>
          </a:p>
        </p:txBody>
      </p:sp>
    </p:spTree>
    <p:extLst>
      <p:ext uri="{BB962C8B-B14F-4D97-AF65-F5344CB8AC3E}">
        <p14:creationId xmlns:p14="http://schemas.microsoft.com/office/powerpoint/2010/main" val="196368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Garamond" panose="02020404030301010803" pitchFamily="18" charset="0"/>
              </a:rPr>
              <a:t>Disciplines of SFA Network members: </a:t>
            </a:r>
          </a:p>
          <a:p>
            <a:r>
              <a:rPr lang="en-GB" dirty="0" smtClean="0">
                <a:latin typeface="Garamond" panose="02020404030301010803" pitchFamily="18" charset="0"/>
              </a:rPr>
              <a:t>Institute of Biodiversity</a:t>
            </a:r>
          </a:p>
          <a:p>
            <a:r>
              <a:rPr lang="en-GB" dirty="0" smtClean="0">
                <a:latin typeface="Garamond" panose="02020404030301010803" pitchFamily="18" charset="0"/>
              </a:rPr>
              <a:t>Dept. of Adult Education</a:t>
            </a:r>
          </a:p>
          <a:p>
            <a:r>
              <a:rPr lang="en-GB" dirty="0" smtClean="0">
                <a:latin typeface="Garamond" panose="02020404030301010803" pitchFamily="18" charset="0"/>
              </a:rPr>
              <a:t>Dept. of Environmental Science</a:t>
            </a:r>
          </a:p>
          <a:p>
            <a:r>
              <a:rPr lang="en-GB" dirty="0" smtClean="0">
                <a:latin typeface="Garamond" panose="02020404030301010803" pitchFamily="18" charset="0"/>
              </a:rPr>
              <a:t>School of Education</a:t>
            </a:r>
          </a:p>
          <a:p>
            <a:r>
              <a:rPr lang="en-GB" dirty="0" smtClean="0">
                <a:latin typeface="Garamond" panose="02020404030301010803" pitchFamily="18" charset="0"/>
              </a:rPr>
              <a:t>Department of Environmental Management</a:t>
            </a:r>
          </a:p>
          <a:p>
            <a:r>
              <a:rPr lang="en-GB" dirty="0" err="1" smtClean="0">
                <a:latin typeface="Garamond" panose="02020404030301010803" pitchFamily="18" charset="0"/>
              </a:rPr>
              <a:t>Dept</a:t>
            </a:r>
            <a:r>
              <a:rPr lang="en-GB" dirty="0" smtClean="0">
                <a:latin typeface="Garamond" panose="02020404030301010803" pitchFamily="18" charset="0"/>
              </a:rPr>
              <a:t> of Adult Education and Lifelong Learning</a:t>
            </a:r>
          </a:p>
          <a:p>
            <a:r>
              <a:rPr lang="en-GB" dirty="0" smtClean="0">
                <a:latin typeface="Garamond" panose="02020404030301010803" pitchFamily="18" charset="0"/>
              </a:rPr>
              <a:t>Department of Agricultural Extension &amp; Rural Development</a:t>
            </a:r>
          </a:p>
          <a:p>
            <a:r>
              <a:rPr lang="en-GB" dirty="0" smtClean="0">
                <a:latin typeface="Garamond" panose="02020404030301010803" pitchFamily="18" charset="0"/>
              </a:rPr>
              <a:t>Department of Crop Production and Protection</a:t>
            </a:r>
          </a:p>
          <a:p>
            <a:r>
              <a:rPr lang="en-GB" dirty="0" smtClean="0">
                <a:latin typeface="Garamond" panose="02020404030301010803" pitchFamily="18" charset="0"/>
              </a:rPr>
              <a:t>Department of Theatre and Fine Arts (Malawi)</a:t>
            </a:r>
          </a:p>
          <a:p>
            <a:endParaRPr lang="en-GB" dirty="0" smtClean="0">
              <a:latin typeface="Garamond" panose="02020404030301010803" pitchFamily="18" charset="0"/>
            </a:endParaRPr>
          </a:p>
          <a:p>
            <a:r>
              <a:rPr lang="en-GB" dirty="0" smtClean="0">
                <a:latin typeface="Garamond" panose="02020404030301010803" pitchFamily="18" charset="0"/>
              </a:rPr>
              <a:t>I think it would be worth notin</a:t>
            </a:r>
            <a:r>
              <a:rPr lang="en-GB" baseline="0" dirty="0" smtClean="0">
                <a:latin typeface="Garamond" panose="02020404030301010803" pitchFamily="18" charset="0"/>
              </a:rPr>
              <a:t>g that we have a .4 administrator, Molly, who is working with a part-time administrator in Botswana, </a:t>
            </a:r>
            <a:r>
              <a:rPr lang="en-GB" baseline="0" dirty="0" err="1" smtClean="0">
                <a:latin typeface="Garamond" panose="02020404030301010803" pitchFamily="18" charset="0"/>
              </a:rPr>
              <a:t>Goitse</a:t>
            </a:r>
            <a:r>
              <a:rPr lang="en-GB" baseline="0" dirty="0" smtClean="0">
                <a:latin typeface="Garamond" panose="02020404030301010803" pitchFamily="18" charset="0"/>
              </a:rPr>
              <a:t>, and are soon to have an intern at the u of Glasgow. This team collectively are working on establishing a communications systems across these various countries, cultures, and disciplines that will hugely help our practical abilities to work together.</a:t>
            </a:r>
          </a:p>
          <a:p>
            <a:endParaRPr lang="en-GB" dirty="0" smtClean="0">
              <a:latin typeface="Garamond" panose="02020404030301010803" pitchFamily="18" charset="0"/>
            </a:endParaRPr>
          </a:p>
          <a:p>
            <a:endParaRPr lang="en-US" dirty="0"/>
          </a:p>
        </p:txBody>
      </p:sp>
      <p:sp>
        <p:nvSpPr>
          <p:cNvPr id="4" name="Slide Number Placeholder 3"/>
          <p:cNvSpPr>
            <a:spLocks noGrp="1"/>
          </p:cNvSpPr>
          <p:nvPr>
            <p:ph type="sldNum" sz="quarter" idx="10"/>
          </p:nvPr>
        </p:nvSpPr>
        <p:spPr/>
        <p:txBody>
          <a:bodyPr/>
          <a:lstStyle/>
          <a:p>
            <a:fld id="{317DCDED-9D4A-40EE-8049-EB1EA4EA5FEF}" type="slidenum">
              <a:rPr lang="en-US"/>
              <a:t>8</a:t>
            </a:fld>
            <a:endParaRPr lang="en-US"/>
          </a:p>
        </p:txBody>
      </p:sp>
    </p:spTree>
    <p:extLst>
      <p:ext uri="{BB962C8B-B14F-4D97-AF65-F5344CB8AC3E}">
        <p14:creationId xmlns:p14="http://schemas.microsoft.com/office/powerpoint/2010/main" val="19636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gla.ac.uk/researchinstitutes/iii/wtcmp/postgraduatecoursesandtraining/malbop/" TargetMode="Externa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png"/><Relationship Id="rId7" Type="http://schemas.openxmlformats.org/officeDocument/2006/relationships/image" Target="../media/image7.jpg"/><Relationship Id="rId8" Type="http://schemas.openxmlformats.org/officeDocument/2006/relationships/image" Target="../media/image8.jpeg"/><Relationship Id="rId9" Type="http://schemas.openxmlformats.org/officeDocument/2006/relationships/image" Target="../media/image9.jpeg"/><Relationship Id="rId10"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4.jpe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1"/>
          <p:cNvSpPr>
            <a:spLocks noGrp="1"/>
          </p:cNvSpPr>
          <p:nvPr>
            <p:ph type="title"/>
          </p:nvPr>
        </p:nvSpPr>
        <p:spPr>
          <a:xfrm>
            <a:off x="128338" y="1475428"/>
            <a:ext cx="8758988" cy="1668824"/>
          </a:xfrm>
          <a:prstGeom prst="rect">
            <a:avLst/>
          </a:prstGeom>
        </p:spPr>
        <p:txBody>
          <a:bodyPr>
            <a:normAutofit/>
          </a:bodyPr>
          <a:lstStyle/>
          <a:p>
            <a:pPr>
              <a:defRPr/>
            </a:pPr>
            <a:endParaRPr lang="en-US" sz="2800" dirty="0">
              <a:latin typeface="Arial" charset="0"/>
              <a:ea typeface="Arial" charset="0"/>
              <a:cs typeface="Arial" charset="0"/>
            </a:endParaRPr>
          </a:p>
        </p:txBody>
      </p:sp>
      <p:sp>
        <p:nvSpPr>
          <p:cNvPr id="6" name="Content Placeholder 2"/>
          <p:cNvSpPr>
            <a:spLocks noGrp="1"/>
          </p:cNvSpPr>
          <p:nvPr>
            <p:ph idx="4294967295"/>
          </p:nvPr>
        </p:nvSpPr>
        <p:spPr bwMode="auto">
          <a:xfrm>
            <a:off x="128337" y="2069432"/>
            <a:ext cx="7395410" cy="1700463"/>
          </a:xfrm>
          <a:prstGeom prst="rect">
            <a:avLst/>
          </a:prstGeom>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fontScale="92500"/>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en-US" sz="3200" dirty="0" smtClean="0">
                <a:latin typeface="Arial" charset="0"/>
                <a:ea typeface="ヒラギノ角ゴ Pro W3" charset="-128"/>
                <a:cs typeface="ヒラギノ角ゴ Pro W3" charset="-128"/>
              </a:rPr>
              <a:t>Malawi </a:t>
            </a:r>
            <a:r>
              <a:rPr lang="mr-IN" altLang="en-US" sz="3200" dirty="0" smtClean="0">
                <a:latin typeface="Arial" charset="0"/>
                <a:ea typeface="ヒラギノ角ゴ Pro W3" charset="-128"/>
                <a:cs typeface="ヒラギノ角ゴ Pro W3" charset="-128"/>
              </a:rPr>
              <a:t>–</a:t>
            </a:r>
            <a:r>
              <a:rPr lang="en-US" altLang="en-US" sz="3200" dirty="0" smtClean="0">
                <a:latin typeface="Arial" charset="0"/>
                <a:ea typeface="ヒラギノ角ゴ Pro W3" charset="-128"/>
                <a:cs typeface="ヒラギノ角ゴ Pro W3" charset="-128"/>
              </a:rPr>
              <a:t> Biology of Parasitism (MALBOP)</a:t>
            </a:r>
          </a:p>
          <a:p>
            <a:pPr marL="0" marR="0" lvl="0" indent="0" defTabSz="914400" eaLnBrk="1" fontAlgn="auto" latinLnBrk="0" hangingPunct="1">
              <a:lnSpc>
                <a:spcPct val="100000"/>
              </a:lnSpc>
              <a:spcBef>
                <a:spcPts val="0"/>
              </a:spcBef>
              <a:spcAft>
                <a:spcPts val="0"/>
              </a:spcAft>
              <a:buClrTx/>
              <a:buSzTx/>
              <a:buFontTx/>
              <a:buNone/>
              <a:tabLst/>
              <a:defRPr/>
            </a:pPr>
            <a:endParaRPr lang="en-US" altLang="en-US" sz="3200" dirty="0">
              <a:latin typeface="Arial" charset="0"/>
              <a:ea typeface="ヒラギノ角ゴ Pro W3" charset="-128"/>
              <a:cs typeface="ヒラギノ角ゴ Pro W3" charset="-128"/>
            </a:endParaRPr>
          </a:p>
          <a:p>
            <a:pPr marL="0" lvl="0" indent="0">
              <a:lnSpc>
                <a:spcPct val="100000"/>
              </a:lnSpc>
              <a:spcBef>
                <a:spcPts val="0"/>
              </a:spcBef>
              <a:buNone/>
              <a:defRPr/>
            </a:pPr>
            <a:r>
              <a:rPr lang="en-US" altLang="en-US" sz="3200" dirty="0">
                <a:latin typeface="Arial" charset="0"/>
                <a:ea typeface="ヒラギノ角ゴ Pro W3" charset="-128"/>
                <a:cs typeface="ヒラギノ角ゴ Pro W3" charset="-128"/>
              </a:rPr>
              <a:t>Sustainable Futures in Africa (SFA)</a:t>
            </a:r>
          </a:p>
          <a:p>
            <a:pPr marL="0" lvl="0" indent="0">
              <a:lnSpc>
                <a:spcPct val="100000"/>
              </a:lnSpc>
              <a:spcBef>
                <a:spcPts val="0"/>
              </a:spcBef>
              <a:buNone/>
              <a:defRPr/>
            </a:pPr>
            <a:endParaRPr lang="en-US" altLang="en-US" dirty="0">
              <a:latin typeface="Arial" charset="0"/>
              <a:ea typeface="ヒラギノ角ゴ Pro W3" charset="-128"/>
              <a:cs typeface="ヒラギノ角ゴ Pro W3"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en-US" dirty="0" smtClean="0">
              <a:latin typeface="Arial" charset="0"/>
              <a:ea typeface="ヒラギノ角ゴ Pro W3" charset="-128"/>
              <a:cs typeface="ヒラギノ角ゴ Pro W3"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en-US" dirty="0">
              <a:latin typeface="Arial" charset="0"/>
              <a:ea typeface="ヒラギノ角ゴ Pro W3" charset="-128"/>
              <a:cs typeface="ヒラギノ角ゴ Pro W3"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en-US"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847201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24853" y="240903"/>
            <a:ext cx="10515600" cy="1807369"/>
          </a:xfrm>
        </p:spPr>
        <p:txBody>
          <a:bodyPr>
            <a:normAutofit fontScale="90000"/>
          </a:bodyPr>
          <a:lstStyle/>
          <a:p>
            <a:pPr lvl="0"/>
            <a:r>
              <a:rPr lang="en-US" altLang="en-US" dirty="0">
                <a:latin typeface="Arial" charset="0"/>
                <a:ea typeface="ヒラギノ角ゴ Pro W3" charset="-128"/>
                <a:cs typeface="ヒラギノ角ゴ Pro W3" charset="-128"/>
              </a:rPr>
              <a:t>Malawi </a:t>
            </a:r>
            <a:r>
              <a:rPr lang="mr-IN" altLang="en-US" dirty="0">
                <a:latin typeface="Arial" charset="0"/>
                <a:ea typeface="ヒラギノ角ゴ Pro W3" charset="-128"/>
                <a:cs typeface="ヒラギノ角ゴ Pro W3" charset="-128"/>
              </a:rPr>
              <a:t>–</a:t>
            </a:r>
            <a:r>
              <a:rPr lang="en-US" altLang="en-US" dirty="0">
                <a:latin typeface="Arial" charset="0"/>
                <a:ea typeface="ヒラギノ角ゴ Pro W3" charset="-128"/>
                <a:cs typeface="ヒラギノ角ゴ Pro W3" charset="-128"/>
              </a:rPr>
              <a:t> Biology of </a:t>
            </a:r>
            <a:r>
              <a:rPr lang="en-US" altLang="en-US" dirty="0" smtClean="0">
                <a:latin typeface="Arial" charset="0"/>
                <a:ea typeface="ヒラギノ角ゴ Pro W3" charset="-128"/>
                <a:cs typeface="ヒラギノ角ゴ Pro W3" charset="-128"/>
              </a:rPr>
              <a:t/>
            </a:r>
            <a:br>
              <a:rPr lang="en-US" altLang="en-US" dirty="0" smtClean="0">
                <a:latin typeface="Arial" charset="0"/>
                <a:ea typeface="ヒラギノ角ゴ Pro W3" charset="-128"/>
                <a:cs typeface="ヒラギノ角ゴ Pro W3" charset="-128"/>
              </a:rPr>
            </a:br>
            <a:r>
              <a:rPr lang="en-US" altLang="en-US" dirty="0" smtClean="0">
                <a:latin typeface="Arial" charset="0"/>
                <a:ea typeface="ヒラギノ角ゴ Pro W3" charset="-128"/>
                <a:cs typeface="ヒラギノ角ゴ Pro W3" charset="-128"/>
              </a:rPr>
              <a:t>Parasitism </a:t>
            </a:r>
            <a:r>
              <a:rPr lang="en-US" altLang="en-US" dirty="0">
                <a:latin typeface="Arial" charset="0"/>
                <a:ea typeface="ヒラギノ角ゴ Pro W3" charset="-128"/>
                <a:cs typeface="ヒラギノ角ゴ Pro W3" charset="-128"/>
              </a:rPr>
              <a:t>(MALBOP)</a:t>
            </a:r>
            <a:br>
              <a:rPr lang="en-US" altLang="en-US" dirty="0">
                <a:latin typeface="Arial" charset="0"/>
                <a:ea typeface="ヒラギノ角ゴ Pro W3" charset="-128"/>
                <a:cs typeface="ヒラギノ角ゴ Pro W3" charset="-128"/>
              </a:rPr>
            </a:br>
            <a:endParaRPr lang="en-US" dirty="0"/>
          </a:p>
        </p:txBody>
      </p:sp>
      <p:sp>
        <p:nvSpPr>
          <p:cNvPr id="3" name="Content Placeholder 2"/>
          <p:cNvSpPr>
            <a:spLocks noGrp="1"/>
          </p:cNvSpPr>
          <p:nvPr>
            <p:ph idx="1"/>
          </p:nvPr>
        </p:nvSpPr>
        <p:spPr>
          <a:xfrm>
            <a:off x="324853" y="2048272"/>
            <a:ext cx="10515600" cy="4351338"/>
          </a:xfrm>
        </p:spPr>
        <p:txBody>
          <a:bodyPr/>
          <a:lstStyle/>
          <a:p>
            <a:pPr marL="0" indent="0">
              <a:buNone/>
            </a:pPr>
            <a:r>
              <a:rPr lang="en-GB" sz="3200" b="1" dirty="0"/>
              <a:t>Professor Paul Garside, </a:t>
            </a:r>
            <a:r>
              <a:rPr lang="en-GB" dirty="0"/>
              <a:t>PhD, FRSB, FRSE, </a:t>
            </a:r>
            <a:endParaRPr lang="en-GB" dirty="0" smtClean="0"/>
          </a:p>
          <a:p>
            <a:pPr marL="0" indent="0">
              <a:lnSpc>
                <a:spcPct val="100000"/>
              </a:lnSpc>
              <a:spcBef>
                <a:spcPts val="0"/>
              </a:spcBef>
              <a:buNone/>
            </a:pPr>
            <a:r>
              <a:rPr lang="en-GB" dirty="0"/>
              <a:t> </a:t>
            </a:r>
            <a:r>
              <a:rPr lang="en-GB" dirty="0" smtClean="0"/>
              <a:t>    Director </a:t>
            </a:r>
            <a:r>
              <a:rPr lang="en-GB" dirty="0"/>
              <a:t>of Centre for </a:t>
            </a:r>
            <a:r>
              <a:rPr lang="en-GB" dirty="0" err="1" smtClean="0"/>
              <a:t>Immunobiology</a:t>
            </a:r>
            <a:r>
              <a:rPr lang="en-GB" dirty="0" smtClean="0"/>
              <a:t>,</a:t>
            </a:r>
          </a:p>
          <a:p>
            <a:pPr marL="0" indent="0">
              <a:lnSpc>
                <a:spcPct val="100000"/>
              </a:lnSpc>
              <a:spcBef>
                <a:spcPts val="0"/>
              </a:spcBef>
              <a:buNone/>
            </a:pPr>
            <a:r>
              <a:rPr lang="en-GB" dirty="0" smtClean="0"/>
              <a:t>     Medical</a:t>
            </a:r>
            <a:r>
              <a:rPr lang="en-GB" dirty="0"/>
              <a:t>, Veterinary </a:t>
            </a:r>
            <a:r>
              <a:rPr lang="en-GB" dirty="0" smtClean="0"/>
              <a:t>&amp; </a:t>
            </a:r>
            <a:r>
              <a:rPr lang="en-GB" dirty="0"/>
              <a:t>Life Sciences,</a:t>
            </a:r>
            <a:br>
              <a:rPr lang="en-GB" dirty="0"/>
            </a:br>
            <a:r>
              <a:rPr lang="en-GB" dirty="0"/>
              <a:t> </a:t>
            </a:r>
            <a:r>
              <a:rPr lang="en-GB" dirty="0" smtClean="0"/>
              <a:t>    Glasgow </a:t>
            </a:r>
            <a:r>
              <a:rPr lang="en-GB" dirty="0"/>
              <a:t>Biomedical Research Centre,</a:t>
            </a:r>
            <a:br>
              <a:rPr lang="en-GB" dirty="0"/>
            </a:br>
            <a:r>
              <a:rPr lang="en-GB" dirty="0"/>
              <a:t> </a:t>
            </a:r>
            <a:r>
              <a:rPr lang="en-GB" dirty="0" smtClean="0"/>
              <a:t>    University </a:t>
            </a:r>
            <a:r>
              <a:rPr lang="en-GB" dirty="0"/>
              <a:t>of </a:t>
            </a:r>
            <a:r>
              <a:rPr lang="en-GB" dirty="0" smtClean="0"/>
              <a:t>Glasgow</a:t>
            </a:r>
            <a:r>
              <a:rPr lang="en-GB" dirty="0"/>
              <a:t/>
            </a:r>
            <a:br>
              <a:rPr lang="en-GB" dirty="0"/>
            </a:b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937" y="0"/>
            <a:ext cx="5358063" cy="6858000"/>
          </a:xfrm>
          <a:prstGeom prst="rect">
            <a:avLst/>
          </a:prstGeom>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1742198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4294967295"/>
          </p:nvPr>
        </p:nvSpPr>
        <p:spPr>
          <a:xfrm>
            <a:off x="417094" y="806115"/>
            <a:ext cx="5646821" cy="5370096"/>
          </a:xfrm>
        </p:spPr>
        <p:txBody>
          <a:bodyPr/>
          <a:lstStyle/>
          <a:p>
            <a:pPr marL="0" indent="0">
              <a:buNone/>
            </a:pPr>
            <a:r>
              <a:rPr lang="en-GB" dirty="0" smtClean="0"/>
              <a:t>Glasgow-Led Advanced Training: </a:t>
            </a:r>
          </a:p>
          <a:p>
            <a:pPr marL="0" indent="0">
              <a:buNone/>
            </a:pPr>
            <a:r>
              <a:rPr lang="en-GB" i="1" dirty="0" smtClean="0"/>
              <a:t>in the </a:t>
            </a:r>
            <a:r>
              <a:rPr lang="en-GB" i="1" dirty="0"/>
              <a:t>interaction between the immune system, </a:t>
            </a:r>
            <a:r>
              <a:rPr lang="en-GB" i="1" dirty="0" smtClean="0"/>
              <a:t>parasites </a:t>
            </a:r>
            <a:r>
              <a:rPr lang="en-GB" i="1" dirty="0"/>
              <a:t>and other </a:t>
            </a:r>
            <a:r>
              <a:rPr lang="en-GB" i="1" dirty="0" smtClean="0"/>
              <a:t>pathogens </a:t>
            </a:r>
            <a:r>
              <a:rPr lang="en-GB" i="1" dirty="0"/>
              <a:t>and how this underlies the </a:t>
            </a:r>
            <a:r>
              <a:rPr lang="en-GB" i="1" dirty="0" smtClean="0"/>
              <a:t>pathogenesis </a:t>
            </a:r>
            <a:r>
              <a:rPr lang="en-GB" i="1" dirty="0"/>
              <a:t>of a wide range of infectious and non-communicable </a:t>
            </a:r>
            <a:r>
              <a:rPr lang="en-GB" i="1" dirty="0" smtClean="0"/>
              <a:t>disease</a:t>
            </a:r>
          </a:p>
          <a:p>
            <a:pPr marL="0" indent="0">
              <a:buNone/>
            </a:pPr>
            <a:endParaRPr lang="en-GB" i="1" dirty="0"/>
          </a:p>
          <a:p>
            <a:pPr marL="0" indent="0">
              <a:buNone/>
            </a:pPr>
            <a:endParaRPr lang="en-GB" i="1" dirty="0" smtClean="0"/>
          </a:p>
          <a:p>
            <a:pPr marL="0" indent="0">
              <a:buNone/>
            </a:pPr>
            <a:r>
              <a:rPr lang="en-GB" dirty="0">
                <a:hlinkClick r:id="rId2"/>
              </a:rPr>
              <a:t>http://www.gla.ac.uk/researchinstitutes/iii/wtcmp/postgraduatecoursesandtraining/malbop/</a:t>
            </a:r>
            <a:endParaRPr lang="en-GB" dirty="0"/>
          </a:p>
          <a:p>
            <a:pPr marL="0" indent="0">
              <a:buNone/>
            </a:pPr>
            <a:endParaRPr lang="en-US" i="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3937" y="0"/>
            <a:ext cx="5358063" cy="6858000"/>
          </a:xfrm>
          <a:prstGeom prst="rect">
            <a:avLst/>
          </a:prstGeom>
        </p:spPr>
        <p:style>
          <a:lnRef idx="1">
            <a:schemeClr val="accent6"/>
          </a:lnRef>
          <a:fillRef idx="2">
            <a:schemeClr val="accent6"/>
          </a:fillRef>
          <a:effectRef idx="1">
            <a:schemeClr val="accent6"/>
          </a:effectRef>
          <a:fontRef idx="minor">
            <a:schemeClr val="dk1"/>
          </a:fontRef>
        </p:style>
      </p:pic>
    </p:spTree>
    <p:extLst>
      <p:ext uri="{BB962C8B-B14F-4D97-AF65-F5344CB8AC3E}">
        <p14:creationId xmlns:p14="http://schemas.microsoft.com/office/powerpoint/2010/main" val="1208432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JPG RGB Small with Border.jpg"/>
          <p:cNvPicPr>
            <a:picLocks noChangeAspect="1"/>
          </p:cNvPicPr>
          <p:nvPr/>
        </p:nvPicPr>
        <p:blipFill>
          <a:blip r:embed="rId3"/>
          <a:stretch>
            <a:fillRect/>
          </a:stretch>
        </p:blipFill>
        <p:spPr>
          <a:xfrm>
            <a:off x="415290" y="309141"/>
            <a:ext cx="2204085" cy="1834900"/>
          </a:xfrm>
          <a:prstGeom prst="rect">
            <a:avLst/>
          </a:prstGeom>
        </p:spPr>
      </p:pic>
      <p:pic>
        <p:nvPicPr>
          <p:cNvPr id="4" name="Picture 4" descr="media_434161_en.jpg"/>
          <p:cNvPicPr>
            <a:picLocks noChangeAspect="1"/>
          </p:cNvPicPr>
          <p:nvPr/>
        </p:nvPicPr>
        <p:blipFill>
          <a:blip r:embed="rId4"/>
          <a:stretch>
            <a:fillRect/>
          </a:stretch>
        </p:blipFill>
        <p:spPr>
          <a:xfrm>
            <a:off x="4017982" y="205124"/>
            <a:ext cx="2728893" cy="1173424"/>
          </a:xfrm>
          <a:prstGeom prst="rect">
            <a:avLst/>
          </a:prstGeom>
        </p:spPr>
      </p:pic>
      <p:pic>
        <p:nvPicPr>
          <p:cNvPr id="5" name="Picture 5" descr="swpWJSvL.jpg"/>
          <p:cNvPicPr>
            <a:picLocks noChangeAspect="1"/>
          </p:cNvPicPr>
          <p:nvPr/>
        </p:nvPicPr>
        <p:blipFill>
          <a:blip r:embed="rId5"/>
          <a:stretch>
            <a:fillRect/>
          </a:stretch>
        </p:blipFill>
        <p:spPr>
          <a:xfrm>
            <a:off x="9910075" y="289802"/>
            <a:ext cx="2043800" cy="20438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4810" y="1363952"/>
            <a:ext cx="1128423" cy="112842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34165" y="216831"/>
            <a:ext cx="1216679" cy="1059124"/>
          </a:xfrm>
          <a:prstGeom prst="rect">
            <a:avLst/>
          </a:prstGeom>
        </p:spPr>
      </p:pic>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59096" y="1379827"/>
            <a:ext cx="1215361" cy="1190558"/>
          </a:xfrm>
          <a:prstGeom prst="rect">
            <a:avLst/>
          </a:prstGeom>
        </p:spPr>
      </p:pic>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26633" y="1323579"/>
            <a:ext cx="1288774" cy="1105295"/>
          </a:xfrm>
          <a:prstGeom prst="rect">
            <a:avLst/>
          </a:prstGeom>
        </p:spPr>
      </p:pic>
      <p:pic>
        <p:nvPicPr>
          <p:cNvPr id="6" name="Picture 5" descr="SFA2.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65250" y="2631128"/>
            <a:ext cx="9794875" cy="4108685"/>
          </a:xfrm>
          <a:prstGeom prst="rect">
            <a:avLst/>
          </a:prstGeom>
        </p:spPr>
      </p:pic>
      <p:sp>
        <p:nvSpPr>
          <p:cNvPr id="2" name="Title 1"/>
          <p:cNvSpPr>
            <a:spLocks noGrp="1"/>
          </p:cNvSpPr>
          <p:nvPr>
            <p:ph type="title"/>
            <p:extLst>
              <p:ext uri="{D42A27DB-BD31-4B8C-83A1-F6EECF244321}">
                <p14:modId xmlns:p14="http://schemas.microsoft.com/office/powerpoint/2010/main" val="1416034590"/>
              </p:ext>
            </p:extLst>
          </p:nvPr>
        </p:nvSpPr>
        <p:spPr>
          <a:xfrm>
            <a:off x="1333499" y="2486513"/>
            <a:ext cx="9873517" cy="930447"/>
          </a:xfrm>
        </p:spPr>
        <p:txBody>
          <a:bodyPr vert="horz" lIns="91440" tIns="45720" rIns="91440" bIns="45720" rtlCol="0" anchor="b">
            <a:normAutofit/>
          </a:bodyPr>
          <a:lstStyle/>
          <a:p>
            <a:pPr algn="ctr"/>
            <a:r>
              <a:rPr lang="en-US" sz="4000" dirty="0">
                <a:solidFill>
                  <a:srgbClr val="FFFFFF"/>
                </a:solidFill>
                <a:latin typeface="Chalkboard"/>
                <a:cs typeface="Chalkboard"/>
              </a:rPr>
              <a:t>Sustainable Futures in Africa Network</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Chalkboard"/>
                <a:cs typeface="Chalkboard"/>
              </a:rPr>
              <a:t>Sustainable Futures in Africa Network</a:t>
            </a:r>
            <a:endParaRPr lang="en-US" dirty="0"/>
          </a:p>
        </p:txBody>
      </p:sp>
      <p:sp>
        <p:nvSpPr>
          <p:cNvPr id="4" name="Content Placeholder 3"/>
          <p:cNvSpPr>
            <a:spLocks noGrp="1"/>
          </p:cNvSpPr>
          <p:nvPr>
            <p:ph idx="1"/>
          </p:nvPr>
        </p:nvSpPr>
        <p:spPr/>
        <p:txBody>
          <a:bodyPr/>
          <a:lstStyle/>
          <a:p>
            <a:r>
              <a:rPr lang="en-US" dirty="0" smtClean="0"/>
              <a:t>the </a:t>
            </a:r>
            <a:r>
              <a:rPr lang="en-US" dirty="0"/>
              <a:t>relationship between social, cultural, and ecological factors in sustainability in Africa through interdisciplinary research </a:t>
            </a:r>
            <a:r>
              <a:rPr lang="en-US" dirty="0" smtClean="0"/>
              <a:t>initiatives</a:t>
            </a:r>
          </a:p>
          <a:p>
            <a:endParaRPr lang="en-US" dirty="0"/>
          </a:p>
          <a:p>
            <a:r>
              <a:rPr lang="en-US" dirty="0" smtClean="0"/>
              <a:t>opportunities </a:t>
            </a:r>
            <a:r>
              <a:rPr lang="en-US" dirty="0"/>
              <a:t>in the disparities between ontologies of the global north and the global south inherent in international collaborations and global </a:t>
            </a:r>
            <a:r>
              <a:rPr lang="en-US" dirty="0" err="1" smtClean="0"/>
              <a:t>endeavours</a:t>
            </a:r>
            <a:endParaRPr lang="en-US" dirty="0" smtClean="0"/>
          </a:p>
          <a:p>
            <a:endParaRPr lang="en-US" dirty="0"/>
          </a:p>
          <a:p>
            <a:r>
              <a:rPr lang="en-US" dirty="0" smtClean="0"/>
              <a:t>shaping </a:t>
            </a:r>
            <a:r>
              <a:rPr lang="en-US" dirty="0"/>
              <a:t>and </a:t>
            </a:r>
            <a:r>
              <a:rPr lang="en-US" dirty="0" smtClean="0"/>
              <a:t>supporting </a:t>
            </a:r>
            <a:r>
              <a:rPr lang="en-US" dirty="0"/>
              <a:t>new opportunities for impact and inquiry that address locally-articulated, socio-ecological challenges</a:t>
            </a:r>
          </a:p>
          <a:p>
            <a:endParaRPr lang="en-US" dirty="0"/>
          </a:p>
        </p:txBody>
      </p:sp>
    </p:spTree>
    <p:extLst>
      <p:ext uri="{BB962C8B-B14F-4D97-AF65-F5344CB8AC3E}">
        <p14:creationId xmlns:p14="http://schemas.microsoft.com/office/powerpoint/2010/main" val="274742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SFA W Outline.png"/>
          <p:cNvPicPr>
            <a:picLocks noChangeAspect="1"/>
          </p:cNvPicPr>
          <p:nvPr/>
        </p:nvPicPr>
        <p:blipFill>
          <a:blip r:embed="rId3"/>
          <a:stretch>
            <a:fillRect/>
          </a:stretch>
        </p:blipFill>
        <p:spPr>
          <a:xfrm>
            <a:off x="10942483" y="0"/>
            <a:ext cx="1256993" cy="1268829"/>
          </a:xfrm>
          <a:prstGeom prst="rect">
            <a:avLst/>
          </a:prstGeom>
        </p:spPr>
      </p:pic>
      <p:pic>
        <p:nvPicPr>
          <p:cNvPr id="8" name="Picture 8" descr="media_434161_en.jpg"/>
          <p:cNvPicPr>
            <a:picLocks noChangeAspect="1"/>
          </p:cNvPicPr>
          <p:nvPr/>
        </p:nvPicPr>
        <p:blipFill>
          <a:blip r:embed="rId4"/>
          <a:stretch>
            <a:fillRect/>
          </a:stretch>
        </p:blipFill>
        <p:spPr>
          <a:xfrm>
            <a:off x="0" y="0"/>
            <a:ext cx="2743437" cy="1181100"/>
          </a:xfrm>
          <a:prstGeom prst="rect">
            <a:avLst/>
          </a:prstGeom>
        </p:spPr>
      </p:pic>
      <p:sp>
        <p:nvSpPr>
          <p:cNvPr id="5" name="TextBox 4"/>
          <p:cNvSpPr txBox="1"/>
          <p:nvPr/>
        </p:nvSpPr>
        <p:spPr>
          <a:xfrm>
            <a:off x="4516682" y="727306"/>
            <a:ext cx="2685351" cy="523220"/>
          </a:xfrm>
          <a:prstGeom prst="rect">
            <a:avLst/>
          </a:prstGeom>
          <a:noFill/>
        </p:spPr>
        <p:txBody>
          <a:bodyPr wrap="none" rtlCol="0">
            <a:spAutoFit/>
          </a:bodyPr>
          <a:lstStyle/>
          <a:p>
            <a:r>
              <a:rPr lang="en-US" sz="2800" i="1" dirty="0" smtClean="0">
                <a:latin typeface="Arial"/>
                <a:cs typeface="Arial"/>
              </a:rPr>
              <a:t>Interdisciplinary</a:t>
            </a:r>
            <a:endParaRPr lang="en-US" sz="2800" i="1" dirty="0">
              <a:latin typeface="Arial"/>
              <a:cs typeface="Arial"/>
            </a:endParaRPr>
          </a:p>
        </p:txBody>
      </p:sp>
      <p:sp>
        <p:nvSpPr>
          <p:cNvPr id="7" name="Rectangle 6"/>
          <p:cNvSpPr/>
          <p:nvPr/>
        </p:nvSpPr>
        <p:spPr>
          <a:xfrm>
            <a:off x="936625" y="2302171"/>
            <a:ext cx="1698625" cy="914400"/>
          </a:xfrm>
          <a:prstGeom prst="rect">
            <a:avLst/>
          </a:prstGeom>
          <a:solidFill>
            <a:srgbClr val="0070C0">
              <a:alpha val="6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Education</a:t>
            </a:r>
          </a:p>
        </p:txBody>
      </p:sp>
      <p:sp>
        <p:nvSpPr>
          <p:cNvPr id="10" name="Rectangle 9"/>
          <p:cNvSpPr/>
          <p:nvPr/>
        </p:nvSpPr>
        <p:spPr>
          <a:xfrm>
            <a:off x="4257221" y="2336630"/>
            <a:ext cx="3213101" cy="914400"/>
          </a:xfrm>
          <a:prstGeom prst="rect">
            <a:avLst/>
          </a:prstGeom>
          <a:solidFill>
            <a:srgbClr val="0070C0">
              <a:alpha val="6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Geographical and Earth Sciences</a:t>
            </a:r>
          </a:p>
        </p:txBody>
      </p:sp>
      <p:sp>
        <p:nvSpPr>
          <p:cNvPr id="11" name="Rectangle 10"/>
          <p:cNvSpPr/>
          <p:nvPr/>
        </p:nvSpPr>
        <p:spPr>
          <a:xfrm>
            <a:off x="9042566" y="2270350"/>
            <a:ext cx="1698625" cy="914400"/>
          </a:xfrm>
          <a:prstGeom prst="rect">
            <a:avLst/>
          </a:prstGeom>
          <a:solidFill>
            <a:srgbClr val="0070C0">
              <a:alpha val="6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rPr>
              <a:t>Engineering</a:t>
            </a:r>
          </a:p>
        </p:txBody>
      </p:sp>
      <p:sp>
        <p:nvSpPr>
          <p:cNvPr id="14" name="TextBox 13"/>
          <p:cNvSpPr txBox="1"/>
          <p:nvPr/>
        </p:nvSpPr>
        <p:spPr>
          <a:xfrm>
            <a:off x="8144759" y="3358814"/>
            <a:ext cx="4175125" cy="646331"/>
          </a:xfrm>
          <a:prstGeom prst="rect">
            <a:avLst/>
          </a:prstGeom>
          <a:noFill/>
        </p:spPr>
        <p:txBody>
          <a:bodyPr wrap="square" rtlCol="0">
            <a:spAutoFit/>
          </a:bodyPr>
          <a:lstStyle/>
          <a:p>
            <a:r>
              <a:rPr lang="en-US" dirty="0" smtClean="0"/>
              <a:t>Water </a:t>
            </a:r>
            <a:r>
              <a:rPr lang="en-US" dirty="0"/>
              <a:t>resources and management</a:t>
            </a:r>
          </a:p>
          <a:p>
            <a:r>
              <a:rPr lang="en-US" dirty="0"/>
              <a:t>Soil classification and </a:t>
            </a:r>
            <a:r>
              <a:rPr lang="en-US" dirty="0" smtClean="0"/>
              <a:t>preservation</a:t>
            </a:r>
            <a:endParaRPr lang="en-US" dirty="0"/>
          </a:p>
        </p:txBody>
      </p:sp>
      <p:sp>
        <p:nvSpPr>
          <p:cNvPr id="15" name="Rectangle 14"/>
          <p:cNvSpPr/>
          <p:nvPr/>
        </p:nvSpPr>
        <p:spPr>
          <a:xfrm>
            <a:off x="1841499" y="1506835"/>
            <a:ext cx="8524875" cy="646331"/>
          </a:xfrm>
          <a:prstGeom prst="rect">
            <a:avLst/>
          </a:prstGeom>
        </p:spPr>
        <p:txBody>
          <a:bodyPr wrap="square">
            <a:spAutoFit/>
          </a:bodyPr>
          <a:lstStyle/>
          <a:p>
            <a:pPr algn="ctr"/>
            <a:r>
              <a:rPr lang="en-GB" dirty="0">
                <a:latin typeface="Arial"/>
                <a:cs typeface="Arial"/>
              </a:rPr>
              <a:t>The SFA Network brings together environmental and social scientists in community and public pedagogies to address the knowledge implementation gap.</a:t>
            </a:r>
            <a:endParaRPr lang="en-US" dirty="0">
              <a:latin typeface="Arial"/>
              <a:cs typeface="Arial"/>
            </a:endParaRPr>
          </a:p>
        </p:txBody>
      </p:sp>
      <p:sp>
        <p:nvSpPr>
          <p:cNvPr id="16" name="TextBox 15"/>
          <p:cNvSpPr txBox="1"/>
          <p:nvPr/>
        </p:nvSpPr>
        <p:spPr>
          <a:xfrm>
            <a:off x="452909" y="3560159"/>
            <a:ext cx="3061450" cy="1477328"/>
          </a:xfrm>
          <a:prstGeom prst="rect">
            <a:avLst/>
          </a:prstGeom>
          <a:noFill/>
        </p:spPr>
        <p:txBody>
          <a:bodyPr wrap="square" rtlCol="0">
            <a:spAutoFit/>
          </a:bodyPr>
          <a:lstStyle/>
          <a:p>
            <a:r>
              <a:rPr lang="en-US" dirty="0" smtClean="0"/>
              <a:t>Include </a:t>
            </a:r>
            <a:r>
              <a:rPr lang="en-US" dirty="0"/>
              <a:t>communities actively</a:t>
            </a:r>
          </a:p>
          <a:p>
            <a:r>
              <a:rPr lang="en-US" dirty="0"/>
              <a:t>New ways of </a:t>
            </a:r>
            <a:r>
              <a:rPr lang="en-US" dirty="0" smtClean="0"/>
              <a:t>communication</a:t>
            </a:r>
            <a:endParaRPr lang="en-US" dirty="0"/>
          </a:p>
          <a:p>
            <a:r>
              <a:rPr lang="en-US" dirty="0"/>
              <a:t>Communities define problems  </a:t>
            </a:r>
          </a:p>
          <a:p>
            <a:endParaRPr lang="en-US" dirty="0"/>
          </a:p>
          <a:p>
            <a:r>
              <a:rPr lang="en-US" dirty="0"/>
              <a:t> </a:t>
            </a:r>
          </a:p>
        </p:txBody>
      </p:sp>
      <p:sp>
        <p:nvSpPr>
          <p:cNvPr id="17" name="Rectangle 16"/>
          <p:cNvSpPr/>
          <p:nvPr/>
        </p:nvSpPr>
        <p:spPr>
          <a:xfrm>
            <a:off x="5014460" y="4574446"/>
            <a:ext cx="1698625" cy="914400"/>
          </a:xfrm>
          <a:prstGeom prst="rect">
            <a:avLst/>
          </a:prstGeom>
          <a:solidFill>
            <a:srgbClr val="0070C0">
              <a:alpha val="6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Arts and Culture</a:t>
            </a:r>
            <a:endParaRPr lang="en-US" dirty="0">
              <a:solidFill>
                <a:schemeClr val="tx1"/>
              </a:solidFill>
            </a:endParaRPr>
          </a:p>
        </p:txBody>
      </p:sp>
      <p:sp>
        <p:nvSpPr>
          <p:cNvPr id="9" name="Rectangle 8"/>
          <p:cNvSpPr/>
          <p:nvPr/>
        </p:nvSpPr>
        <p:spPr>
          <a:xfrm>
            <a:off x="2905124" y="5662910"/>
            <a:ext cx="5511800" cy="923330"/>
          </a:xfrm>
          <a:prstGeom prst="rect">
            <a:avLst/>
          </a:prstGeom>
        </p:spPr>
        <p:txBody>
          <a:bodyPr wrap="square">
            <a:spAutoFit/>
          </a:bodyPr>
          <a:lstStyle/>
          <a:p>
            <a:pPr algn="ctr"/>
            <a:r>
              <a:rPr lang="en-US" dirty="0">
                <a:cs typeface="Arial"/>
              </a:rPr>
              <a:t>Investigating the relationship between traditional </a:t>
            </a:r>
            <a:endParaRPr lang="en-US" dirty="0" smtClean="0">
              <a:cs typeface="Arial"/>
            </a:endParaRPr>
          </a:p>
          <a:p>
            <a:pPr algn="ctr"/>
            <a:r>
              <a:rPr lang="en-US" dirty="0" smtClean="0">
                <a:cs typeface="Arial"/>
              </a:rPr>
              <a:t>African belief </a:t>
            </a:r>
            <a:r>
              <a:rPr lang="en-US" dirty="0">
                <a:cs typeface="Arial"/>
              </a:rPr>
              <a:t>systems and socioecological</a:t>
            </a:r>
          </a:p>
          <a:p>
            <a:pPr algn="ctr"/>
            <a:r>
              <a:rPr lang="en-US" dirty="0">
                <a:cs typeface="Arial"/>
              </a:rPr>
              <a:t>sustainability through the Arts</a:t>
            </a:r>
            <a:endParaRPr lang="en-US" dirty="0">
              <a:cs typeface="Arial"/>
            </a:endParaRPr>
          </a:p>
        </p:txBody>
      </p:sp>
      <p:sp>
        <p:nvSpPr>
          <p:cNvPr id="18" name="Rectangle 17"/>
          <p:cNvSpPr/>
          <p:nvPr/>
        </p:nvSpPr>
        <p:spPr>
          <a:xfrm>
            <a:off x="9154926" y="4542026"/>
            <a:ext cx="1698625" cy="914400"/>
          </a:xfrm>
          <a:prstGeom prst="rect">
            <a:avLst/>
          </a:prstGeom>
          <a:solidFill>
            <a:srgbClr val="0070C0">
              <a:alpha val="6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Health</a:t>
            </a:r>
            <a:endParaRPr lang="en-US" dirty="0">
              <a:solidFill>
                <a:schemeClr val="tx1"/>
              </a:solidFill>
            </a:endParaRPr>
          </a:p>
        </p:txBody>
      </p:sp>
      <p:sp>
        <p:nvSpPr>
          <p:cNvPr id="19" name="Rectangle 18"/>
          <p:cNvSpPr/>
          <p:nvPr/>
        </p:nvSpPr>
        <p:spPr>
          <a:xfrm>
            <a:off x="926766" y="4798996"/>
            <a:ext cx="1698625" cy="914400"/>
          </a:xfrm>
          <a:prstGeom prst="rect">
            <a:avLst/>
          </a:prstGeom>
          <a:solidFill>
            <a:srgbClr val="0070C0">
              <a:alpha val="65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Physics</a:t>
            </a:r>
            <a:endParaRPr lang="en-US" dirty="0">
              <a:solidFill>
                <a:schemeClr val="tx1"/>
              </a:solidFill>
            </a:endParaRPr>
          </a:p>
        </p:txBody>
      </p:sp>
      <p:sp>
        <p:nvSpPr>
          <p:cNvPr id="13" name="TextBox 12"/>
          <p:cNvSpPr txBox="1"/>
          <p:nvPr/>
        </p:nvSpPr>
        <p:spPr>
          <a:xfrm>
            <a:off x="4064784" y="3461148"/>
            <a:ext cx="3597973" cy="1200329"/>
          </a:xfrm>
          <a:prstGeom prst="rect">
            <a:avLst/>
          </a:prstGeom>
          <a:noFill/>
        </p:spPr>
        <p:txBody>
          <a:bodyPr wrap="none" rtlCol="0">
            <a:spAutoFit/>
          </a:bodyPr>
          <a:lstStyle/>
          <a:p>
            <a:pPr algn="ctr"/>
            <a:r>
              <a:rPr lang="en-US" dirty="0"/>
              <a:t>Climate change due to deforestation</a:t>
            </a:r>
          </a:p>
          <a:p>
            <a:pPr algn="ctr"/>
            <a:r>
              <a:rPr lang="en-US" dirty="0"/>
              <a:t>Geothermal Energy usage</a:t>
            </a:r>
          </a:p>
          <a:p>
            <a:pPr algn="ctr"/>
            <a:r>
              <a:rPr lang="en-US" dirty="0"/>
              <a:t>Environmental stress</a:t>
            </a:r>
          </a:p>
          <a:p>
            <a:endParaRPr lang="en-US" dirty="0"/>
          </a:p>
        </p:txBody>
      </p:sp>
      <p:sp>
        <p:nvSpPr>
          <p:cNvPr id="20" name="TextBox 19"/>
          <p:cNvSpPr txBox="1"/>
          <p:nvPr/>
        </p:nvSpPr>
        <p:spPr>
          <a:xfrm>
            <a:off x="8144759" y="5801409"/>
            <a:ext cx="3947043" cy="646331"/>
          </a:xfrm>
          <a:prstGeom prst="rect">
            <a:avLst/>
          </a:prstGeom>
          <a:noFill/>
        </p:spPr>
        <p:txBody>
          <a:bodyPr wrap="none" rtlCol="0">
            <a:spAutoFit/>
          </a:bodyPr>
          <a:lstStyle/>
          <a:p>
            <a:r>
              <a:rPr lang="en-US" dirty="0" smtClean="0"/>
              <a:t>One Health and culturally specific </a:t>
            </a:r>
          </a:p>
          <a:p>
            <a:r>
              <a:rPr lang="en-US" dirty="0" smtClean="0"/>
              <a:t>understandings of health and well being</a:t>
            </a:r>
            <a:endParaRPr lang="en-US" dirty="0"/>
          </a:p>
        </p:txBody>
      </p:sp>
      <p:sp>
        <p:nvSpPr>
          <p:cNvPr id="21" name="TextBox 20"/>
          <p:cNvSpPr txBox="1"/>
          <p:nvPr/>
        </p:nvSpPr>
        <p:spPr>
          <a:xfrm>
            <a:off x="300481" y="5953158"/>
            <a:ext cx="3366306" cy="646331"/>
          </a:xfrm>
          <a:prstGeom prst="rect">
            <a:avLst/>
          </a:prstGeom>
          <a:noFill/>
        </p:spPr>
        <p:txBody>
          <a:bodyPr wrap="none" rtlCol="0">
            <a:spAutoFit/>
          </a:bodyPr>
          <a:lstStyle/>
          <a:p>
            <a:r>
              <a:rPr lang="en-US" dirty="0" smtClean="0"/>
              <a:t>Multiple knowledges and </a:t>
            </a:r>
            <a:r>
              <a:rPr lang="en-US" smtClean="0"/>
              <a:t>tools </a:t>
            </a:r>
          </a:p>
          <a:p>
            <a:r>
              <a:rPr lang="en-US" dirty="0" smtClean="0"/>
              <a:t>of engagement with lived realities</a:t>
            </a:r>
            <a:endParaRPr lang="en-US" dirty="0"/>
          </a:p>
        </p:txBody>
      </p:sp>
    </p:spTree>
    <p:extLst>
      <p:ext uri="{BB962C8B-B14F-4D97-AF65-F5344CB8AC3E}">
        <p14:creationId xmlns:p14="http://schemas.microsoft.com/office/powerpoint/2010/main" val="2643669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SFA W Outline.png"/>
          <p:cNvPicPr>
            <a:picLocks noChangeAspect="1"/>
          </p:cNvPicPr>
          <p:nvPr/>
        </p:nvPicPr>
        <p:blipFill>
          <a:blip r:embed="rId3"/>
          <a:stretch>
            <a:fillRect/>
          </a:stretch>
        </p:blipFill>
        <p:spPr>
          <a:xfrm>
            <a:off x="10942483" y="0"/>
            <a:ext cx="1256993" cy="1268829"/>
          </a:xfrm>
          <a:prstGeom prst="rect">
            <a:avLst/>
          </a:prstGeom>
        </p:spPr>
      </p:pic>
      <p:pic>
        <p:nvPicPr>
          <p:cNvPr id="8" name="Picture 8" descr="media_434161_en.jpg"/>
          <p:cNvPicPr>
            <a:picLocks noChangeAspect="1"/>
          </p:cNvPicPr>
          <p:nvPr/>
        </p:nvPicPr>
        <p:blipFill>
          <a:blip r:embed="rId4"/>
          <a:stretch>
            <a:fillRect/>
          </a:stretch>
        </p:blipFill>
        <p:spPr>
          <a:xfrm>
            <a:off x="0" y="0"/>
            <a:ext cx="2743437" cy="1181100"/>
          </a:xfrm>
          <a:prstGeom prst="rect">
            <a:avLst/>
          </a:prstGeom>
        </p:spPr>
      </p:pic>
      <p:sp>
        <p:nvSpPr>
          <p:cNvPr id="10" name="Title 1"/>
          <p:cNvSpPr>
            <a:spLocks noGrp="1"/>
          </p:cNvSpPr>
          <p:nvPr>
            <p:ph type="ctrTitle"/>
          </p:nvPr>
        </p:nvSpPr>
        <p:spPr>
          <a:xfrm>
            <a:off x="983916" y="994611"/>
            <a:ext cx="9683750" cy="1941094"/>
          </a:xfrm>
        </p:spPr>
        <p:txBody>
          <a:bodyPr>
            <a:normAutofit/>
          </a:bodyPr>
          <a:lstStyle/>
          <a:p>
            <a:r>
              <a:rPr lang="en-GB" sz="2000" dirty="0" smtClean="0">
                <a:latin typeface="Arial"/>
                <a:cs typeface="Arial"/>
              </a:rPr>
              <a:t>Research </a:t>
            </a:r>
            <a:r>
              <a:rPr lang="en-GB" sz="2000" dirty="0">
                <a:latin typeface="Arial"/>
                <a:cs typeface="Arial"/>
              </a:rPr>
              <a:t>and development aid </a:t>
            </a:r>
            <a:r>
              <a:rPr lang="en-GB" sz="2000" dirty="0" smtClean="0">
                <a:latin typeface="Arial"/>
                <a:cs typeface="Arial"/>
              </a:rPr>
              <a:t>is often </a:t>
            </a:r>
            <a:r>
              <a:rPr lang="en-GB" sz="2000" dirty="0">
                <a:latin typeface="Arial"/>
                <a:cs typeface="Arial"/>
              </a:rPr>
              <a:t>applied </a:t>
            </a:r>
            <a:br>
              <a:rPr lang="en-GB" sz="2000" dirty="0">
                <a:latin typeface="Arial"/>
                <a:cs typeface="Arial"/>
              </a:rPr>
            </a:br>
            <a:r>
              <a:rPr lang="en-GB" sz="2000" dirty="0">
                <a:latin typeface="Arial"/>
                <a:cs typeface="Arial"/>
              </a:rPr>
              <a:t>without community, cultural, faith-based, or indigenous </a:t>
            </a:r>
            <a:r>
              <a:rPr lang="en-GB" sz="2000" dirty="0" smtClean="0">
                <a:latin typeface="Arial"/>
                <a:cs typeface="Arial"/>
              </a:rPr>
              <a:t>engagement </a:t>
            </a:r>
            <a:r>
              <a:rPr lang="en-GB" sz="2000" dirty="0">
                <a:latin typeface="Arial"/>
                <a:cs typeface="Arial"/>
              </a:rPr>
              <a:t>or </a:t>
            </a:r>
            <a:r>
              <a:rPr lang="en-GB" sz="2000" dirty="0" smtClean="0">
                <a:latin typeface="Arial"/>
                <a:cs typeface="Arial"/>
              </a:rPr>
              <a:t>input</a:t>
            </a:r>
            <a:r>
              <a:rPr lang="en-GB" sz="2000" dirty="0">
                <a:latin typeface="Arial"/>
                <a:cs typeface="Arial"/>
              </a:rPr>
              <a:t/>
            </a:r>
            <a:br>
              <a:rPr lang="en-GB" sz="2000" dirty="0">
                <a:latin typeface="Arial"/>
                <a:cs typeface="Arial"/>
              </a:rPr>
            </a:br>
            <a:r>
              <a:rPr lang="en-GB" sz="2000" dirty="0">
                <a:latin typeface="Arial"/>
                <a:cs typeface="Arial"/>
              </a:rPr>
              <a:t/>
            </a:r>
            <a:br>
              <a:rPr lang="en-GB" sz="2000" dirty="0">
                <a:latin typeface="Arial"/>
                <a:cs typeface="Arial"/>
              </a:rPr>
            </a:br>
            <a:r>
              <a:rPr lang="en-GB" sz="2000" dirty="0">
                <a:latin typeface="Arial"/>
                <a:cs typeface="Arial"/>
              </a:rPr>
              <a:t>This is why we are working as an interdisciplinary team with African Universities and NGOs to develop new methods of direct interaction with the local communities. </a:t>
            </a:r>
            <a:r>
              <a:rPr lang="en-GB" sz="2000" dirty="0" smtClean="0">
                <a:latin typeface="Arial"/>
                <a:cs typeface="Arial"/>
              </a:rPr>
              <a:t/>
            </a:r>
            <a:br>
              <a:rPr lang="en-GB" sz="2000" dirty="0" smtClean="0">
                <a:latin typeface="Arial"/>
                <a:cs typeface="Arial"/>
              </a:rPr>
            </a:br>
            <a:endParaRPr lang="en-US" sz="2000" dirty="0">
              <a:latin typeface="Arial"/>
              <a:cs typeface="Arial"/>
            </a:endParaRPr>
          </a:p>
        </p:txBody>
      </p:sp>
      <p:pic>
        <p:nvPicPr>
          <p:cNvPr id="7" name="Picture 6" descr="Women.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44749" y="2935705"/>
            <a:ext cx="7254876" cy="3700045"/>
          </a:xfrm>
          <a:prstGeom prst="rect">
            <a:avLst/>
          </a:prstGeom>
        </p:spPr>
      </p:pic>
      <p:sp>
        <p:nvSpPr>
          <p:cNvPr id="2" name="TextBox 1"/>
          <p:cNvSpPr txBox="1"/>
          <p:nvPr/>
        </p:nvSpPr>
        <p:spPr>
          <a:xfrm>
            <a:off x="4721866" y="634414"/>
            <a:ext cx="2444900" cy="523220"/>
          </a:xfrm>
          <a:prstGeom prst="rect">
            <a:avLst/>
          </a:prstGeom>
          <a:noFill/>
        </p:spPr>
        <p:txBody>
          <a:bodyPr wrap="none" rtlCol="0">
            <a:spAutoFit/>
          </a:bodyPr>
          <a:lstStyle/>
          <a:p>
            <a:r>
              <a:rPr lang="en-US" sz="2800" i="1" dirty="0" smtClean="0">
                <a:latin typeface="Arial" charset="0"/>
                <a:ea typeface="Arial" charset="0"/>
                <a:cs typeface="Arial" charset="0"/>
              </a:rPr>
              <a:t>Locally Driven</a:t>
            </a:r>
            <a:endParaRPr lang="en-US" sz="2800" i="1" dirty="0">
              <a:latin typeface="Arial" charset="0"/>
              <a:ea typeface="Arial" charset="0"/>
              <a:cs typeface="Arial" charset="0"/>
            </a:endParaRPr>
          </a:p>
        </p:txBody>
      </p:sp>
    </p:spTree>
    <p:extLst>
      <p:ext uri="{BB962C8B-B14F-4D97-AF65-F5344CB8AC3E}">
        <p14:creationId xmlns:p14="http://schemas.microsoft.com/office/powerpoint/2010/main" val="3226877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5750" y="312738"/>
            <a:ext cx="8629650" cy="1754187"/>
          </a:xfrm>
        </p:spPr>
        <p:txBody>
          <a:bodyPr>
            <a:normAutofit/>
          </a:bodyPr>
          <a:lstStyle/>
          <a:p>
            <a:r>
              <a:rPr lang="en-GB" sz="2800" i="1" dirty="0" smtClean="0">
                <a:latin typeface="Arial"/>
                <a:cs typeface="Arial"/>
              </a:rPr>
              <a:t>Collaborative</a:t>
            </a:r>
            <a:r>
              <a:rPr lang="en-GB" sz="3200" dirty="0" smtClean="0">
                <a:latin typeface="Arial"/>
                <a:cs typeface="Arial"/>
              </a:rPr>
              <a:t/>
            </a:r>
            <a:br>
              <a:rPr lang="en-GB" sz="3200" dirty="0" smtClean="0">
                <a:latin typeface="Arial"/>
                <a:cs typeface="Arial"/>
              </a:rPr>
            </a:br>
            <a:endParaRPr lang="en-US" sz="3200" dirty="0">
              <a:latin typeface="Arial"/>
              <a:cs typeface="Arial"/>
            </a:endParaRPr>
          </a:p>
        </p:txBody>
      </p:sp>
      <p:sp>
        <p:nvSpPr>
          <p:cNvPr id="3" name="Subtitle 2"/>
          <p:cNvSpPr>
            <a:spLocks noGrp="1"/>
          </p:cNvSpPr>
          <p:nvPr>
            <p:ph type="subTitle" idx="1"/>
          </p:nvPr>
        </p:nvSpPr>
        <p:spPr>
          <a:xfrm>
            <a:off x="1722490" y="2134343"/>
            <a:ext cx="2977847" cy="3993741"/>
          </a:xfrm>
        </p:spPr>
        <p:txBody>
          <a:bodyPr>
            <a:noAutofit/>
          </a:bodyPr>
          <a:lstStyle/>
          <a:p>
            <a:pPr algn="l"/>
            <a:endParaRPr lang="en-GB" sz="1800" dirty="0">
              <a:latin typeface="Garamond" panose="02020404030301010803" pitchFamily="18" charset="0"/>
            </a:endParaRPr>
          </a:p>
          <a:p>
            <a:pPr algn="l"/>
            <a:r>
              <a:rPr lang="en-GB" sz="1800" i="1" dirty="0">
                <a:latin typeface="Garamond" panose="02020404030301010803" pitchFamily="18" charset="0"/>
              </a:rPr>
              <a:t> </a:t>
            </a:r>
            <a:r>
              <a:rPr lang="en-GB" sz="1800" b="1" i="1" dirty="0" smtClean="0">
                <a:latin typeface="Arial"/>
                <a:cs typeface="Arial"/>
              </a:rPr>
              <a:t>Educational </a:t>
            </a:r>
            <a:r>
              <a:rPr lang="en-GB" sz="1800" b="1" i="1" dirty="0" smtClean="0">
                <a:latin typeface="Arial"/>
                <a:cs typeface="Arial"/>
              </a:rPr>
              <a:t>Institutions</a:t>
            </a:r>
            <a:endParaRPr lang="en-GB" sz="1800" i="1" dirty="0" smtClean="0">
              <a:latin typeface="Arial"/>
              <a:cs typeface="Arial"/>
            </a:endParaRPr>
          </a:p>
          <a:p>
            <a:pPr marL="285750" indent="-285750" algn="l">
              <a:buFont typeface="Arial" panose="020B0604020202020204" pitchFamily="34" charset="0"/>
              <a:buChar char="•"/>
            </a:pPr>
            <a:r>
              <a:rPr lang="en-GB" sz="1800" b="1" dirty="0">
                <a:latin typeface="Arial"/>
                <a:cs typeface="Arial"/>
              </a:rPr>
              <a:t>University of </a:t>
            </a:r>
            <a:r>
              <a:rPr lang="en-GB" sz="1800" b="1" dirty="0" smtClean="0">
                <a:latin typeface="Arial"/>
                <a:cs typeface="Arial"/>
              </a:rPr>
              <a:t>Malawi</a:t>
            </a:r>
          </a:p>
          <a:p>
            <a:pPr marL="285750" indent="-285750" algn="l">
              <a:buFont typeface="Arial" panose="020B0604020202020204" pitchFamily="34" charset="0"/>
              <a:buChar char="•"/>
            </a:pPr>
            <a:r>
              <a:rPr lang="en-GB" sz="1800" b="1" dirty="0">
                <a:latin typeface="Arial" charset="0"/>
                <a:ea typeface="Arial" charset="0"/>
                <a:cs typeface="Arial" charset="0"/>
              </a:rPr>
              <a:t>Lilongwe University of Agriculture and Natural Resources</a:t>
            </a:r>
            <a:r>
              <a:rPr lang="en-GB" sz="1800" b="1" dirty="0">
                <a:latin typeface="Arial" charset="0"/>
                <a:ea typeface="Arial" charset="0"/>
                <a:cs typeface="Arial" charset="0"/>
              </a:rPr>
              <a:t> </a:t>
            </a:r>
          </a:p>
          <a:p>
            <a:pPr marL="285750" indent="-285750" algn="l">
              <a:buFont typeface="Arial" panose="020B0604020202020204" pitchFamily="34" charset="0"/>
              <a:buChar char="•"/>
            </a:pPr>
            <a:endParaRPr lang="en-US" sz="1800" b="1" dirty="0">
              <a:latin typeface="Arial" charset="0"/>
              <a:ea typeface="Arial" charset="0"/>
              <a:cs typeface="Arial" charset="0"/>
            </a:endParaRPr>
          </a:p>
          <a:p>
            <a:pPr marL="285750" indent="-285750" algn="l">
              <a:buFont typeface="Arial" panose="020B0604020202020204" pitchFamily="34" charset="0"/>
              <a:buChar char="•"/>
            </a:pPr>
            <a:r>
              <a:rPr lang="en-GB" sz="1800" dirty="0" smtClean="0">
                <a:latin typeface="Arial"/>
                <a:cs typeface="Arial"/>
              </a:rPr>
              <a:t>Obafemi </a:t>
            </a:r>
            <a:r>
              <a:rPr lang="en-GB" sz="1800" dirty="0" err="1">
                <a:latin typeface="Arial"/>
                <a:cs typeface="Arial"/>
              </a:rPr>
              <a:t>Awolowo</a:t>
            </a:r>
            <a:r>
              <a:rPr lang="en-GB" sz="1800" dirty="0">
                <a:latin typeface="Arial"/>
                <a:cs typeface="Arial"/>
              </a:rPr>
              <a:t> University (Nigeria)</a:t>
            </a:r>
          </a:p>
          <a:p>
            <a:pPr marL="285750" indent="-285750" algn="l">
              <a:buFont typeface="Arial" panose="020B0604020202020204" pitchFamily="34" charset="0"/>
              <a:buChar char="•"/>
            </a:pPr>
            <a:r>
              <a:rPr lang="en-GB" sz="1800" dirty="0">
                <a:latin typeface="Arial"/>
                <a:cs typeface="Arial"/>
              </a:rPr>
              <a:t>University of Botswana </a:t>
            </a:r>
          </a:p>
          <a:p>
            <a:pPr marL="285750" indent="-285750" algn="l">
              <a:buFont typeface="Arial" panose="020B0604020202020204" pitchFamily="34" charset="0"/>
              <a:buChar char="•"/>
            </a:pPr>
            <a:r>
              <a:rPr lang="en-GB" sz="1800" dirty="0">
                <a:latin typeface="Arial"/>
                <a:cs typeface="Arial"/>
              </a:rPr>
              <a:t>Makerere University (Uganda</a:t>
            </a:r>
            <a:r>
              <a:rPr lang="en-GB" sz="1800" dirty="0" smtClean="0">
                <a:latin typeface="Arial"/>
                <a:cs typeface="Arial"/>
              </a:rPr>
              <a:t>)</a:t>
            </a:r>
            <a:endParaRPr lang="en-GB" sz="1800" dirty="0" smtClean="0">
              <a:latin typeface="Arial"/>
              <a:cs typeface="Arial"/>
            </a:endParaRPr>
          </a:p>
        </p:txBody>
      </p:sp>
      <p:pic>
        <p:nvPicPr>
          <p:cNvPr id="6" name="Picture 6" descr="SFA W Outline.png"/>
          <p:cNvPicPr>
            <a:picLocks noChangeAspect="1"/>
          </p:cNvPicPr>
          <p:nvPr/>
        </p:nvPicPr>
        <p:blipFill>
          <a:blip r:embed="rId3"/>
          <a:stretch>
            <a:fillRect/>
          </a:stretch>
        </p:blipFill>
        <p:spPr>
          <a:xfrm>
            <a:off x="10942483" y="0"/>
            <a:ext cx="1256993" cy="1268829"/>
          </a:xfrm>
          <a:prstGeom prst="rect">
            <a:avLst/>
          </a:prstGeom>
        </p:spPr>
      </p:pic>
      <p:pic>
        <p:nvPicPr>
          <p:cNvPr id="8" name="Picture 8" descr="media_434161_en.jpg"/>
          <p:cNvPicPr>
            <a:picLocks noChangeAspect="1"/>
          </p:cNvPicPr>
          <p:nvPr/>
        </p:nvPicPr>
        <p:blipFill>
          <a:blip r:embed="rId4"/>
          <a:stretch>
            <a:fillRect/>
          </a:stretch>
        </p:blipFill>
        <p:spPr>
          <a:xfrm>
            <a:off x="0" y="0"/>
            <a:ext cx="2743437" cy="1181100"/>
          </a:xfrm>
          <a:prstGeom prst="rect">
            <a:avLst/>
          </a:prstGeom>
        </p:spPr>
      </p:pic>
      <p:sp>
        <p:nvSpPr>
          <p:cNvPr id="5" name="TextBox 4"/>
          <p:cNvSpPr txBox="1"/>
          <p:nvPr/>
        </p:nvSpPr>
        <p:spPr>
          <a:xfrm>
            <a:off x="6078564" y="1581567"/>
            <a:ext cx="5683249" cy="5078313"/>
          </a:xfrm>
          <a:prstGeom prst="rect">
            <a:avLst/>
          </a:prstGeom>
          <a:noFill/>
        </p:spPr>
        <p:txBody>
          <a:bodyPr wrap="square" rtlCol="0">
            <a:spAutoFit/>
          </a:bodyPr>
          <a:lstStyle/>
          <a:p>
            <a:endParaRPr lang="en-GB" dirty="0">
              <a:latin typeface="Garamond" panose="02020404030301010803" pitchFamily="18" charset="0"/>
            </a:endParaRPr>
          </a:p>
          <a:p>
            <a:r>
              <a:rPr lang="en-GB" dirty="0">
                <a:latin typeface="Garamond" panose="02020404030301010803" pitchFamily="18" charset="0"/>
              </a:rPr>
              <a:t> </a:t>
            </a:r>
          </a:p>
          <a:p>
            <a:endParaRPr lang="en-GB" b="1" i="1" dirty="0" smtClean="0">
              <a:latin typeface="Arial"/>
              <a:cs typeface="Arial"/>
            </a:endParaRPr>
          </a:p>
          <a:p>
            <a:r>
              <a:rPr lang="en-GB" b="1" i="1" dirty="0" smtClean="0">
                <a:latin typeface="Arial"/>
                <a:cs typeface="Arial"/>
              </a:rPr>
              <a:t>Non-Governmental </a:t>
            </a:r>
            <a:r>
              <a:rPr lang="en-GB" b="1" i="1" dirty="0">
                <a:latin typeface="Arial"/>
                <a:cs typeface="Arial"/>
              </a:rPr>
              <a:t>Organisations </a:t>
            </a:r>
            <a:endParaRPr lang="en-GB" dirty="0">
              <a:latin typeface="Arial"/>
              <a:cs typeface="Arial"/>
            </a:endParaRPr>
          </a:p>
          <a:p>
            <a:endParaRPr lang="en-GB" b="1" dirty="0" smtClean="0">
              <a:latin typeface="Arial"/>
              <a:cs typeface="Arial"/>
            </a:endParaRPr>
          </a:p>
          <a:p>
            <a:pPr marL="285750" indent="-285750">
              <a:buFont typeface="Arial" charset="0"/>
              <a:buChar char="•"/>
            </a:pPr>
            <a:r>
              <a:rPr lang="en-GB" b="1" dirty="0" smtClean="0">
                <a:latin typeface="Arial"/>
                <a:cs typeface="Arial"/>
              </a:rPr>
              <a:t>Malawi </a:t>
            </a:r>
            <a:endParaRPr lang="en-GB" b="1" dirty="0">
              <a:latin typeface="Arial"/>
              <a:cs typeface="Arial"/>
            </a:endParaRPr>
          </a:p>
          <a:p>
            <a:r>
              <a:rPr lang="en-GB" b="1" dirty="0">
                <a:latin typeface="Arial"/>
                <a:cs typeface="Arial"/>
              </a:rPr>
              <a:t>Art House Africa</a:t>
            </a:r>
          </a:p>
          <a:p>
            <a:r>
              <a:rPr lang="en-GB" b="1" dirty="0">
                <a:latin typeface="Arial"/>
                <a:cs typeface="Arial"/>
              </a:rPr>
              <a:t>Abundance </a:t>
            </a:r>
          </a:p>
          <a:p>
            <a:r>
              <a:rPr lang="en-GB" b="1" dirty="0">
                <a:latin typeface="Arial"/>
                <a:cs typeface="Arial"/>
              </a:rPr>
              <a:t>Arts and Global Health </a:t>
            </a:r>
            <a:r>
              <a:rPr lang="en-GB" b="1" dirty="0" smtClean="0">
                <a:latin typeface="Arial"/>
                <a:cs typeface="Arial"/>
              </a:rPr>
              <a:t>Centre</a:t>
            </a:r>
          </a:p>
          <a:p>
            <a:endParaRPr lang="en-GB" b="1" dirty="0">
              <a:latin typeface="Arial"/>
              <a:cs typeface="Arial"/>
            </a:endParaRPr>
          </a:p>
          <a:p>
            <a:pPr marL="285750" indent="-285750">
              <a:buFont typeface="Arial" charset="0"/>
              <a:buChar char="•"/>
            </a:pPr>
            <a:r>
              <a:rPr lang="en-GB" dirty="0" smtClean="0">
                <a:latin typeface="Arial"/>
                <a:cs typeface="Arial"/>
              </a:rPr>
              <a:t>Uganda </a:t>
            </a:r>
            <a:endParaRPr lang="en-GB" dirty="0">
              <a:latin typeface="Arial"/>
              <a:cs typeface="Arial"/>
            </a:endParaRPr>
          </a:p>
          <a:p>
            <a:r>
              <a:rPr lang="en-GB" dirty="0">
                <a:latin typeface="Arial"/>
                <a:cs typeface="Arial"/>
              </a:rPr>
              <a:t>Apala Widows and Orphanage </a:t>
            </a:r>
            <a:r>
              <a:rPr lang="en-GB" dirty="0" err="1">
                <a:latin typeface="Arial"/>
                <a:cs typeface="Arial"/>
              </a:rPr>
              <a:t>Center</a:t>
            </a:r>
            <a:r>
              <a:rPr lang="en-GB" dirty="0">
                <a:latin typeface="Arial"/>
                <a:cs typeface="Arial"/>
              </a:rPr>
              <a:t> </a:t>
            </a:r>
          </a:p>
          <a:p>
            <a:pPr marL="285750" indent="-285750">
              <a:buFont typeface="Arial" charset="0"/>
              <a:buChar char="•"/>
            </a:pPr>
            <a:r>
              <a:rPr lang="en-GB" dirty="0">
                <a:latin typeface="Arial"/>
                <a:cs typeface="Arial"/>
              </a:rPr>
              <a:t>Nigeria </a:t>
            </a:r>
          </a:p>
          <a:p>
            <a:r>
              <a:rPr lang="en-GB" dirty="0" smtClean="0">
                <a:latin typeface="Arial"/>
                <a:cs typeface="Arial"/>
              </a:rPr>
              <a:t>GEF-CSO </a:t>
            </a:r>
            <a:r>
              <a:rPr lang="en-GB" dirty="0">
                <a:latin typeface="Arial"/>
                <a:cs typeface="Arial"/>
              </a:rPr>
              <a:t>Network </a:t>
            </a:r>
            <a:endParaRPr lang="en-GB" dirty="0" smtClean="0">
              <a:latin typeface="Arial"/>
              <a:cs typeface="Arial"/>
            </a:endParaRPr>
          </a:p>
          <a:p>
            <a:r>
              <a:rPr lang="en-GB" dirty="0" smtClean="0">
                <a:latin typeface="Arial"/>
                <a:cs typeface="Arial"/>
              </a:rPr>
              <a:t>Women’s Environmental Program</a:t>
            </a:r>
            <a:endParaRPr lang="en-GB" dirty="0">
              <a:latin typeface="Arial"/>
              <a:cs typeface="Arial"/>
            </a:endParaRPr>
          </a:p>
          <a:p>
            <a:pPr marL="285750" indent="-285750">
              <a:buFont typeface="Arial" charset="0"/>
              <a:buChar char="•"/>
            </a:pPr>
            <a:r>
              <a:rPr lang="en-GB" dirty="0">
                <a:latin typeface="Arial"/>
                <a:cs typeface="Arial"/>
              </a:rPr>
              <a:t>Botswana </a:t>
            </a:r>
          </a:p>
          <a:p>
            <a:r>
              <a:rPr lang="en-GB" dirty="0" err="1">
                <a:latin typeface="Arial"/>
                <a:cs typeface="Arial"/>
              </a:rPr>
              <a:t>Ngamiland</a:t>
            </a:r>
            <a:r>
              <a:rPr lang="en-GB" dirty="0">
                <a:latin typeface="Arial"/>
                <a:cs typeface="Arial"/>
              </a:rPr>
              <a:t> District CBNRM </a:t>
            </a:r>
            <a:r>
              <a:rPr lang="en-GB" dirty="0" smtClean="0">
                <a:latin typeface="Arial"/>
                <a:cs typeface="Arial"/>
              </a:rPr>
              <a:t>Forum </a:t>
            </a:r>
            <a:endParaRPr lang="en-GB" dirty="0">
              <a:latin typeface="Arial"/>
              <a:cs typeface="Arial"/>
            </a:endParaRPr>
          </a:p>
          <a:p>
            <a:r>
              <a:rPr lang="en-GB" dirty="0">
                <a:latin typeface="Arial"/>
                <a:cs typeface="Arial"/>
              </a:rPr>
              <a:t>Village Development Committees </a:t>
            </a:r>
          </a:p>
        </p:txBody>
      </p:sp>
    </p:spTree>
    <p:extLst>
      <p:ext uri="{BB962C8B-B14F-4D97-AF65-F5344CB8AC3E}">
        <p14:creationId xmlns:p14="http://schemas.microsoft.com/office/powerpoint/2010/main" val="1912368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9389"/>
            <a:ext cx="12192000" cy="6858000"/>
          </a:xfrm>
          <a:prstGeom prst="rect">
            <a:avLst/>
          </a:prstGeom>
        </p:spPr>
      </p:pic>
      <p:sp>
        <p:nvSpPr>
          <p:cNvPr id="6" name="Content Placeholder 2"/>
          <p:cNvSpPr>
            <a:spLocks noGrp="1"/>
          </p:cNvSpPr>
          <p:nvPr>
            <p:ph idx="4294967295"/>
          </p:nvPr>
        </p:nvSpPr>
        <p:spPr bwMode="auto">
          <a:xfrm>
            <a:off x="0" y="2067148"/>
            <a:ext cx="7200900" cy="2264221"/>
          </a:xfrm>
          <a:prstGeom prst="rect">
            <a:avLst/>
          </a:prstGeom>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21920" tIns="60960" rIns="121920" bIns="60960" numCol="1" rtlCol="0" anchor="t" anchorCtr="0" compatLnSpc="1">
            <a:prstTxWarp prst="textNoShape">
              <a:avLst/>
            </a:prstTxWarp>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GB" altLang="en-US" dirty="0" smtClean="0">
                <a:latin typeface="Arial" charset="0"/>
                <a:ea typeface="ヒラギノ角ゴ Pro W3" charset="-128"/>
                <a:cs typeface="ヒラギノ角ゴ Pro W3" charset="-128"/>
              </a:rPr>
              <a:t>Dr Mia Perry</a:t>
            </a:r>
          </a:p>
          <a:p>
            <a:pPr marL="0" marR="0" lvl="0" indent="0" defTabSz="914400" eaLnBrk="1" fontAlgn="auto" latinLnBrk="0" hangingPunct="1">
              <a:lnSpc>
                <a:spcPct val="100000"/>
              </a:lnSpc>
              <a:spcBef>
                <a:spcPts val="0"/>
              </a:spcBef>
              <a:spcAft>
                <a:spcPts val="0"/>
              </a:spcAft>
              <a:buClrTx/>
              <a:buSzTx/>
              <a:buFontTx/>
              <a:buNone/>
              <a:tabLst/>
              <a:defRPr/>
            </a:pPr>
            <a:r>
              <a:rPr lang="en-GB" altLang="en-US" dirty="0" smtClean="0">
                <a:latin typeface="Arial" charset="0"/>
                <a:ea typeface="ヒラギノ角ゴ Pro W3" charset="-128"/>
                <a:cs typeface="ヒラギノ角ゴ Pro W3" charset="-128"/>
              </a:rPr>
              <a:t>School of Education</a:t>
            </a:r>
          </a:p>
          <a:p>
            <a:pPr marL="0" marR="0" lvl="0" indent="0" defTabSz="914400" eaLnBrk="1" fontAlgn="auto" latinLnBrk="0" hangingPunct="1">
              <a:lnSpc>
                <a:spcPct val="100000"/>
              </a:lnSpc>
              <a:spcBef>
                <a:spcPts val="0"/>
              </a:spcBef>
              <a:spcAft>
                <a:spcPts val="0"/>
              </a:spcAft>
              <a:buClrTx/>
              <a:buSzTx/>
              <a:buFontTx/>
              <a:buNone/>
              <a:tabLst/>
              <a:defRPr/>
            </a:pPr>
            <a:r>
              <a:rPr lang="en-GB" altLang="en-US" dirty="0" smtClean="0">
                <a:latin typeface="Arial" charset="0"/>
                <a:ea typeface="ヒラギノ角ゴ Pro W3" charset="-128"/>
                <a:cs typeface="ヒラギノ角ゴ Pro W3" charset="-128"/>
              </a:rPr>
              <a:t>University of Glasgow</a:t>
            </a:r>
          </a:p>
          <a:p>
            <a:pPr marL="0" marR="0" lvl="0" indent="0" defTabSz="914400" eaLnBrk="1" fontAlgn="auto" latinLnBrk="0" hangingPunct="1">
              <a:lnSpc>
                <a:spcPct val="100000"/>
              </a:lnSpc>
              <a:spcBef>
                <a:spcPts val="0"/>
              </a:spcBef>
              <a:spcAft>
                <a:spcPts val="0"/>
              </a:spcAft>
              <a:buClrTx/>
              <a:buSzTx/>
              <a:buFontTx/>
              <a:buNone/>
              <a:tabLst/>
              <a:defRPr/>
            </a:pPr>
            <a:endParaRPr lang="en-GB" altLang="en-US" dirty="0" smtClean="0">
              <a:latin typeface="Arial" charset="0"/>
              <a:ea typeface="ヒラギノ角ゴ Pro W3" charset="-128"/>
              <a:cs typeface="ヒラギノ角ゴ Pro W3" charset="-128"/>
            </a:endParaRPr>
          </a:p>
          <a:p>
            <a:pPr marL="0" marR="0" lvl="0" indent="0" defTabSz="914400" eaLnBrk="1" fontAlgn="auto" latinLnBrk="0" hangingPunct="1">
              <a:lnSpc>
                <a:spcPct val="100000"/>
              </a:lnSpc>
              <a:spcBef>
                <a:spcPts val="0"/>
              </a:spcBef>
              <a:spcAft>
                <a:spcPts val="0"/>
              </a:spcAft>
              <a:buClrTx/>
              <a:buSzTx/>
              <a:buFontTx/>
              <a:buNone/>
              <a:tabLst/>
              <a:defRPr/>
            </a:pPr>
            <a:r>
              <a:rPr lang="en-GB" altLang="en-US" dirty="0">
                <a:latin typeface="Arial" charset="0"/>
                <a:ea typeface="ヒラギノ角ゴ Pro W3" charset="-128"/>
                <a:cs typeface="ヒラギノ角ゴ Pro W3" charset="-128"/>
              </a:rPr>
              <a:t>m</a:t>
            </a:r>
            <a:r>
              <a:rPr lang="en-GB" altLang="en-US" dirty="0" smtClean="0">
                <a:latin typeface="Arial" charset="0"/>
                <a:ea typeface="ヒラギノ角ゴ Pro W3" charset="-128"/>
                <a:cs typeface="ヒラギノ角ゴ Pro W3" charset="-128"/>
              </a:rPr>
              <a:t>ia.perry@glasgow.ac.uk</a:t>
            </a:r>
            <a:endParaRPr lang="en-US" altLang="en-US" dirty="0" smtClean="0">
              <a:latin typeface="Arial" charset="0"/>
              <a:ea typeface="ヒラギノ角ゴ Pro W3" charset="-128"/>
              <a:cs typeface="ヒラギノ角ゴ Pro W3"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en-US" dirty="0">
              <a:latin typeface="Arial" charset="0"/>
              <a:ea typeface="ヒラギノ角ゴ Pro W3" charset="-128"/>
              <a:cs typeface="ヒラギノ角ゴ Pro W3"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lang="en-US" altLang="en-US" dirty="0">
              <a:latin typeface="Arial" charset="0"/>
              <a:ea typeface="ヒラギノ角ゴ Pro W3" charset="-128"/>
              <a:cs typeface="ヒラギノ角ゴ Pro W3" charset="-128"/>
            </a:endParaRPr>
          </a:p>
        </p:txBody>
      </p:sp>
    </p:spTree>
    <p:extLst>
      <p:ext uri="{BB962C8B-B14F-4D97-AF65-F5344CB8AC3E}">
        <p14:creationId xmlns:p14="http://schemas.microsoft.com/office/powerpoint/2010/main" val="1987365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1686</TotalTime>
  <Words>869</Words>
  <Application>Microsoft Macintosh PowerPoint</Application>
  <PresentationFormat>Widescreen</PresentationFormat>
  <Paragraphs>111</Paragraphs>
  <Slides>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Calibri</vt:lpstr>
      <vt:lpstr>Calibri Light</vt:lpstr>
      <vt:lpstr>Chalkboard</vt:lpstr>
      <vt:lpstr>Garamond</vt:lpstr>
      <vt:lpstr>ヒラギノ角ゴ Pro W3</vt:lpstr>
      <vt:lpstr>Arial</vt:lpstr>
      <vt:lpstr>office theme</vt:lpstr>
      <vt:lpstr>PowerPoint Presentation</vt:lpstr>
      <vt:lpstr>Malawi – Biology of  Parasitism (MALBOP) </vt:lpstr>
      <vt:lpstr>PowerPoint Presentation</vt:lpstr>
      <vt:lpstr>Sustainable Futures in Africa Network</vt:lpstr>
      <vt:lpstr>Sustainable Futures in Africa Network</vt:lpstr>
      <vt:lpstr>PowerPoint Presentation</vt:lpstr>
      <vt:lpstr>Research and development aid is often applied  without community, cultural, faith-based, or indigenous engagement or input  This is why we are working as an interdisciplinary team with African Universities and NGOs to develop new methods of direct interaction with the local communities.  </vt:lpstr>
      <vt:lpstr>Collaborative </vt:lpstr>
      <vt:lpstr>PowerPoint Presentation</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Futures in Africa</dc:title>
  <dc:creator>Molly Gilmour</dc:creator>
  <cp:lastModifiedBy>Mia Perry</cp:lastModifiedBy>
  <cp:revision>49</cp:revision>
  <dcterms:modified xsi:type="dcterms:W3CDTF">2017-09-20T11:20:55Z</dcterms:modified>
</cp:coreProperties>
</file>