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0" r:id="rId3"/>
    <p:sldMasterId id="2147483672" r:id="rId4"/>
    <p:sldMasterId id="2147483684" r:id="rId5"/>
  </p:sldMasterIdLst>
  <p:notesMasterIdLst>
    <p:notesMasterId r:id="rId59"/>
  </p:notesMasterIdLst>
  <p:handoutMasterIdLst>
    <p:handoutMasterId r:id="rId60"/>
  </p:handoutMasterIdLst>
  <p:sldIdLst>
    <p:sldId id="415" r:id="rId6"/>
    <p:sldId id="414" r:id="rId7"/>
    <p:sldId id="411" r:id="rId8"/>
    <p:sldId id="412" r:id="rId9"/>
    <p:sldId id="416" r:id="rId10"/>
    <p:sldId id="410" r:id="rId11"/>
    <p:sldId id="463" r:id="rId12"/>
    <p:sldId id="464" r:id="rId13"/>
    <p:sldId id="465" r:id="rId14"/>
    <p:sldId id="468" r:id="rId15"/>
    <p:sldId id="467" r:id="rId16"/>
    <p:sldId id="471" r:id="rId17"/>
    <p:sldId id="417" r:id="rId18"/>
    <p:sldId id="513" r:id="rId19"/>
    <p:sldId id="474" r:id="rId20"/>
    <p:sldId id="473" r:id="rId21"/>
    <p:sldId id="419" r:id="rId22"/>
    <p:sldId id="512" r:id="rId23"/>
    <p:sldId id="477" r:id="rId24"/>
    <p:sldId id="510" r:id="rId25"/>
    <p:sldId id="511" r:id="rId26"/>
    <p:sldId id="514" r:id="rId27"/>
    <p:sldId id="490" r:id="rId28"/>
    <p:sldId id="515" r:id="rId29"/>
    <p:sldId id="516" r:id="rId30"/>
    <p:sldId id="517" r:id="rId31"/>
    <p:sldId id="518" r:id="rId32"/>
    <p:sldId id="519" r:id="rId33"/>
    <p:sldId id="520" r:id="rId34"/>
    <p:sldId id="521" r:id="rId35"/>
    <p:sldId id="522" r:id="rId36"/>
    <p:sldId id="523" r:id="rId37"/>
    <p:sldId id="524" r:id="rId38"/>
    <p:sldId id="525" r:id="rId39"/>
    <p:sldId id="526" r:id="rId40"/>
    <p:sldId id="527" r:id="rId41"/>
    <p:sldId id="528" r:id="rId42"/>
    <p:sldId id="529" r:id="rId43"/>
    <p:sldId id="530" r:id="rId44"/>
    <p:sldId id="531" r:id="rId45"/>
    <p:sldId id="532" r:id="rId46"/>
    <p:sldId id="533" r:id="rId47"/>
    <p:sldId id="534" r:id="rId48"/>
    <p:sldId id="535" r:id="rId49"/>
    <p:sldId id="536" r:id="rId50"/>
    <p:sldId id="537" r:id="rId51"/>
    <p:sldId id="538" r:id="rId52"/>
    <p:sldId id="539" r:id="rId53"/>
    <p:sldId id="540" r:id="rId54"/>
    <p:sldId id="541" r:id="rId55"/>
    <p:sldId id="542" r:id="rId56"/>
    <p:sldId id="543" r:id="rId57"/>
    <p:sldId id="544" r:id="rId58"/>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A5A94431-7E1D-46E5-B433-0D2134B787DB}">
          <p14:sldIdLst>
            <p14:sldId id="415"/>
            <p14:sldId id="414"/>
            <p14:sldId id="411"/>
            <p14:sldId id="412"/>
            <p14:sldId id="416"/>
            <p14:sldId id="410"/>
            <p14:sldId id="463"/>
            <p14:sldId id="464"/>
            <p14:sldId id="465"/>
            <p14:sldId id="468"/>
            <p14:sldId id="467"/>
            <p14:sldId id="471"/>
            <p14:sldId id="417"/>
            <p14:sldId id="513"/>
            <p14:sldId id="474"/>
            <p14:sldId id="473"/>
            <p14:sldId id="419"/>
            <p14:sldId id="512"/>
            <p14:sldId id="477"/>
            <p14:sldId id="510"/>
            <p14:sldId id="511"/>
            <p14:sldId id="514"/>
            <p14:sldId id="490"/>
            <p14:sldId id="515"/>
            <p14:sldId id="516"/>
            <p14:sldId id="517"/>
            <p14:sldId id="518"/>
            <p14:sldId id="519"/>
            <p14:sldId id="520"/>
            <p14:sldId id="521"/>
            <p14:sldId id="522"/>
            <p14:sldId id="523"/>
            <p14:sldId id="524"/>
            <p14:sldId id="525"/>
            <p14:sldId id="526"/>
            <p14:sldId id="527"/>
            <p14:sldId id="528"/>
            <p14:sldId id="529"/>
            <p14:sldId id="530"/>
            <p14:sldId id="531"/>
            <p14:sldId id="532"/>
            <p14:sldId id="533"/>
            <p14:sldId id="534"/>
            <p14:sldId id="535"/>
            <p14:sldId id="536"/>
            <p14:sldId id="537"/>
            <p14:sldId id="538"/>
            <p14:sldId id="539"/>
            <p14:sldId id="540"/>
            <p14:sldId id="541"/>
            <p14:sldId id="542"/>
            <p14:sldId id="543"/>
            <p14:sldId id="54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87" autoAdjust="0"/>
    <p:restoredTop sz="86325" autoAdjust="0"/>
  </p:normalViewPr>
  <p:slideViewPr>
    <p:cSldViewPr>
      <p:cViewPr varScale="1">
        <p:scale>
          <a:sx n="116" d="100"/>
          <a:sy n="116" d="100"/>
        </p:scale>
        <p:origin x="1061" y="77"/>
      </p:cViewPr>
      <p:guideLst>
        <p:guide orient="horz" pos="2160"/>
        <p:guide pos="2880"/>
      </p:guideLst>
    </p:cSldViewPr>
  </p:slideViewPr>
  <p:outlineViewPr>
    <p:cViewPr>
      <p:scale>
        <a:sx n="33" d="100"/>
        <a:sy n="33" d="100"/>
      </p:scale>
      <p:origin x="42" y="16074"/>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1.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4.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65" Type="http://schemas.microsoft.com/office/2015/10/relationships/revisionInfo" Target="revisionInfo.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BB162DF-AAB4-4528-9B1D-2980E7B7778A}" type="datetimeFigureOut">
              <a:rPr lang="en-GB" smtClean="0"/>
              <a:t>30/11/2017</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3089ECB-B32D-4786-91EB-7968620B3AAE}" type="slidenum">
              <a:rPr lang="en-GB" smtClean="0"/>
              <a:t>‹#›</a:t>
            </a:fld>
            <a:endParaRPr lang="en-GB" dirty="0"/>
          </a:p>
        </p:txBody>
      </p:sp>
    </p:spTree>
    <p:extLst>
      <p:ext uri="{BB962C8B-B14F-4D97-AF65-F5344CB8AC3E}">
        <p14:creationId xmlns:p14="http://schemas.microsoft.com/office/powerpoint/2010/main" val="1239679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9688" y="0"/>
            <a:ext cx="2946400" cy="496809"/>
          </a:xfrm>
          <a:prstGeom prst="rect">
            <a:avLst/>
          </a:prstGeom>
        </p:spPr>
        <p:txBody>
          <a:bodyPr vert="horz" lIns="91440" tIns="45720" rIns="91440" bIns="45720" rtlCol="0"/>
          <a:lstStyle>
            <a:lvl1pPr algn="r">
              <a:defRPr sz="1200"/>
            </a:lvl1pPr>
          </a:lstStyle>
          <a:p>
            <a:fld id="{690266B7-4153-4447-B030-2657C795D82F}" type="datetimeFigureOut">
              <a:rPr lang="en-GB" smtClean="0"/>
              <a:t>30/11/2017</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15710"/>
            <a:ext cx="5438775" cy="44665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242"/>
            <a:ext cx="2946400" cy="496809"/>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8" y="9428242"/>
            <a:ext cx="2946400" cy="496809"/>
          </a:xfrm>
          <a:prstGeom prst="rect">
            <a:avLst/>
          </a:prstGeom>
        </p:spPr>
        <p:txBody>
          <a:bodyPr vert="horz" lIns="91440" tIns="45720" rIns="91440" bIns="45720" rtlCol="0" anchor="b"/>
          <a:lstStyle>
            <a:lvl1pPr algn="r">
              <a:defRPr sz="1200"/>
            </a:lvl1pPr>
          </a:lstStyle>
          <a:p>
            <a:fld id="{8CAC19B9-9173-4B99-A279-703521FBB4C9}" type="slidenum">
              <a:rPr lang="en-GB" smtClean="0"/>
              <a:t>‹#›</a:t>
            </a:fld>
            <a:endParaRPr lang="en-GB" dirty="0"/>
          </a:p>
        </p:txBody>
      </p:sp>
    </p:spTree>
    <p:extLst>
      <p:ext uri="{BB962C8B-B14F-4D97-AF65-F5344CB8AC3E}">
        <p14:creationId xmlns:p14="http://schemas.microsoft.com/office/powerpoint/2010/main" val="3430326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F250E4-AB1C-4827-8D31-419358E46BA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446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B6270-5FB6-4A0C-B817-7E2F338A6D3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2370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B6270-5FB6-4A0C-B817-7E2F338A6D3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9563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B6270-5FB6-4A0C-B817-7E2F338A6D3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6484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B6270-5FB6-4A0C-B817-7E2F338A6D3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9550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B6270-5FB6-4A0C-B817-7E2F338A6D3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88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B6270-5FB6-4A0C-B817-7E2F338A6D3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8360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B6270-5FB6-4A0C-B817-7E2F338A6D3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5883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B6270-5FB6-4A0C-B817-7E2F338A6D3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6254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B6270-5FB6-4A0C-B817-7E2F338A6D3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3136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B6270-5FB6-4A0C-B817-7E2F338A6D3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0187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F250E4-AB1C-4827-8D31-419358E46BA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0546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B6270-5FB6-4A0C-B817-7E2F338A6D3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3541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B6270-5FB6-4A0C-B817-7E2F338A6D3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2827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8D8B2B-A2A7-4C1B-8B12-72AEE3E6410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8120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F250E4-AB1C-4827-8D31-419358E46BA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238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F250E4-AB1C-4827-8D31-419358E46BA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9309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F250E4-AB1C-4827-8D31-419358E46BA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698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F250E4-AB1C-4827-8D31-419358E46BA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043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F250E4-AB1C-4827-8D31-419358E46BA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9388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F250E4-AB1C-4827-8D31-419358E46BA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77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8D8B2B-A2A7-4C1B-8B12-72AEE3E6410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1999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1750CE6A-AC4C-48F3-AF28-C8241D33BF9D}" type="slidenum">
              <a:rPr lang="en-GB"/>
              <a:pPr/>
              <a:t>‹#›</a:t>
            </a:fld>
            <a:endParaRPr lang="en-GB" dirty="0"/>
          </a:p>
        </p:txBody>
      </p:sp>
    </p:spTree>
    <p:extLst>
      <p:ext uri="{BB962C8B-B14F-4D97-AF65-F5344CB8AC3E}">
        <p14:creationId xmlns:p14="http://schemas.microsoft.com/office/powerpoint/2010/main" val="3850908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0CFF6CB2-7B78-411C-A04D-79EA9A65AF72}" type="slidenum">
              <a:rPr lang="en-GB"/>
              <a:pPr/>
              <a:t>‹#›</a:t>
            </a:fld>
            <a:endParaRPr lang="en-GB" dirty="0"/>
          </a:p>
        </p:txBody>
      </p:sp>
    </p:spTree>
    <p:extLst>
      <p:ext uri="{BB962C8B-B14F-4D97-AF65-F5344CB8AC3E}">
        <p14:creationId xmlns:p14="http://schemas.microsoft.com/office/powerpoint/2010/main" val="82785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038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303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1A20B204-AAFB-42DC-9EA0-F5DEA55D7138}" type="slidenum">
              <a:rPr lang="en-GB"/>
              <a:pPr/>
              <a:t>‹#›</a:t>
            </a:fld>
            <a:endParaRPr lang="en-GB" dirty="0"/>
          </a:p>
        </p:txBody>
      </p:sp>
    </p:spTree>
    <p:extLst>
      <p:ext uri="{BB962C8B-B14F-4D97-AF65-F5344CB8AC3E}">
        <p14:creationId xmlns:p14="http://schemas.microsoft.com/office/powerpoint/2010/main" val="186442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192DDA6-2194-4DEB-9FC2-23AC760A24FE}" type="datetimeFigureOut">
              <a:rPr lang="en-GB" smtClean="0"/>
              <a:t>30/11/2017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6F8AFB-20E4-4AB7-9412-80554611B3EA}" type="slidenum">
              <a:rPr lang="en-GB" smtClean="0"/>
              <a:t>‹#›</a:t>
            </a:fld>
            <a:endParaRPr lang="en-GB" dirty="0"/>
          </a:p>
        </p:txBody>
      </p:sp>
    </p:spTree>
    <p:extLst>
      <p:ext uri="{BB962C8B-B14F-4D97-AF65-F5344CB8AC3E}">
        <p14:creationId xmlns:p14="http://schemas.microsoft.com/office/powerpoint/2010/main" val="3502994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192DDA6-2194-4DEB-9FC2-23AC760A24FE}" type="datetimeFigureOut">
              <a:rPr lang="en-GB" smtClean="0"/>
              <a:t>30/11/2017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6F8AFB-20E4-4AB7-9412-80554611B3EA}" type="slidenum">
              <a:rPr lang="en-GB" smtClean="0"/>
              <a:t>‹#›</a:t>
            </a:fld>
            <a:endParaRPr lang="en-GB" dirty="0"/>
          </a:p>
        </p:txBody>
      </p:sp>
    </p:spTree>
    <p:extLst>
      <p:ext uri="{BB962C8B-B14F-4D97-AF65-F5344CB8AC3E}">
        <p14:creationId xmlns:p14="http://schemas.microsoft.com/office/powerpoint/2010/main" val="2301578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92DDA6-2194-4DEB-9FC2-23AC760A24FE}" type="datetimeFigureOut">
              <a:rPr lang="en-GB" smtClean="0"/>
              <a:t>30/11/2017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6F8AFB-20E4-4AB7-9412-80554611B3EA}" type="slidenum">
              <a:rPr lang="en-GB" smtClean="0"/>
              <a:t>‹#›</a:t>
            </a:fld>
            <a:endParaRPr lang="en-GB" dirty="0"/>
          </a:p>
        </p:txBody>
      </p:sp>
    </p:spTree>
    <p:extLst>
      <p:ext uri="{BB962C8B-B14F-4D97-AF65-F5344CB8AC3E}">
        <p14:creationId xmlns:p14="http://schemas.microsoft.com/office/powerpoint/2010/main" val="1510635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192DDA6-2194-4DEB-9FC2-23AC760A24FE}" type="datetimeFigureOut">
              <a:rPr lang="en-GB" smtClean="0"/>
              <a:t>30/11/2017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F6F8AFB-20E4-4AB7-9412-80554611B3EA}" type="slidenum">
              <a:rPr lang="en-GB" smtClean="0"/>
              <a:t>‹#›</a:t>
            </a:fld>
            <a:endParaRPr lang="en-GB" dirty="0"/>
          </a:p>
        </p:txBody>
      </p:sp>
    </p:spTree>
    <p:extLst>
      <p:ext uri="{BB962C8B-B14F-4D97-AF65-F5344CB8AC3E}">
        <p14:creationId xmlns:p14="http://schemas.microsoft.com/office/powerpoint/2010/main" val="469726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192DDA6-2194-4DEB-9FC2-23AC760A24FE}" type="datetimeFigureOut">
              <a:rPr lang="en-GB" smtClean="0"/>
              <a:t>30/11/2017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F6F8AFB-20E4-4AB7-9412-80554611B3EA}" type="slidenum">
              <a:rPr lang="en-GB" smtClean="0"/>
              <a:t>‹#›</a:t>
            </a:fld>
            <a:endParaRPr lang="en-GB" dirty="0"/>
          </a:p>
        </p:txBody>
      </p:sp>
    </p:spTree>
    <p:extLst>
      <p:ext uri="{BB962C8B-B14F-4D97-AF65-F5344CB8AC3E}">
        <p14:creationId xmlns:p14="http://schemas.microsoft.com/office/powerpoint/2010/main" val="844380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192DDA6-2194-4DEB-9FC2-23AC760A24FE}" type="datetimeFigureOut">
              <a:rPr lang="en-GB" smtClean="0"/>
              <a:t>30/11/2017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F6F8AFB-20E4-4AB7-9412-80554611B3EA}" type="slidenum">
              <a:rPr lang="en-GB" smtClean="0"/>
              <a:t>‹#›</a:t>
            </a:fld>
            <a:endParaRPr lang="en-GB" dirty="0"/>
          </a:p>
        </p:txBody>
      </p:sp>
    </p:spTree>
    <p:extLst>
      <p:ext uri="{BB962C8B-B14F-4D97-AF65-F5344CB8AC3E}">
        <p14:creationId xmlns:p14="http://schemas.microsoft.com/office/powerpoint/2010/main" val="638057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92DDA6-2194-4DEB-9FC2-23AC760A24FE}" type="datetimeFigureOut">
              <a:rPr lang="en-GB" smtClean="0"/>
              <a:t>30/11/2017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F6F8AFB-20E4-4AB7-9412-80554611B3EA}" type="slidenum">
              <a:rPr lang="en-GB" smtClean="0"/>
              <a:t>‹#›</a:t>
            </a:fld>
            <a:endParaRPr lang="en-GB" dirty="0"/>
          </a:p>
        </p:txBody>
      </p:sp>
    </p:spTree>
    <p:extLst>
      <p:ext uri="{BB962C8B-B14F-4D97-AF65-F5344CB8AC3E}">
        <p14:creationId xmlns:p14="http://schemas.microsoft.com/office/powerpoint/2010/main" val="2529828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92DDA6-2194-4DEB-9FC2-23AC760A24FE}" type="datetimeFigureOut">
              <a:rPr lang="en-GB" smtClean="0"/>
              <a:t>30/11/2017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F6F8AFB-20E4-4AB7-9412-80554611B3EA}" type="slidenum">
              <a:rPr lang="en-GB" smtClean="0"/>
              <a:t>‹#›</a:t>
            </a:fld>
            <a:endParaRPr lang="en-GB" dirty="0"/>
          </a:p>
        </p:txBody>
      </p:sp>
    </p:spTree>
    <p:extLst>
      <p:ext uri="{BB962C8B-B14F-4D97-AF65-F5344CB8AC3E}">
        <p14:creationId xmlns:p14="http://schemas.microsoft.com/office/powerpoint/2010/main" val="4004307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5B250FB4-099D-4A90-A7B4-8D9C9F2EA989}" type="slidenum">
              <a:rPr lang="en-GB"/>
              <a:pPr/>
              <a:t>‹#›</a:t>
            </a:fld>
            <a:endParaRPr lang="en-GB" dirty="0"/>
          </a:p>
        </p:txBody>
      </p:sp>
    </p:spTree>
    <p:extLst>
      <p:ext uri="{BB962C8B-B14F-4D97-AF65-F5344CB8AC3E}">
        <p14:creationId xmlns:p14="http://schemas.microsoft.com/office/powerpoint/2010/main" val="3698039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92DDA6-2194-4DEB-9FC2-23AC760A24FE}" type="datetimeFigureOut">
              <a:rPr lang="en-GB" smtClean="0"/>
              <a:t>30/11/2017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F6F8AFB-20E4-4AB7-9412-80554611B3EA}" type="slidenum">
              <a:rPr lang="en-GB" smtClean="0"/>
              <a:t>‹#›</a:t>
            </a:fld>
            <a:endParaRPr lang="en-GB" dirty="0"/>
          </a:p>
        </p:txBody>
      </p:sp>
    </p:spTree>
    <p:extLst>
      <p:ext uri="{BB962C8B-B14F-4D97-AF65-F5344CB8AC3E}">
        <p14:creationId xmlns:p14="http://schemas.microsoft.com/office/powerpoint/2010/main" val="1296802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192DDA6-2194-4DEB-9FC2-23AC760A24FE}" type="datetimeFigureOut">
              <a:rPr lang="en-GB" smtClean="0"/>
              <a:t>30/11/2017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6F8AFB-20E4-4AB7-9412-80554611B3EA}" type="slidenum">
              <a:rPr lang="en-GB" smtClean="0"/>
              <a:t>‹#›</a:t>
            </a:fld>
            <a:endParaRPr lang="en-GB" dirty="0"/>
          </a:p>
        </p:txBody>
      </p:sp>
    </p:spTree>
    <p:extLst>
      <p:ext uri="{BB962C8B-B14F-4D97-AF65-F5344CB8AC3E}">
        <p14:creationId xmlns:p14="http://schemas.microsoft.com/office/powerpoint/2010/main" val="2251197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192DDA6-2194-4DEB-9FC2-23AC760A24FE}" type="datetimeFigureOut">
              <a:rPr lang="en-GB" smtClean="0"/>
              <a:t>30/11/2017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6F8AFB-20E4-4AB7-9412-80554611B3EA}" type="slidenum">
              <a:rPr lang="en-GB" smtClean="0"/>
              <a:t>‹#›</a:t>
            </a:fld>
            <a:endParaRPr lang="en-GB" dirty="0"/>
          </a:p>
        </p:txBody>
      </p:sp>
    </p:spTree>
    <p:extLst>
      <p:ext uri="{BB962C8B-B14F-4D97-AF65-F5344CB8AC3E}">
        <p14:creationId xmlns:p14="http://schemas.microsoft.com/office/powerpoint/2010/main" val="2462116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5D004-9725-4466-A6E2-F4E6CBEC615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07E0E986-E7A1-4D94-8546-79C4B9483D2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559653A-0AE2-4AD6-88B0-16298795B8EA}"/>
              </a:ext>
            </a:extLst>
          </p:cNvPr>
          <p:cNvSpPr>
            <a:spLocks noGrp="1"/>
          </p:cNvSpPr>
          <p:nvPr>
            <p:ph type="dt" sz="half" idx="10"/>
          </p:nvPr>
        </p:nvSpPr>
        <p:spPr/>
        <p:txBody>
          <a:bodyPr/>
          <a:lstStyle/>
          <a:p>
            <a:fld id="{C5A742DD-91E7-4063-B477-E53A9D72373E}" type="datetimeFigureOut">
              <a:rPr lang="en-GB" smtClean="0"/>
              <a:t>30/11/2017</a:t>
            </a:fld>
            <a:endParaRPr lang="en-GB"/>
          </a:p>
        </p:txBody>
      </p:sp>
      <p:sp>
        <p:nvSpPr>
          <p:cNvPr id="5" name="Footer Placeholder 4">
            <a:extLst>
              <a:ext uri="{FF2B5EF4-FFF2-40B4-BE49-F238E27FC236}">
                <a16:creationId xmlns:a16="http://schemas.microsoft.com/office/drawing/2014/main" id="{D89D1247-BC83-4836-8CC2-8D96D01C38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16A67A-0ECB-4B68-8474-DDB9FF07B7F0}"/>
              </a:ext>
            </a:extLst>
          </p:cNvPr>
          <p:cNvSpPr>
            <a:spLocks noGrp="1"/>
          </p:cNvSpPr>
          <p:nvPr>
            <p:ph type="sldNum" sz="quarter" idx="12"/>
          </p:nvPr>
        </p:nvSpPr>
        <p:spPr/>
        <p:txBody>
          <a:bodyPr/>
          <a:lstStyle/>
          <a:p>
            <a:fld id="{44714725-8AB5-4D20-B6C3-681E24F9AC9E}" type="slidenum">
              <a:rPr lang="en-GB" smtClean="0"/>
              <a:t>‹#›</a:t>
            </a:fld>
            <a:endParaRPr lang="en-GB"/>
          </a:p>
        </p:txBody>
      </p:sp>
    </p:spTree>
    <p:extLst>
      <p:ext uri="{BB962C8B-B14F-4D97-AF65-F5344CB8AC3E}">
        <p14:creationId xmlns:p14="http://schemas.microsoft.com/office/powerpoint/2010/main" val="305225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6E673-CE77-4595-ACE4-039938E45C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22461B-8908-4165-BF87-0D354752BD2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9EFF26-3A69-4BE3-A5E3-E8FCC6BE1B1F}"/>
              </a:ext>
            </a:extLst>
          </p:cNvPr>
          <p:cNvSpPr>
            <a:spLocks noGrp="1"/>
          </p:cNvSpPr>
          <p:nvPr>
            <p:ph type="dt" sz="half" idx="10"/>
          </p:nvPr>
        </p:nvSpPr>
        <p:spPr/>
        <p:txBody>
          <a:bodyPr/>
          <a:lstStyle/>
          <a:p>
            <a:fld id="{C5A742DD-91E7-4063-B477-E53A9D72373E}" type="datetimeFigureOut">
              <a:rPr lang="en-GB" smtClean="0"/>
              <a:t>30/11/2017</a:t>
            </a:fld>
            <a:endParaRPr lang="en-GB"/>
          </a:p>
        </p:txBody>
      </p:sp>
      <p:sp>
        <p:nvSpPr>
          <p:cNvPr id="5" name="Footer Placeholder 4">
            <a:extLst>
              <a:ext uri="{FF2B5EF4-FFF2-40B4-BE49-F238E27FC236}">
                <a16:creationId xmlns:a16="http://schemas.microsoft.com/office/drawing/2014/main" id="{7D24D0CA-349B-45D0-8851-B463F55155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E0D76D-B9FB-403B-BD85-485CB5CA79C1}"/>
              </a:ext>
            </a:extLst>
          </p:cNvPr>
          <p:cNvSpPr>
            <a:spLocks noGrp="1"/>
          </p:cNvSpPr>
          <p:nvPr>
            <p:ph type="sldNum" sz="quarter" idx="12"/>
          </p:nvPr>
        </p:nvSpPr>
        <p:spPr/>
        <p:txBody>
          <a:bodyPr/>
          <a:lstStyle/>
          <a:p>
            <a:fld id="{44714725-8AB5-4D20-B6C3-681E24F9AC9E}" type="slidenum">
              <a:rPr lang="en-GB" smtClean="0"/>
              <a:t>‹#›</a:t>
            </a:fld>
            <a:endParaRPr lang="en-GB"/>
          </a:p>
        </p:txBody>
      </p:sp>
    </p:spTree>
    <p:extLst>
      <p:ext uri="{BB962C8B-B14F-4D97-AF65-F5344CB8AC3E}">
        <p14:creationId xmlns:p14="http://schemas.microsoft.com/office/powerpoint/2010/main" val="527304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75FA0-C38C-41E7-B155-7719861D073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F0B9BEF-408D-4062-A0DA-317D3A43195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33C4FFD-BFE8-4789-9221-9D56E0C32FF8}"/>
              </a:ext>
            </a:extLst>
          </p:cNvPr>
          <p:cNvSpPr>
            <a:spLocks noGrp="1"/>
          </p:cNvSpPr>
          <p:nvPr>
            <p:ph type="dt" sz="half" idx="10"/>
          </p:nvPr>
        </p:nvSpPr>
        <p:spPr/>
        <p:txBody>
          <a:bodyPr/>
          <a:lstStyle/>
          <a:p>
            <a:fld id="{C5A742DD-91E7-4063-B477-E53A9D72373E}" type="datetimeFigureOut">
              <a:rPr lang="en-GB" smtClean="0"/>
              <a:t>30/11/2017</a:t>
            </a:fld>
            <a:endParaRPr lang="en-GB"/>
          </a:p>
        </p:txBody>
      </p:sp>
      <p:sp>
        <p:nvSpPr>
          <p:cNvPr id="5" name="Footer Placeholder 4">
            <a:extLst>
              <a:ext uri="{FF2B5EF4-FFF2-40B4-BE49-F238E27FC236}">
                <a16:creationId xmlns:a16="http://schemas.microsoft.com/office/drawing/2014/main" id="{1481A101-E22C-4DDE-B13B-35F7D5EDD7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C48B2E-9257-4D9F-8029-83C5F14A7636}"/>
              </a:ext>
            </a:extLst>
          </p:cNvPr>
          <p:cNvSpPr>
            <a:spLocks noGrp="1"/>
          </p:cNvSpPr>
          <p:nvPr>
            <p:ph type="sldNum" sz="quarter" idx="12"/>
          </p:nvPr>
        </p:nvSpPr>
        <p:spPr/>
        <p:txBody>
          <a:bodyPr/>
          <a:lstStyle/>
          <a:p>
            <a:fld id="{44714725-8AB5-4D20-B6C3-681E24F9AC9E}" type="slidenum">
              <a:rPr lang="en-GB" smtClean="0"/>
              <a:t>‹#›</a:t>
            </a:fld>
            <a:endParaRPr lang="en-GB"/>
          </a:p>
        </p:txBody>
      </p:sp>
    </p:spTree>
    <p:extLst>
      <p:ext uri="{BB962C8B-B14F-4D97-AF65-F5344CB8AC3E}">
        <p14:creationId xmlns:p14="http://schemas.microsoft.com/office/powerpoint/2010/main" val="3386993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E9565-E411-4B04-AD49-45955D58EB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1D553A-E203-469C-95FA-9CE4C8E10161}"/>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857CB1-C6ED-4790-9324-8FE4FD83668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91ABD1A-A22B-4B37-8B04-9356E5E2CDE8}"/>
              </a:ext>
            </a:extLst>
          </p:cNvPr>
          <p:cNvSpPr>
            <a:spLocks noGrp="1"/>
          </p:cNvSpPr>
          <p:nvPr>
            <p:ph type="dt" sz="half" idx="10"/>
          </p:nvPr>
        </p:nvSpPr>
        <p:spPr/>
        <p:txBody>
          <a:bodyPr/>
          <a:lstStyle/>
          <a:p>
            <a:fld id="{C5A742DD-91E7-4063-B477-E53A9D72373E}" type="datetimeFigureOut">
              <a:rPr lang="en-GB" smtClean="0"/>
              <a:t>30/11/2017</a:t>
            </a:fld>
            <a:endParaRPr lang="en-GB"/>
          </a:p>
        </p:txBody>
      </p:sp>
      <p:sp>
        <p:nvSpPr>
          <p:cNvPr id="6" name="Footer Placeholder 5">
            <a:extLst>
              <a:ext uri="{FF2B5EF4-FFF2-40B4-BE49-F238E27FC236}">
                <a16:creationId xmlns:a16="http://schemas.microsoft.com/office/drawing/2014/main" id="{E5F1FCCB-891B-456B-9FA1-581B7302BB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C0A1D5-D93D-4A71-A7B9-9A93D2F40130}"/>
              </a:ext>
            </a:extLst>
          </p:cNvPr>
          <p:cNvSpPr>
            <a:spLocks noGrp="1"/>
          </p:cNvSpPr>
          <p:nvPr>
            <p:ph type="sldNum" sz="quarter" idx="12"/>
          </p:nvPr>
        </p:nvSpPr>
        <p:spPr/>
        <p:txBody>
          <a:bodyPr/>
          <a:lstStyle/>
          <a:p>
            <a:fld id="{44714725-8AB5-4D20-B6C3-681E24F9AC9E}" type="slidenum">
              <a:rPr lang="en-GB" smtClean="0"/>
              <a:t>‹#›</a:t>
            </a:fld>
            <a:endParaRPr lang="en-GB"/>
          </a:p>
        </p:txBody>
      </p:sp>
    </p:spTree>
    <p:extLst>
      <p:ext uri="{BB962C8B-B14F-4D97-AF65-F5344CB8AC3E}">
        <p14:creationId xmlns:p14="http://schemas.microsoft.com/office/powerpoint/2010/main" val="407300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679D0-87B0-4A9F-9AFE-6E747A9B903A}"/>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8D1F47-6B0F-44E8-A149-D1164D6986B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F9FF8B4-6770-415E-BF09-5C355F0CCF8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21BBFFA-27A4-400C-BA48-655BCC8962C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FB083F8-BD5C-4149-9375-3C58C5F5669B}"/>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AAB6F1A-900B-4C34-9CEF-2BEF0DD52183}"/>
              </a:ext>
            </a:extLst>
          </p:cNvPr>
          <p:cNvSpPr>
            <a:spLocks noGrp="1"/>
          </p:cNvSpPr>
          <p:nvPr>
            <p:ph type="dt" sz="half" idx="10"/>
          </p:nvPr>
        </p:nvSpPr>
        <p:spPr/>
        <p:txBody>
          <a:bodyPr/>
          <a:lstStyle/>
          <a:p>
            <a:fld id="{C5A742DD-91E7-4063-B477-E53A9D72373E}" type="datetimeFigureOut">
              <a:rPr lang="en-GB" smtClean="0"/>
              <a:t>30/11/2017</a:t>
            </a:fld>
            <a:endParaRPr lang="en-GB"/>
          </a:p>
        </p:txBody>
      </p:sp>
      <p:sp>
        <p:nvSpPr>
          <p:cNvPr id="8" name="Footer Placeholder 7">
            <a:extLst>
              <a:ext uri="{FF2B5EF4-FFF2-40B4-BE49-F238E27FC236}">
                <a16:creationId xmlns:a16="http://schemas.microsoft.com/office/drawing/2014/main" id="{30D13876-0A0C-4609-8E02-70D15915653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2BAF76-52E5-4DB7-BDFB-85C2F32B0E12}"/>
              </a:ext>
            </a:extLst>
          </p:cNvPr>
          <p:cNvSpPr>
            <a:spLocks noGrp="1"/>
          </p:cNvSpPr>
          <p:nvPr>
            <p:ph type="sldNum" sz="quarter" idx="12"/>
          </p:nvPr>
        </p:nvSpPr>
        <p:spPr/>
        <p:txBody>
          <a:bodyPr/>
          <a:lstStyle/>
          <a:p>
            <a:fld id="{44714725-8AB5-4D20-B6C3-681E24F9AC9E}" type="slidenum">
              <a:rPr lang="en-GB" smtClean="0"/>
              <a:t>‹#›</a:t>
            </a:fld>
            <a:endParaRPr lang="en-GB"/>
          </a:p>
        </p:txBody>
      </p:sp>
    </p:spTree>
    <p:extLst>
      <p:ext uri="{BB962C8B-B14F-4D97-AF65-F5344CB8AC3E}">
        <p14:creationId xmlns:p14="http://schemas.microsoft.com/office/powerpoint/2010/main" val="38984310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B6383-9A8E-4B46-81DD-CE09DDB8C01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9918D37-3655-4AE4-AC9B-A308BD5DF101}"/>
              </a:ext>
            </a:extLst>
          </p:cNvPr>
          <p:cNvSpPr>
            <a:spLocks noGrp="1"/>
          </p:cNvSpPr>
          <p:nvPr>
            <p:ph type="dt" sz="half" idx="10"/>
          </p:nvPr>
        </p:nvSpPr>
        <p:spPr/>
        <p:txBody>
          <a:bodyPr/>
          <a:lstStyle/>
          <a:p>
            <a:fld id="{C5A742DD-91E7-4063-B477-E53A9D72373E}" type="datetimeFigureOut">
              <a:rPr lang="en-GB" smtClean="0"/>
              <a:t>30/11/2017</a:t>
            </a:fld>
            <a:endParaRPr lang="en-GB"/>
          </a:p>
        </p:txBody>
      </p:sp>
      <p:sp>
        <p:nvSpPr>
          <p:cNvPr id="4" name="Footer Placeholder 3">
            <a:extLst>
              <a:ext uri="{FF2B5EF4-FFF2-40B4-BE49-F238E27FC236}">
                <a16:creationId xmlns:a16="http://schemas.microsoft.com/office/drawing/2014/main" id="{9B7B9D99-661F-4B7A-8712-0F08FCFF4A3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7B6E3F0-1911-419A-B5A7-41A50130170A}"/>
              </a:ext>
            </a:extLst>
          </p:cNvPr>
          <p:cNvSpPr>
            <a:spLocks noGrp="1"/>
          </p:cNvSpPr>
          <p:nvPr>
            <p:ph type="sldNum" sz="quarter" idx="12"/>
          </p:nvPr>
        </p:nvSpPr>
        <p:spPr/>
        <p:txBody>
          <a:bodyPr/>
          <a:lstStyle/>
          <a:p>
            <a:fld id="{44714725-8AB5-4D20-B6C3-681E24F9AC9E}" type="slidenum">
              <a:rPr lang="en-GB" smtClean="0"/>
              <a:t>‹#›</a:t>
            </a:fld>
            <a:endParaRPr lang="en-GB"/>
          </a:p>
        </p:txBody>
      </p:sp>
    </p:spTree>
    <p:extLst>
      <p:ext uri="{BB962C8B-B14F-4D97-AF65-F5344CB8AC3E}">
        <p14:creationId xmlns:p14="http://schemas.microsoft.com/office/powerpoint/2010/main" val="411098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28FA51-50E5-4A1B-8E01-CA70EDD28D63}"/>
              </a:ext>
            </a:extLst>
          </p:cNvPr>
          <p:cNvSpPr>
            <a:spLocks noGrp="1"/>
          </p:cNvSpPr>
          <p:nvPr>
            <p:ph type="dt" sz="half" idx="10"/>
          </p:nvPr>
        </p:nvSpPr>
        <p:spPr/>
        <p:txBody>
          <a:bodyPr/>
          <a:lstStyle/>
          <a:p>
            <a:fld id="{C5A742DD-91E7-4063-B477-E53A9D72373E}" type="datetimeFigureOut">
              <a:rPr lang="en-GB" smtClean="0"/>
              <a:t>30/11/2017</a:t>
            </a:fld>
            <a:endParaRPr lang="en-GB"/>
          </a:p>
        </p:txBody>
      </p:sp>
      <p:sp>
        <p:nvSpPr>
          <p:cNvPr id="3" name="Footer Placeholder 2">
            <a:extLst>
              <a:ext uri="{FF2B5EF4-FFF2-40B4-BE49-F238E27FC236}">
                <a16:creationId xmlns:a16="http://schemas.microsoft.com/office/drawing/2014/main" id="{EDB527B9-78AD-4D7D-B411-23C43F70D3B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23E1C17-8F0C-42AB-A2CD-684F74780FD4}"/>
              </a:ext>
            </a:extLst>
          </p:cNvPr>
          <p:cNvSpPr>
            <a:spLocks noGrp="1"/>
          </p:cNvSpPr>
          <p:nvPr>
            <p:ph type="sldNum" sz="quarter" idx="12"/>
          </p:nvPr>
        </p:nvSpPr>
        <p:spPr/>
        <p:txBody>
          <a:bodyPr/>
          <a:lstStyle/>
          <a:p>
            <a:fld id="{44714725-8AB5-4D20-B6C3-681E24F9AC9E}" type="slidenum">
              <a:rPr lang="en-GB" smtClean="0"/>
              <a:t>‹#›</a:t>
            </a:fld>
            <a:endParaRPr lang="en-GB"/>
          </a:p>
        </p:txBody>
      </p:sp>
    </p:spTree>
    <p:extLst>
      <p:ext uri="{BB962C8B-B14F-4D97-AF65-F5344CB8AC3E}">
        <p14:creationId xmlns:p14="http://schemas.microsoft.com/office/powerpoint/2010/main" val="273633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730E1610-11A5-499A-A998-F956B50B9CA6}" type="slidenum">
              <a:rPr lang="en-GB"/>
              <a:pPr/>
              <a:t>‹#›</a:t>
            </a:fld>
            <a:endParaRPr lang="en-GB" dirty="0"/>
          </a:p>
        </p:txBody>
      </p:sp>
    </p:spTree>
    <p:extLst>
      <p:ext uri="{BB962C8B-B14F-4D97-AF65-F5344CB8AC3E}">
        <p14:creationId xmlns:p14="http://schemas.microsoft.com/office/powerpoint/2010/main" val="3914035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55CBE-30C0-4CBC-B074-55EFE52DECD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BD918AE-84FB-44BC-9582-8995D9C7204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C1325E1-2E7B-4F9F-A18D-F2AA34A9BE0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2004670-A624-4B5D-A356-807D3436E6B2}"/>
              </a:ext>
            </a:extLst>
          </p:cNvPr>
          <p:cNvSpPr>
            <a:spLocks noGrp="1"/>
          </p:cNvSpPr>
          <p:nvPr>
            <p:ph type="dt" sz="half" idx="10"/>
          </p:nvPr>
        </p:nvSpPr>
        <p:spPr/>
        <p:txBody>
          <a:bodyPr/>
          <a:lstStyle/>
          <a:p>
            <a:fld id="{C5A742DD-91E7-4063-B477-E53A9D72373E}" type="datetimeFigureOut">
              <a:rPr lang="en-GB" smtClean="0"/>
              <a:t>30/11/2017</a:t>
            </a:fld>
            <a:endParaRPr lang="en-GB"/>
          </a:p>
        </p:txBody>
      </p:sp>
      <p:sp>
        <p:nvSpPr>
          <p:cNvPr id="6" name="Footer Placeholder 5">
            <a:extLst>
              <a:ext uri="{FF2B5EF4-FFF2-40B4-BE49-F238E27FC236}">
                <a16:creationId xmlns:a16="http://schemas.microsoft.com/office/drawing/2014/main" id="{30502C4E-9334-4D41-961C-062F52E58B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C7728F-80FA-4B58-97DE-85C62DD3A69C}"/>
              </a:ext>
            </a:extLst>
          </p:cNvPr>
          <p:cNvSpPr>
            <a:spLocks noGrp="1"/>
          </p:cNvSpPr>
          <p:nvPr>
            <p:ph type="sldNum" sz="quarter" idx="12"/>
          </p:nvPr>
        </p:nvSpPr>
        <p:spPr/>
        <p:txBody>
          <a:bodyPr/>
          <a:lstStyle/>
          <a:p>
            <a:fld id="{44714725-8AB5-4D20-B6C3-681E24F9AC9E}" type="slidenum">
              <a:rPr lang="en-GB" smtClean="0"/>
              <a:t>‹#›</a:t>
            </a:fld>
            <a:endParaRPr lang="en-GB"/>
          </a:p>
        </p:txBody>
      </p:sp>
    </p:spTree>
    <p:extLst>
      <p:ext uri="{BB962C8B-B14F-4D97-AF65-F5344CB8AC3E}">
        <p14:creationId xmlns:p14="http://schemas.microsoft.com/office/powerpoint/2010/main" val="11679079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3A35A-2F7E-44FF-903A-2847224F1CD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91EC4C6-17C5-43AF-93C7-BF980444F8B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FD677FB1-CEED-4C7E-99ED-B2BE0EAA354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580960F-9DAC-4255-B1AB-1EB47AA12B39}"/>
              </a:ext>
            </a:extLst>
          </p:cNvPr>
          <p:cNvSpPr>
            <a:spLocks noGrp="1"/>
          </p:cNvSpPr>
          <p:nvPr>
            <p:ph type="dt" sz="half" idx="10"/>
          </p:nvPr>
        </p:nvSpPr>
        <p:spPr/>
        <p:txBody>
          <a:bodyPr/>
          <a:lstStyle/>
          <a:p>
            <a:fld id="{C5A742DD-91E7-4063-B477-E53A9D72373E}" type="datetimeFigureOut">
              <a:rPr lang="en-GB" smtClean="0"/>
              <a:t>30/11/2017</a:t>
            </a:fld>
            <a:endParaRPr lang="en-GB"/>
          </a:p>
        </p:txBody>
      </p:sp>
      <p:sp>
        <p:nvSpPr>
          <p:cNvPr id="6" name="Footer Placeholder 5">
            <a:extLst>
              <a:ext uri="{FF2B5EF4-FFF2-40B4-BE49-F238E27FC236}">
                <a16:creationId xmlns:a16="http://schemas.microsoft.com/office/drawing/2014/main" id="{612295AD-3EA4-46AA-8734-1B57861F9A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4EB8AE-FD33-49C2-8A92-4F37F6952662}"/>
              </a:ext>
            </a:extLst>
          </p:cNvPr>
          <p:cNvSpPr>
            <a:spLocks noGrp="1"/>
          </p:cNvSpPr>
          <p:nvPr>
            <p:ph type="sldNum" sz="quarter" idx="12"/>
          </p:nvPr>
        </p:nvSpPr>
        <p:spPr/>
        <p:txBody>
          <a:bodyPr/>
          <a:lstStyle/>
          <a:p>
            <a:fld id="{44714725-8AB5-4D20-B6C3-681E24F9AC9E}" type="slidenum">
              <a:rPr lang="en-GB" smtClean="0"/>
              <a:t>‹#›</a:t>
            </a:fld>
            <a:endParaRPr lang="en-GB"/>
          </a:p>
        </p:txBody>
      </p:sp>
    </p:spTree>
    <p:extLst>
      <p:ext uri="{BB962C8B-B14F-4D97-AF65-F5344CB8AC3E}">
        <p14:creationId xmlns:p14="http://schemas.microsoft.com/office/powerpoint/2010/main" val="3530242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A0BE-6310-4BDC-9A95-C5ADC5ACB2A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D502AE-6DB7-41E8-9964-9DA2101045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C25F0F-A8D0-4493-9E50-17D848A7732D}"/>
              </a:ext>
            </a:extLst>
          </p:cNvPr>
          <p:cNvSpPr>
            <a:spLocks noGrp="1"/>
          </p:cNvSpPr>
          <p:nvPr>
            <p:ph type="dt" sz="half" idx="10"/>
          </p:nvPr>
        </p:nvSpPr>
        <p:spPr/>
        <p:txBody>
          <a:bodyPr/>
          <a:lstStyle/>
          <a:p>
            <a:fld id="{C5A742DD-91E7-4063-B477-E53A9D72373E}" type="datetimeFigureOut">
              <a:rPr lang="en-GB" smtClean="0"/>
              <a:t>30/11/2017</a:t>
            </a:fld>
            <a:endParaRPr lang="en-GB"/>
          </a:p>
        </p:txBody>
      </p:sp>
      <p:sp>
        <p:nvSpPr>
          <p:cNvPr id="5" name="Footer Placeholder 4">
            <a:extLst>
              <a:ext uri="{FF2B5EF4-FFF2-40B4-BE49-F238E27FC236}">
                <a16:creationId xmlns:a16="http://schemas.microsoft.com/office/drawing/2014/main" id="{B86E0313-7178-4275-BDD7-7904FF9119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B5CE1C-B0CE-4149-AF00-73BA520E6266}"/>
              </a:ext>
            </a:extLst>
          </p:cNvPr>
          <p:cNvSpPr>
            <a:spLocks noGrp="1"/>
          </p:cNvSpPr>
          <p:nvPr>
            <p:ph type="sldNum" sz="quarter" idx="12"/>
          </p:nvPr>
        </p:nvSpPr>
        <p:spPr/>
        <p:txBody>
          <a:bodyPr/>
          <a:lstStyle/>
          <a:p>
            <a:fld id="{44714725-8AB5-4D20-B6C3-681E24F9AC9E}" type="slidenum">
              <a:rPr lang="en-GB" smtClean="0"/>
              <a:t>‹#›</a:t>
            </a:fld>
            <a:endParaRPr lang="en-GB"/>
          </a:p>
        </p:txBody>
      </p:sp>
    </p:spTree>
    <p:extLst>
      <p:ext uri="{BB962C8B-B14F-4D97-AF65-F5344CB8AC3E}">
        <p14:creationId xmlns:p14="http://schemas.microsoft.com/office/powerpoint/2010/main" val="2669616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8DFB8F-534C-4BA9-A2BA-9F3ACFD747D6}"/>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873CAF-7015-44F1-AA4C-E4C5B59D7538}"/>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6798CC-05FE-4612-9549-99CA3AD3A2FD}"/>
              </a:ext>
            </a:extLst>
          </p:cNvPr>
          <p:cNvSpPr>
            <a:spLocks noGrp="1"/>
          </p:cNvSpPr>
          <p:nvPr>
            <p:ph type="dt" sz="half" idx="10"/>
          </p:nvPr>
        </p:nvSpPr>
        <p:spPr/>
        <p:txBody>
          <a:bodyPr/>
          <a:lstStyle/>
          <a:p>
            <a:fld id="{C5A742DD-91E7-4063-B477-E53A9D72373E}" type="datetimeFigureOut">
              <a:rPr lang="en-GB" smtClean="0"/>
              <a:t>30/11/2017</a:t>
            </a:fld>
            <a:endParaRPr lang="en-GB"/>
          </a:p>
        </p:txBody>
      </p:sp>
      <p:sp>
        <p:nvSpPr>
          <p:cNvPr id="5" name="Footer Placeholder 4">
            <a:extLst>
              <a:ext uri="{FF2B5EF4-FFF2-40B4-BE49-F238E27FC236}">
                <a16:creationId xmlns:a16="http://schemas.microsoft.com/office/drawing/2014/main" id="{0AEC3C84-A040-4ED8-8100-2E962E71A3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36FBFE-677F-40EE-A602-0EF748E45420}"/>
              </a:ext>
            </a:extLst>
          </p:cNvPr>
          <p:cNvSpPr>
            <a:spLocks noGrp="1"/>
          </p:cNvSpPr>
          <p:nvPr>
            <p:ph type="sldNum" sz="quarter" idx="12"/>
          </p:nvPr>
        </p:nvSpPr>
        <p:spPr/>
        <p:txBody>
          <a:bodyPr/>
          <a:lstStyle/>
          <a:p>
            <a:fld id="{44714725-8AB5-4D20-B6C3-681E24F9AC9E}" type="slidenum">
              <a:rPr lang="en-GB" smtClean="0"/>
              <a:t>‹#›</a:t>
            </a:fld>
            <a:endParaRPr lang="en-GB"/>
          </a:p>
        </p:txBody>
      </p:sp>
    </p:spTree>
    <p:extLst>
      <p:ext uri="{BB962C8B-B14F-4D97-AF65-F5344CB8AC3E}">
        <p14:creationId xmlns:p14="http://schemas.microsoft.com/office/powerpoint/2010/main" val="1627438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6375C9-DE0B-4BCE-A856-89C333815229}" type="datetimeFigureOut">
              <a:rPr lang="en-GB" smtClean="0"/>
              <a:pPr/>
              <a:t>30/11/2017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D82241-56D8-4E3A-80E7-2CD276A74B52}" type="slidenum">
              <a:rPr lang="en-GB" smtClean="0"/>
              <a:pPr/>
              <a:t>‹#›</a:t>
            </a:fld>
            <a:endParaRPr lang="en-GB"/>
          </a:p>
        </p:txBody>
      </p:sp>
    </p:spTree>
    <p:extLst>
      <p:ext uri="{BB962C8B-B14F-4D97-AF65-F5344CB8AC3E}">
        <p14:creationId xmlns:p14="http://schemas.microsoft.com/office/powerpoint/2010/main" val="22485010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6375C9-DE0B-4BCE-A856-89C333815229}" type="datetimeFigureOut">
              <a:rPr lang="en-GB" smtClean="0"/>
              <a:pPr/>
              <a:t>30/11/2017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D82241-56D8-4E3A-80E7-2CD276A74B52}" type="slidenum">
              <a:rPr lang="en-GB" smtClean="0"/>
              <a:pPr/>
              <a:t>‹#›</a:t>
            </a:fld>
            <a:endParaRPr lang="en-GB"/>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61047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6375C9-DE0B-4BCE-A856-89C333815229}" type="datetimeFigureOut">
              <a:rPr lang="en-GB" smtClean="0"/>
              <a:pPr/>
              <a:t>30/11/2017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D82241-56D8-4E3A-80E7-2CD276A74B52}" type="slidenum">
              <a:rPr lang="en-GB" smtClean="0"/>
              <a:pPr/>
              <a:t>‹#›</a:t>
            </a:fld>
            <a:endParaRPr lang="en-GB"/>
          </a:p>
        </p:txBody>
      </p:sp>
    </p:spTree>
    <p:extLst>
      <p:ext uri="{BB962C8B-B14F-4D97-AF65-F5344CB8AC3E}">
        <p14:creationId xmlns:p14="http://schemas.microsoft.com/office/powerpoint/2010/main" val="1374786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C86375C9-DE0B-4BCE-A856-89C333815229}" type="datetimeFigureOut">
              <a:rPr lang="en-GB" smtClean="0"/>
              <a:pPr/>
              <a:t>30/11/2017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D82241-56D8-4E3A-80E7-2CD276A74B52}" type="slidenum">
              <a:rPr lang="en-GB" smtClean="0"/>
              <a:pPr/>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91067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6375C9-DE0B-4BCE-A856-89C333815229}" type="datetimeFigureOut">
              <a:rPr lang="en-GB" smtClean="0"/>
              <a:pPr/>
              <a:t>30/11/2017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D82241-56D8-4E3A-80E7-2CD276A74B52}" type="slidenum">
              <a:rPr lang="en-GB" smtClean="0"/>
              <a:pPr/>
              <a:t>‹#›</a:t>
            </a:fld>
            <a:endParaRPr lang="en-GB"/>
          </a:p>
        </p:txBody>
      </p:sp>
    </p:spTree>
    <p:extLst>
      <p:ext uri="{BB962C8B-B14F-4D97-AF65-F5344CB8AC3E}">
        <p14:creationId xmlns:p14="http://schemas.microsoft.com/office/powerpoint/2010/main" val="28450019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6375C9-DE0B-4BCE-A856-89C333815229}" type="datetimeFigureOut">
              <a:rPr lang="en-GB" smtClean="0"/>
              <a:pPr/>
              <a:t>30/11/2017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D82241-56D8-4E3A-80E7-2CD276A74B52}" type="slidenum">
              <a:rPr lang="en-GB" smtClean="0"/>
              <a:pPr/>
              <a:t>‹#›</a:t>
            </a:fld>
            <a:endParaRPr lang="en-GB"/>
          </a:p>
        </p:txBody>
      </p:sp>
    </p:spTree>
    <p:extLst>
      <p:ext uri="{BB962C8B-B14F-4D97-AF65-F5344CB8AC3E}">
        <p14:creationId xmlns:p14="http://schemas.microsoft.com/office/powerpoint/2010/main" val="137175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557338"/>
            <a:ext cx="4027487" cy="4021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557338"/>
            <a:ext cx="4027488" cy="4021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155BF412-8369-41CF-9F31-C27EB34F51DA}" type="slidenum">
              <a:rPr lang="en-GB"/>
              <a:pPr/>
              <a:t>‹#›</a:t>
            </a:fld>
            <a:endParaRPr lang="en-GB" dirty="0"/>
          </a:p>
        </p:txBody>
      </p:sp>
    </p:spTree>
    <p:extLst>
      <p:ext uri="{BB962C8B-B14F-4D97-AF65-F5344CB8AC3E}">
        <p14:creationId xmlns:p14="http://schemas.microsoft.com/office/powerpoint/2010/main" val="21494080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86375C9-DE0B-4BCE-A856-89C333815229}" type="datetimeFigureOut">
              <a:rPr lang="en-GB" smtClean="0"/>
              <a:pPr/>
              <a:t>30/11/2017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D82241-56D8-4E3A-80E7-2CD276A74B52}" type="slidenum">
              <a:rPr lang="en-GB" smtClean="0"/>
              <a:pPr/>
              <a:t>‹#›</a:t>
            </a:fld>
            <a:endParaRPr lang="en-GB"/>
          </a:p>
        </p:txBody>
      </p:sp>
    </p:spTree>
    <p:extLst>
      <p:ext uri="{BB962C8B-B14F-4D97-AF65-F5344CB8AC3E}">
        <p14:creationId xmlns:p14="http://schemas.microsoft.com/office/powerpoint/2010/main" val="18267769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86375C9-DE0B-4BCE-A856-89C333815229}" type="datetimeFigureOut">
              <a:rPr lang="en-GB" smtClean="0"/>
              <a:pPr/>
              <a:t>30/11/2017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D82241-56D8-4E3A-80E7-2CD276A74B52}" type="slidenum">
              <a:rPr lang="en-GB" smtClean="0"/>
              <a:pPr/>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04885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6375C9-DE0B-4BCE-A856-89C333815229}" type="datetimeFigureOut">
              <a:rPr lang="en-GB" smtClean="0"/>
              <a:pPr/>
              <a:t>30/11/2017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D82241-56D8-4E3A-80E7-2CD276A74B52}" type="slidenum">
              <a:rPr lang="en-GB" smtClean="0"/>
              <a:pPr/>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4208917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6375C9-DE0B-4BCE-A856-89C333815229}" type="datetimeFigureOut">
              <a:rPr lang="en-GB" smtClean="0"/>
              <a:pPr/>
              <a:t>30/11/2017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D82241-56D8-4E3A-80E7-2CD276A74B52}" type="slidenum">
              <a:rPr lang="en-GB" smtClean="0"/>
              <a:pPr/>
              <a:t>‹#›</a:t>
            </a:fld>
            <a:endParaRPr lang="en-GB"/>
          </a:p>
        </p:txBody>
      </p:sp>
    </p:spTree>
    <p:extLst>
      <p:ext uri="{BB962C8B-B14F-4D97-AF65-F5344CB8AC3E}">
        <p14:creationId xmlns:p14="http://schemas.microsoft.com/office/powerpoint/2010/main" val="37409308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86375C9-DE0B-4BCE-A856-89C333815229}" type="datetimeFigureOut">
              <a:rPr lang="en-GB" smtClean="0"/>
              <a:pPr/>
              <a:t>30/11/2017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D82241-56D8-4E3A-80E7-2CD276A74B52}" type="slidenum">
              <a:rPr lang="en-GB" smtClean="0"/>
              <a:pPr/>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7014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50556ABB-04BC-43FA-A2A3-F245543C66E3}" type="slidenum">
              <a:rPr lang="en-GB"/>
              <a:pPr/>
              <a:t>‹#›</a:t>
            </a:fld>
            <a:endParaRPr lang="en-GB" dirty="0"/>
          </a:p>
        </p:txBody>
      </p:sp>
    </p:spTree>
    <p:extLst>
      <p:ext uri="{BB962C8B-B14F-4D97-AF65-F5344CB8AC3E}">
        <p14:creationId xmlns:p14="http://schemas.microsoft.com/office/powerpoint/2010/main" val="1501885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0BD2B8AB-1691-4A2A-8C00-0A75F0504521}" type="slidenum">
              <a:rPr lang="en-GB"/>
              <a:pPr/>
              <a:t>‹#›</a:t>
            </a:fld>
            <a:endParaRPr lang="en-GB" dirty="0"/>
          </a:p>
        </p:txBody>
      </p:sp>
    </p:spTree>
    <p:extLst>
      <p:ext uri="{BB962C8B-B14F-4D97-AF65-F5344CB8AC3E}">
        <p14:creationId xmlns:p14="http://schemas.microsoft.com/office/powerpoint/2010/main" val="3064482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2DF7ADBC-224B-4F61-97F5-55E8A6CACA19}" type="slidenum">
              <a:rPr lang="en-GB"/>
              <a:pPr/>
              <a:t>‹#›</a:t>
            </a:fld>
            <a:endParaRPr lang="en-GB" dirty="0"/>
          </a:p>
        </p:txBody>
      </p:sp>
    </p:spTree>
    <p:extLst>
      <p:ext uri="{BB962C8B-B14F-4D97-AF65-F5344CB8AC3E}">
        <p14:creationId xmlns:p14="http://schemas.microsoft.com/office/powerpoint/2010/main" val="2068421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04A338CE-41AC-4CFD-92D8-66602C53F723}" type="slidenum">
              <a:rPr lang="en-GB"/>
              <a:pPr/>
              <a:t>‹#›</a:t>
            </a:fld>
            <a:endParaRPr lang="en-GB" dirty="0"/>
          </a:p>
        </p:txBody>
      </p:sp>
    </p:spTree>
    <p:extLst>
      <p:ext uri="{BB962C8B-B14F-4D97-AF65-F5344CB8AC3E}">
        <p14:creationId xmlns:p14="http://schemas.microsoft.com/office/powerpoint/2010/main" val="788412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8AC2CB7D-E41E-44C9-A0CF-F2D93A0FD053}" type="slidenum">
              <a:rPr lang="en-GB"/>
              <a:pPr/>
              <a:t>‹#›</a:t>
            </a:fld>
            <a:endParaRPr lang="en-GB" dirty="0"/>
          </a:p>
        </p:txBody>
      </p:sp>
    </p:spTree>
    <p:extLst>
      <p:ext uri="{BB962C8B-B14F-4D97-AF65-F5344CB8AC3E}">
        <p14:creationId xmlns:p14="http://schemas.microsoft.com/office/powerpoint/2010/main" val="2387182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468313" y="1557338"/>
            <a:ext cx="8207375" cy="402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28" name="Rectangle 4"/>
          <p:cNvSpPr>
            <a:spLocks noGrp="1" noChangeArrowheads="1"/>
          </p:cNvSpPr>
          <p:nvPr>
            <p:ph type="dt" sz="half" idx="2"/>
          </p:nvPr>
        </p:nvSpPr>
        <p:spPr bwMode="auto">
          <a:xfrm>
            <a:off x="468313" y="56610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dirty="0"/>
          </a:p>
        </p:txBody>
      </p:sp>
      <p:sp>
        <p:nvSpPr>
          <p:cNvPr id="1029" name="Rectangle 5"/>
          <p:cNvSpPr>
            <a:spLocks noGrp="1" noChangeArrowheads="1"/>
          </p:cNvSpPr>
          <p:nvPr>
            <p:ph type="ftr" sz="quarter" idx="3"/>
          </p:nvPr>
        </p:nvSpPr>
        <p:spPr bwMode="auto">
          <a:xfrm>
            <a:off x="3132138" y="56610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dirty="0"/>
          </a:p>
        </p:txBody>
      </p:sp>
      <p:sp>
        <p:nvSpPr>
          <p:cNvPr id="1030" name="Rectangle 6"/>
          <p:cNvSpPr>
            <a:spLocks noGrp="1" noChangeArrowheads="1"/>
          </p:cNvSpPr>
          <p:nvPr>
            <p:ph type="sldNum" sz="quarter" idx="4"/>
          </p:nvPr>
        </p:nvSpPr>
        <p:spPr bwMode="auto">
          <a:xfrm>
            <a:off x="6516688" y="56610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52032B9-9863-4DE6-AB7E-E5CF7FCEFE12}" type="slidenum">
              <a:rPr lang="en-GB"/>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92DDA6-2194-4DEB-9FC2-23AC760A24FE}" type="datetimeFigureOut">
              <a:rPr lang="en-GB" smtClean="0"/>
              <a:t>30/11/2017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F8AFB-20E4-4AB7-9412-80554611B3EA}" type="slidenum">
              <a:rPr lang="en-GB" smtClean="0"/>
              <a:t>‹#›</a:t>
            </a:fld>
            <a:endParaRPr lang="en-GB" dirty="0"/>
          </a:p>
        </p:txBody>
      </p:sp>
    </p:spTree>
    <p:extLst>
      <p:ext uri="{BB962C8B-B14F-4D97-AF65-F5344CB8AC3E}">
        <p14:creationId xmlns:p14="http://schemas.microsoft.com/office/powerpoint/2010/main" val="13697694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7286C0-E6FC-436C-A04D-C639AB91A54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A74CFF-9964-42C5-8D00-E08A191B372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D1B45A-B4F7-4148-AB73-B5952034BE2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5A742DD-91E7-4063-B477-E53A9D72373E}" type="datetimeFigureOut">
              <a:rPr lang="en-GB" smtClean="0"/>
              <a:t>30/11/2017</a:t>
            </a:fld>
            <a:endParaRPr lang="en-GB"/>
          </a:p>
        </p:txBody>
      </p:sp>
      <p:sp>
        <p:nvSpPr>
          <p:cNvPr id="5" name="Footer Placeholder 4">
            <a:extLst>
              <a:ext uri="{FF2B5EF4-FFF2-40B4-BE49-F238E27FC236}">
                <a16:creationId xmlns:a16="http://schemas.microsoft.com/office/drawing/2014/main" id="{BC15CEDF-BC0C-4562-AD59-A3F08F208DD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C5CF7D-D5FC-49C8-AFAA-A789E74C507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4714725-8AB5-4D20-B6C3-681E24F9AC9E}" type="slidenum">
              <a:rPr lang="en-GB" smtClean="0"/>
              <a:t>‹#›</a:t>
            </a:fld>
            <a:endParaRPr lang="en-GB"/>
          </a:p>
        </p:txBody>
      </p:sp>
    </p:spTree>
    <p:extLst>
      <p:ext uri="{BB962C8B-B14F-4D97-AF65-F5344CB8AC3E}">
        <p14:creationId xmlns:p14="http://schemas.microsoft.com/office/powerpoint/2010/main" val="16323658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86375C9-DE0B-4BCE-A856-89C333815229}" type="datetimeFigureOut">
              <a:rPr lang="en-GB" smtClean="0"/>
              <a:pPr/>
              <a:t>30/11/2017</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1D82241-56D8-4E3A-80E7-2CD276A74B52}" type="slidenum">
              <a:rPr lang="en-GB" smtClean="0"/>
              <a:pPr/>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22422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image" Target="../media/image11.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4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scotland-malawipartnership.org/news-events/past-events/health-links-forum/" TargetMode="External"/><Relationship Id="rId7" Type="http://schemas.openxmlformats.org/officeDocument/2006/relationships/hyperlink" Target="https://www.scotland-malawipartnership.org/news-events/past-events/malawi-call-renewable-energy-water-climate/" TargetMode="External"/><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hyperlink" Target="https://www.scotland-malawipartnership.org/news-events/past-events/malawi-call-education/" TargetMode="External"/><Relationship Id="rId5" Type="http://schemas.openxmlformats.org/officeDocument/2006/relationships/hyperlink" Target="https://www.scotland-malawipartnership.org/news-events/past-events/malawi-call-civic-governance/" TargetMode="External"/><Relationship Id="rId4" Type="http://schemas.openxmlformats.org/officeDocument/2006/relationships/hyperlink" Target="https://www.scotland-malawipartnership.org/news-events/past-events/malawi-call-sustainable-economic-development/"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5.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3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24744"/>
            <a:ext cx="8712967" cy="4453731"/>
          </a:xfrm>
        </p:spPr>
        <p:txBody>
          <a:bodyPr/>
          <a:lstStyle/>
          <a:p>
            <a:pPr marL="0" indent="0">
              <a:buNone/>
            </a:pPr>
            <a:r>
              <a:rPr lang="en-GB" altLang="en-US" sz="4400" b="1" dirty="0">
                <a:solidFill>
                  <a:schemeClr val="accent2"/>
                </a:solidFill>
              </a:rPr>
              <a:t>“GLOBAL CITIZENSHIP:</a:t>
            </a:r>
          </a:p>
          <a:p>
            <a:pPr marL="0" indent="0">
              <a:buNone/>
            </a:pPr>
            <a:r>
              <a:rPr lang="en-GB" altLang="en-US" sz="4400" b="1" dirty="0">
                <a:solidFill>
                  <a:schemeClr val="accent2"/>
                </a:solidFill>
              </a:rPr>
              <a:t>SCOTLAND’S INTERNATIONAL DEVELOPMENT STRATEGY”</a:t>
            </a:r>
          </a:p>
          <a:p>
            <a:pPr marL="0" indent="0">
              <a:buNone/>
            </a:pPr>
            <a:endParaRPr lang="en-GB" altLang="en-US" sz="4400" b="1" dirty="0">
              <a:solidFill>
                <a:schemeClr val="accent2"/>
              </a:solidFill>
            </a:endParaRPr>
          </a:p>
          <a:p>
            <a:pPr marL="0" indent="0">
              <a:buNone/>
            </a:pPr>
            <a:endParaRPr lang="en-GB" altLang="en-US" sz="4400" b="1" dirty="0">
              <a:solidFill>
                <a:schemeClr val="accent2"/>
              </a:solidFill>
            </a:endParaRPr>
          </a:p>
          <a:p>
            <a:pPr marL="0" indent="0">
              <a:buNone/>
            </a:pPr>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293095"/>
            <a:ext cx="2376264" cy="2340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0921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u="sng" dirty="0">
                <a:solidFill>
                  <a:schemeClr val="accent2"/>
                </a:solidFill>
              </a:rPr>
              <a:t>Capacity Strengthening:</a:t>
            </a:r>
            <a:br>
              <a:rPr lang="en-US" sz="3600" b="1" u="sng" dirty="0">
                <a:solidFill>
                  <a:schemeClr val="accent2"/>
                </a:solidFill>
              </a:rPr>
            </a:br>
            <a:r>
              <a:rPr lang="en-US" sz="3600" b="1" u="sng" dirty="0">
                <a:solidFill>
                  <a:schemeClr val="accent2"/>
                </a:solidFill>
              </a:rPr>
              <a:t>up to 20% of IDF (initially)</a:t>
            </a:r>
            <a:endParaRPr lang="en-GB" sz="3600" b="1" u="sng" dirty="0">
              <a:solidFill>
                <a:schemeClr val="accent2"/>
              </a:solidFill>
            </a:endParaRPr>
          </a:p>
        </p:txBody>
      </p:sp>
      <p:sp>
        <p:nvSpPr>
          <p:cNvPr id="4" name="Rectangle 3"/>
          <p:cNvSpPr/>
          <p:nvPr/>
        </p:nvSpPr>
        <p:spPr>
          <a:xfrm>
            <a:off x="323528" y="1166842"/>
            <a:ext cx="8424936" cy="5278368"/>
          </a:xfrm>
          <a:prstGeom prst="rect">
            <a:avLst/>
          </a:prstGeom>
        </p:spPr>
        <p:txBody>
          <a:bodyPr wrap="square">
            <a:spAutoFit/>
          </a:bodyPr>
          <a:lstStyle/>
          <a:p>
            <a:endParaRPr lang="en-GB" sz="2400" dirty="0"/>
          </a:p>
          <a:p>
            <a:pPr marL="342900" indent="-342900">
              <a:buFont typeface="Arial" panose="020B0604020202020204" pitchFamily="34" charset="0"/>
              <a:buChar char="•"/>
            </a:pPr>
            <a:r>
              <a:rPr lang="en-US" sz="2400" b="1" dirty="0">
                <a:solidFill>
                  <a:schemeClr val="accent2"/>
                </a:solidFill>
              </a:rPr>
              <a:t>Empower </a:t>
            </a:r>
            <a:r>
              <a:rPr lang="en-US" sz="2400" dirty="0">
                <a:solidFill>
                  <a:schemeClr val="accent2"/>
                </a:solidFill>
              </a:rPr>
              <a:t>our partner countries </a:t>
            </a:r>
            <a:r>
              <a:rPr lang="en-US" sz="2400" b="1" dirty="0">
                <a:solidFill>
                  <a:schemeClr val="accent2"/>
                </a:solidFill>
              </a:rPr>
              <a:t>/ Encourage </a:t>
            </a:r>
            <a:r>
              <a:rPr lang="en-US" sz="2400" dirty="0">
                <a:solidFill>
                  <a:schemeClr val="accent2"/>
                </a:solidFill>
              </a:rPr>
              <a:t>new &amp; historic relationships / </a:t>
            </a:r>
            <a:r>
              <a:rPr lang="en-US" sz="2400" b="1" dirty="0">
                <a:solidFill>
                  <a:schemeClr val="accent2"/>
                </a:solidFill>
              </a:rPr>
              <a:t>Engage</a:t>
            </a:r>
            <a:r>
              <a:rPr lang="en-US" sz="2400" dirty="0">
                <a:solidFill>
                  <a:schemeClr val="accent2"/>
                </a:solidFill>
              </a:rPr>
              <a:t> the people of Scotland: </a:t>
            </a:r>
          </a:p>
          <a:p>
            <a:endParaRPr lang="en-US" sz="800" dirty="0">
              <a:solidFill>
                <a:schemeClr val="accent2"/>
              </a:solidFill>
            </a:endParaRPr>
          </a:p>
          <a:p>
            <a:pPr marL="342900" indent="-342900">
              <a:buFont typeface="Arial" panose="020B0604020202020204" pitchFamily="34" charset="0"/>
              <a:buChar char="•"/>
            </a:pPr>
            <a:r>
              <a:rPr lang="en-US" sz="2400" dirty="0">
                <a:solidFill>
                  <a:schemeClr val="accent2"/>
                </a:solidFill>
              </a:rPr>
              <a:t>Pakistan: we will also continue to support education through women and children’s scholarships run by British Council Pakistan.  </a:t>
            </a:r>
            <a:endParaRPr lang="en-GB" sz="2400" dirty="0">
              <a:solidFill>
                <a:schemeClr val="accent2"/>
              </a:solidFill>
            </a:endParaRPr>
          </a:p>
          <a:p>
            <a:pPr lvl="0"/>
            <a:endParaRPr lang="en-US" sz="800" dirty="0">
              <a:solidFill>
                <a:schemeClr val="accent2"/>
              </a:solidFill>
              <a:latin typeface="+mn-lt"/>
            </a:endParaRPr>
          </a:p>
          <a:p>
            <a:pPr marL="342900" lvl="0" indent="-342900">
              <a:buFont typeface="Arial" panose="020B0604020202020204" pitchFamily="34" charset="0"/>
              <a:buChar char="•"/>
            </a:pPr>
            <a:r>
              <a:rPr lang="en-US" sz="2400" dirty="0">
                <a:solidFill>
                  <a:schemeClr val="accent2"/>
                </a:solidFill>
                <a:latin typeface="+mn-lt"/>
              </a:rPr>
              <a:t>targeted at harnessing Scottish expertise:</a:t>
            </a:r>
          </a:p>
          <a:p>
            <a:pPr marL="800100" lvl="1" indent="-342900">
              <a:buFont typeface="Arial" panose="020B0604020202020204" pitchFamily="34" charset="0"/>
              <a:buChar char="•"/>
            </a:pPr>
            <a:r>
              <a:rPr lang="en-US" sz="2400" dirty="0">
                <a:solidFill>
                  <a:schemeClr val="accent2"/>
                </a:solidFill>
              </a:rPr>
              <a:t>capacity building &amp; strengthening partnerships thro institutional links, e.g. Police Scotland work in Malawi  or Blantyre-Blantyre project with Liverpool Welcome Trust, University of Glasgow and College of Medicine</a:t>
            </a:r>
          </a:p>
          <a:p>
            <a:pPr marL="800100" lvl="1" indent="-342900">
              <a:buFont typeface="Arial" panose="020B0604020202020204" pitchFamily="34" charset="0"/>
              <a:buChar char="•"/>
            </a:pPr>
            <a:r>
              <a:rPr lang="en-US" sz="2400" dirty="0">
                <a:solidFill>
                  <a:schemeClr val="accent2"/>
                </a:solidFill>
                <a:latin typeface="+mn-lt"/>
              </a:rPr>
              <a:t>skills sharing through professional volunteering, e.g. NHS   </a:t>
            </a:r>
            <a:endParaRPr lang="en-GB" sz="2400" dirty="0">
              <a:solidFill>
                <a:schemeClr val="accent2"/>
              </a:solidFill>
              <a:latin typeface="+mn-lt"/>
            </a:endParaRPr>
          </a:p>
          <a:p>
            <a:pPr marL="342900" indent="-342900">
              <a:buFont typeface="Arial" panose="020B0604020202020204" pitchFamily="34" charset="0"/>
              <a:buChar char="•"/>
            </a:pPr>
            <a:endParaRPr lang="en-GB" sz="900" dirty="0">
              <a:solidFill>
                <a:schemeClr val="accent2"/>
              </a:solidFill>
              <a:latin typeface="+mn-lt"/>
            </a:endParaRPr>
          </a:p>
        </p:txBody>
      </p:sp>
    </p:spTree>
    <p:extLst>
      <p:ext uri="{BB962C8B-B14F-4D97-AF65-F5344CB8AC3E}">
        <p14:creationId xmlns:p14="http://schemas.microsoft.com/office/powerpoint/2010/main" val="1841362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969" y="9790"/>
            <a:ext cx="8229600" cy="864096"/>
          </a:xfrm>
        </p:spPr>
        <p:txBody>
          <a:bodyPr/>
          <a:lstStyle/>
          <a:p>
            <a:r>
              <a:rPr lang="en-GB" sz="3600" b="1" u="sng" dirty="0">
                <a:solidFill>
                  <a:schemeClr val="accent2"/>
                </a:solidFill>
              </a:rPr>
              <a:t>Investment: up to 5% of IDF (initially) </a:t>
            </a:r>
          </a:p>
        </p:txBody>
      </p:sp>
      <p:sp>
        <p:nvSpPr>
          <p:cNvPr id="4" name="Rectangle 3"/>
          <p:cNvSpPr/>
          <p:nvPr/>
        </p:nvSpPr>
        <p:spPr>
          <a:xfrm>
            <a:off x="232281" y="836712"/>
            <a:ext cx="8784976" cy="5416868"/>
          </a:xfrm>
          <a:prstGeom prst="rect">
            <a:avLst/>
          </a:prstGeom>
        </p:spPr>
        <p:txBody>
          <a:bodyPr wrap="square">
            <a:spAutoFit/>
          </a:bodyPr>
          <a:lstStyle/>
          <a:p>
            <a:pPr marL="273050" indent="-273050">
              <a:buFont typeface="Arial" panose="020B0604020202020204" pitchFamily="34" charset="0"/>
              <a:buChar char="•"/>
            </a:pPr>
            <a:r>
              <a:rPr lang="en-US" sz="2600" b="1" dirty="0">
                <a:solidFill>
                  <a:schemeClr val="accent2"/>
                </a:solidFill>
              </a:rPr>
              <a:t>Empower</a:t>
            </a:r>
            <a:r>
              <a:rPr lang="en-US" sz="2600" dirty="0">
                <a:solidFill>
                  <a:schemeClr val="accent2"/>
                </a:solidFill>
              </a:rPr>
              <a:t> our partner countries: </a:t>
            </a:r>
            <a:r>
              <a:rPr lang="en-GB" sz="2600" dirty="0">
                <a:solidFill>
                  <a:schemeClr val="accent2"/>
                </a:solidFill>
              </a:rPr>
              <a:t>our partner countries WANT investment.</a:t>
            </a:r>
            <a:endParaRPr lang="en-US" sz="2600" dirty="0">
              <a:solidFill>
                <a:schemeClr val="accent2"/>
              </a:solidFill>
            </a:endParaRPr>
          </a:p>
          <a:p>
            <a:pPr marL="273050" indent="-273050">
              <a:buFont typeface="Arial" panose="020B0604020202020204" pitchFamily="34" charset="0"/>
              <a:buChar char="•"/>
            </a:pPr>
            <a:r>
              <a:rPr lang="en-US" sz="2600" dirty="0">
                <a:solidFill>
                  <a:schemeClr val="accent2"/>
                </a:solidFill>
              </a:rPr>
              <a:t>We believe </a:t>
            </a:r>
            <a:r>
              <a:rPr lang="en-US" sz="2600" b="1" dirty="0">
                <a:solidFill>
                  <a:schemeClr val="accent2"/>
                </a:solidFill>
              </a:rPr>
              <a:t>trade &amp; investment is important</a:t>
            </a:r>
            <a:r>
              <a:rPr lang="en-US" sz="2600" dirty="0">
                <a:solidFill>
                  <a:schemeClr val="accent2"/>
                </a:solidFill>
              </a:rPr>
              <a:t>, as is role of private sector: to support Malawi, Zambia &amp; Rwanda </a:t>
            </a:r>
            <a:r>
              <a:rPr lang="en-US" sz="2600" b="1" dirty="0">
                <a:solidFill>
                  <a:schemeClr val="accent2"/>
                </a:solidFill>
              </a:rPr>
              <a:t>move beyond aid </a:t>
            </a:r>
            <a:r>
              <a:rPr lang="en-US" sz="2600" dirty="0">
                <a:solidFill>
                  <a:schemeClr val="accent2"/>
                </a:solidFill>
              </a:rPr>
              <a:t>&amp; build </a:t>
            </a:r>
            <a:r>
              <a:rPr lang="en-US" sz="2600" b="1" dirty="0">
                <a:solidFill>
                  <a:schemeClr val="accent2"/>
                </a:solidFill>
              </a:rPr>
              <a:t>sustainable economic growth domestically</a:t>
            </a:r>
            <a:r>
              <a:rPr lang="en-US" sz="2600" dirty="0">
                <a:solidFill>
                  <a:schemeClr val="accent2"/>
                </a:solidFill>
              </a:rPr>
              <a:t>, in line w/ their wider govt policies.</a:t>
            </a:r>
          </a:p>
          <a:p>
            <a:pPr marL="273050" indent="-273050">
              <a:buFont typeface="Arial" panose="020B0604020202020204" pitchFamily="34" charset="0"/>
              <a:buChar char="•"/>
            </a:pPr>
            <a:r>
              <a:rPr lang="en-US" sz="2600" dirty="0">
                <a:solidFill>
                  <a:schemeClr val="accent2"/>
                </a:solidFill>
              </a:rPr>
              <a:t>Support too for social enterprise models. </a:t>
            </a:r>
          </a:p>
          <a:p>
            <a:pPr marL="273050" lvl="0" indent="-273050">
              <a:buFont typeface="Arial" panose="020B0604020202020204" pitchFamily="34" charset="0"/>
              <a:buChar char="•"/>
            </a:pPr>
            <a:r>
              <a:rPr lang="en-US" sz="2600" dirty="0">
                <a:solidFill>
                  <a:schemeClr val="accent2"/>
                </a:solidFill>
              </a:rPr>
              <a:t>Recent investment initiative for Malawi saw SG obtain £1M in </a:t>
            </a:r>
            <a:r>
              <a:rPr lang="en-US" sz="2600" u="sng" dirty="0">
                <a:solidFill>
                  <a:schemeClr val="accent2"/>
                </a:solidFill>
              </a:rPr>
              <a:t>match funding</a:t>
            </a:r>
            <a:r>
              <a:rPr lang="en-US" sz="2600" dirty="0">
                <a:solidFill>
                  <a:schemeClr val="accent2"/>
                </a:solidFill>
              </a:rPr>
              <a:t> from private indivs.</a:t>
            </a:r>
            <a:endParaRPr lang="en-GB" sz="2600" dirty="0">
              <a:solidFill>
                <a:schemeClr val="accent2"/>
              </a:solidFill>
            </a:endParaRPr>
          </a:p>
          <a:p>
            <a:pPr marL="273050" indent="-273050">
              <a:buFont typeface="Arial" panose="020B0604020202020204" pitchFamily="34" charset="0"/>
              <a:buChar char="•"/>
            </a:pPr>
            <a:endParaRPr lang="en-GB" sz="800" dirty="0">
              <a:solidFill>
                <a:schemeClr val="accent2"/>
              </a:solidFill>
            </a:endParaRPr>
          </a:p>
          <a:p>
            <a:pPr marL="273050" lvl="0" indent="-273050">
              <a:buFont typeface="Arial" panose="020B0604020202020204" pitchFamily="34" charset="0"/>
              <a:buChar char="•"/>
            </a:pPr>
            <a:r>
              <a:rPr lang="en-GB" sz="2600" dirty="0">
                <a:solidFill>
                  <a:schemeClr val="accent2"/>
                </a:solidFill>
              </a:rPr>
              <a:t>We are clear that </a:t>
            </a:r>
            <a:r>
              <a:rPr lang="en-GB" sz="2600" b="1" dirty="0">
                <a:solidFill>
                  <a:schemeClr val="accent2"/>
                </a:solidFill>
              </a:rPr>
              <a:t>IDF spend </a:t>
            </a:r>
            <a:r>
              <a:rPr lang="en-GB" sz="2600" dirty="0">
                <a:solidFill>
                  <a:schemeClr val="accent2"/>
                </a:solidFill>
              </a:rPr>
              <a:t>– for devpt assistance, capacity strengthening or investment – </a:t>
            </a:r>
            <a:r>
              <a:rPr lang="en-GB" sz="2600" b="1" dirty="0">
                <a:solidFill>
                  <a:schemeClr val="accent2"/>
                </a:solidFill>
              </a:rPr>
              <a:t>must be to implement Our Vision</a:t>
            </a:r>
            <a:r>
              <a:rPr lang="en-GB" sz="2600" dirty="0">
                <a:solidFill>
                  <a:schemeClr val="accent2"/>
                </a:solidFill>
              </a:rPr>
              <a:t>, ie tackling poverty &amp; inequality &amp; contributing to sustainable devpt.</a:t>
            </a:r>
            <a:endParaRPr lang="en-US" sz="800" dirty="0">
              <a:solidFill>
                <a:schemeClr val="accent2"/>
              </a:solidFill>
            </a:endParaRPr>
          </a:p>
        </p:txBody>
      </p:sp>
    </p:spTree>
    <p:extLst>
      <p:ext uri="{BB962C8B-B14F-4D97-AF65-F5344CB8AC3E}">
        <p14:creationId xmlns:p14="http://schemas.microsoft.com/office/powerpoint/2010/main" val="3626223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720080"/>
          </a:xfrm>
        </p:spPr>
        <p:txBody>
          <a:bodyPr/>
          <a:lstStyle/>
          <a:p>
            <a:r>
              <a:rPr lang="en-GB" b="1" u="sng" dirty="0">
                <a:solidFill>
                  <a:schemeClr val="accent2"/>
                </a:solidFill>
              </a:rPr>
              <a:t>3 streams working together? </a:t>
            </a:r>
            <a:endParaRPr lang="en-GB" dirty="0"/>
          </a:p>
        </p:txBody>
      </p:sp>
      <p:sp>
        <p:nvSpPr>
          <p:cNvPr id="3" name="Content Placeholder 2"/>
          <p:cNvSpPr>
            <a:spLocks noGrp="1"/>
          </p:cNvSpPr>
          <p:nvPr>
            <p:ph idx="1"/>
          </p:nvPr>
        </p:nvSpPr>
        <p:spPr>
          <a:xfrm>
            <a:off x="251520" y="1052736"/>
            <a:ext cx="8640960" cy="5040560"/>
          </a:xfrm>
        </p:spPr>
        <p:txBody>
          <a:bodyPr/>
          <a:lstStyle/>
          <a:p>
            <a:pPr lvl="0"/>
            <a:r>
              <a:rPr lang="en-GB" u="sng" dirty="0">
                <a:solidFill>
                  <a:schemeClr val="accent2"/>
                </a:solidFill>
              </a:rPr>
              <a:t>Development assistance</a:t>
            </a:r>
            <a:r>
              <a:rPr lang="en-GB" dirty="0">
                <a:solidFill>
                  <a:schemeClr val="accent2"/>
                </a:solidFill>
              </a:rPr>
              <a:t>: Malawi funding rounds opened 03 November 2017</a:t>
            </a:r>
          </a:p>
          <a:p>
            <a:pPr lvl="0"/>
            <a:r>
              <a:rPr lang="en-GB" u="sng" dirty="0">
                <a:solidFill>
                  <a:schemeClr val="accent2"/>
                </a:solidFill>
              </a:rPr>
              <a:t>Capacity strengthening </a:t>
            </a:r>
            <a:r>
              <a:rPr lang="en-GB" dirty="0">
                <a:solidFill>
                  <a:schemeClr val="accent2"/>
                </a:solidFill>
              </a:rPr>
              <a:t>funding stream: will then overlay, to support: </a:t>
            </a:r>
          </a:p>
          <a:p>
            <a:pPr lvl="1"/>
            <a:r>
              <a:rPr lang="en-GB" sz="3200" dirty="0">
                <a:solidFill>
                  <a:schemeClr val="accent2"/>
                </a:solidFill>
              </a:rPr>
              <a:t>needs identified (by Malawi)</a:t>
            </a:r>
          </a:p>
          <a:p>
            <a:pPr lvl="1"/>
            <a:r>
              <a:rPr lang="en-GB" sz="3200" dirty="0">
                <a:solidFill>
                  <a:schemeClr val="accent2"/>
                </a:solidFill>
              </a:rPr>
              <a:t>incl health “volunteering” &amp; Police work</a:t>
            </a:r>
          </a:p>
          <a:p>
            <a:pPr lvl="1"/>
            <a:r>
              <a:rPr lang="en-GB" sz="3200" dirty="0">
                <a:solidFill>
                  <a:schemeClr val="accent2"/>
                </a:solidFill>
              </a:rPr>
              <a:t>could include business mentoring/interns</a:t>
            </a:r>
          </a:p>
          <a:p>
            <a:r>
              <a:rPr lang="en-GB" u="sng" dirty="0">
                <a:solidFill>
                  <a:schemeClr val="accent2"/>
                </a:solidFill>
              </a:rPr>
              <a:t>Investment</a:t>
            </a:r>
            <a:r>
              <a:rPr lang="en-GB" dirty="0">
                <a:solidFill>
                  <a:schemeClr val="accent2"/>
                </a:solidFill>
              </a:rPr>
              <a:t>: to help grow local economy in Malawi</a:t>
            </a:r>
            <a:endParaRPr lang="en-GB" dirty="0"/>
          </a:p>
        </p:txBody>
      </p:sp>
    </p:spTree>
    <p:extLst>
      <p:ext uri="{BB962C8B-B14F-4D97-AF65-F5344CB8AC3E}">
        <p14:creationId xmlns:p14="http://schemas.microsoft.com/office/powerpoint/2010/main" val="3230045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u="sng" dirty="0">
                <a:solidFill>
                  <a:schemeClr val="accent2"/>
                </a:solidFill>
              </a:rPr>
              <a:t>Malawi Development Programme 2018-2023</a:t>
            </a:r>
            <a:endParaRPr lang="en-GB" sz="4000" dirty="0"/>
          </a:p>
        </p:txBody>
      </p:sp>
      <p:sp>
        <p:nvSpPr>
          <p:cNvPr id="3" name="Content Placeholder 2"/>
          <p:cNvSpPr>
            <a:spLocks noGrp="1"/>
          </p:cNvSpPr>
          <p:nvPr>
            <p:ph idx="1"/>
          </p:nvPr>
        </p:nvSpPr>
        <p:spPr>
          <a:xfrm>
            <a:off x="467544" y="1484784"/>
            <a:ext cx="8207375" cy="4021137"/>
          </a:xfrm>
        </p:spPr>
        <p:txBody>
          <a:bodyPr/>
          <a:lstStyle/>
          <a:p>
            <a:pPr marL="0" indent="0">
              <a:buNone/>
            </a:pPr>
            <a:endParaRPr lang="en-GB" sz="2800" b="1" dirty="0">
              <a:solidFill>
                <a:schemeClr val="accent2"/>
              </a:solidFill>
            </a:endParaRPr>
          </a:p>
          <a:p>
            <a:pPr marL="0" indent="0">
              <a:buNone/>
            </a:pPr>
            <a:r>
              <a:rPr lang="en-GB" sz="2800" b="1" dirty="0">
                <a:solidFill>
                  <a:schemeClr val="accent2"/>
                </a:solidFill>
              </a:rPr>
              <a:t>Main Changes</a:t>
            </a:r>
          </a:p>
          <a:p>
            <a:r>
              <a:rPr lang="en-GB" sz="2800" dirty="0">
                <a:solidFill>
                  <a:schemeClr val="accent2"/>
                </a:solidFill>
              </a:rPr>
              <a:t>Two Stage application process (Concept Note and Full application)</a:t>
            </a:r>
          </a:p>
          <a:p>
            <a:r>
              <a:rPr lang="en-GB" sz="2800" dirty="0">
                <a:solidFill>
                  <a:schemeClr val="accent2"/>
                </a:solidFill>
              </a:rPr>
              <a:t>Maximum funding available increased to £</a:t>
            </a:r>
            <a:r>
              <a:rPr lang="en-GB" sz="2800" dirty="0" err="1">
                <a:solidFill>
                  <a:schemeClr val="accent2"/>
                </a:solidFill>
              </a:rPr>
              <a:t>300k</a:t>
            </a:r>
            <a:r>
              <a:rPr lang="en-GB" sz="2800" dirty="0">
                <a:solidFill>
                  <a:schemeClr val="accent2"/>
                </a:solidFill>
              </a:rPr>
              <a:t> pa (£</a:t>
            </a:r>
            <a:r>
              <a:rPr lang="en-GB" sz="2800" dirty="0" err="1">
                <a:solidFill>
                  <a:schemeClr val="accent2"/>
                </a:solidFill>
              </a:rPr>
              <a:t>150k</a:t>
            </a:r>
            <a:r>
              <a:rPr lang="en-GB" sz="2800" dirty="0">
                <a:solidFill>
                  <a:schemeClr val="accent2"/>
                </a:solidFill>
              </a:rPr>
              <a:t> in year 1) (Max £1.35 million)</a:t>
            </a:r>
          </a:p>
          <a:p>
            <a:r>
              <a:rPr lang="en-GB" sz="2800" dirty="0">
                <a:solidFill>
                  <a:schemeClr val="accent2"/>
                </a:solidFill>
              </a:rPr>
              <a:t>Maximum project period increased to 4.5 years</a:t>
            </a:r>
          </a:p>
        </p:txBody>
      </p:sp>
    </p:spTree>
    <p:extLst>
      <p:ext uri="{BB962C8B-B14F-4D97-AF65-F5344CB8AC3E}">
        <p14:creationId xmlns:p14="http://schemas.microsoft.com/office/powerpoint/2010/main" val="1721027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u="sng" dirty="0">
                <a:solidFill>
                  <a:schemeClr val="accent2"/>
                </a:solidFill>
              </a:rPr>
              <a:t>Malawi Development Programme 2018-2023</a:t>
            </a:r>
            <a:endParaRPr lang="en-GB" sz="4000" dirty="0"/>
          </a:p>
        </p:txBody>
      </p:sp>
      <p:sp>
        <p:nvSpPr>
          <p:cNvPr id="3" name="Content Placeholder 2"/>
          <p:cNvSpPr>
            <a:spLocks noGrp="1"/>
          </p:cNvSpPr>
          <p:nvPr>
            <p:ph idx="1"/>
          </p:nvPr>
        </p:nvSpPr>
        <p:spPr/>
        <p:txBody>
          <a:bodyPr/>
          <a:lstStyle/>
          <a:p>
            <a:pPr marL="0" indent="0">
              <a:buNone/>
            </a:pPr>
            <a:r>
              <a:rPr lang="en-GB" sz="2800" b="1" dirty="0">
                <a:solidFill>
                  <a:schemeClr val="accent2"/>
                </a:solidFill>
              </a:rPr>
              <a:t>Main changes (</a:t>
            </a:r>
            <a:r>
              <a:rPr lang="en-GB" sz="2800" b="1" dirty="0" err="1">
                <a:solidFill>
                  <a:schemeClr val="accent2"/>
                </a:solidFill>
              </a:rPr>
              <a:t>cont</a:t>
            </a:r>
            <a:r>
              <a:rPr lang="en-GB" sz="2800" b="1" dirty="0">
                <a:solidFill>
                  <a:schemeClr val="accent2"/>
                </a:solidFill>
              </a:rPr>
              <a:t>)</a:t>
            </a:r>
          </a:p>
          <a:p>
            <a:r>
              <a:rPr lang="en-GB" sz="2800" dirty="0">
                <a:solidFill>
                  <a:schemeClr val="accent2"/>
                </a:solidFill>
              </a:rPr>
              <a:t>Capital expenditure increased to 20% of project budget (50% for RE projects)</a:t>
            </a:r>
          </a:p>
          <a:p>
            <a:r>
              <a:rPr lang="en-GB" sz="2800" dirty="0">
                <a:solidFill>
                  <a:schemeClr val="accent2"/>
                </a:solidFill>
              </a:rPr>
              <a:t>Scottish admin costs capped at max of 10% of project budget</a:t>
            </a:r>
          </a:p>
          <a:p>
            <a:r>
              <a:rPr lang="en-GB" sz="2800" dirty="0">
                <a:solidFill>
                  <a:schemeClr val="accent2"/>
                </a:solidFill>
              </a:rPr>
              <a:t>Current projects can apply for funding to continue their current work</a:t>
            </a:r>
          </a:p>
          <a:p>
            <a:endParaRPr lang="en-GB" dirty="0"/>
          </a:p>
        </p:txBody>
      </p:sp>
    </p:spTree>
    <p:extLst>
      <p:ext uri="{BB962C8B-B14F-4D97-AF65-F5344CB8AC3E}">
        <p14:creationId xmlns:p14="http://schemas.microsoft.com/office/powerpoint/2010/main" val="3871535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19" y="0"/>
            <a:ext cx="8229600" cy="1143000"/>
          </a:xfrm>
        </p:spPr>
        <p:txBody>
          <a:bodyPr/>
          <a:lstStyle/>
          <a:p>
            <a:r>
              <a:rPr lang="en-GB" sz="4000" b="1" u="sng" dirty="0">
                <a:solidFill>
                  <a:schemeClr val="accent2"/>
                </a:solidFill>
              </a:rPr>
              <a:t>Malawi Development Programme 2018-2023</a:t>
            </a:r>
            <a:endParaRPr lang="en-GB" sz="4000" dirty="0"/>
          </a:p>
        </p:txBody>
      </p:sp>
      <p:sp>
        <p:nvSpPr>
          <p:cNvPr id="3" name="Rectangle 2"/>
          <p:cNvSpPr/>
          <p:nvPr/>
        </p:nvSpPr>
        <p:spPr>
          <a:xfrm>
            <a:off x="467544" y="1443841"/>
            <a:ext cx="8136904" cy="4585871"/>
          </a:xfrm>
          <a:prstGeom prst="rect">
            <a:avLst/>
          </a:prstGeom>
        </p:spPr>
        <p:txBody>
          <a:bodyPr wrap="square">
            <a:spAutoFit/>
          </a:bodyPr>
          <a:lstStyle/>
          <a:p>
            <a:r>
              <a:rPr lang="en-GB" sz="2800" b="1" dirty="0">
                <a:solidFill>
                  <a:schemeClr val="accent2"/>
                </a:solidFill>
              </a:rPr>
              <a:t>Application Process</a:t>
            </a:r>
          </a:p>
          <a:p>
            <a:r>
              <a:rPr lang="en-GB" sz="2400" dirty="0">
                <a:solidFill>
                  <a:schemeClr val="accent2"/>
                </a:solidFill>
              </a:rPr>
              <a:t>	</a:t>
            </a:r>
          </a:p>
          <a:p>
            <a:r>
              <a:rPr lang="en-GB" sz="2400" dirty="0">
                <a:solidFill>
                  <a:schemeClr val="accent2"/>
                </a:solidFill>
              </a:rPr>
              <a:t>For this funding round we will operate a two stage application process.  </a:t>
            </a:r>
          </a:p>
          <a:p>
            <a:endParaRPr lang="en-GB" sz="2400" dirty="0">
              <a:solidFill>
                <a:schemeClr val="accent2"/>
              </a:solidFill>
            </a:endParaRPr>
          </a:p>
          <a:p>
            <a:r>
              <a:rPr lang="en-GB" sz="2400" dirty="0">
                <a:solidFill>
                  <a:schemeClr val="accent2"/>
                </a:solidFill>
              </a:rPr>
              <a:t>Concept Note Stage - organisations submit a concept note summarising why the project is needed and what it seeks to achieve. </a:t>
            </a:r>
          </a:p>
          <a:p>
            <a:endParaRPr lang="en-GB" sz="2400" dirty="0">
              <a:solidFill>
                <a:schemeClr val="accent2"/>
              </a:solidFill>
            </a:endParaRPr>
          </a:p>
          <a:p>
            <a:r>
              <a:rPr lang="en-GB" sz="2400" dirty="0">
                <a:solidFill>
                  <a:schemeClr val="accent2"/>
                </a:solidFill>
              </a:rPr>
              <a:t>Application Stage - Successful organisations will be invited to complete a full application form which will require more detail of the project plans.</a:t>
            </a:r>
          </a:p>
        </p:txBody>
      </p:sp>
    </p:spTree>
    <p:extLst>
      <p:ext uri="{BB962C8B-B14F-4D97-AF65-F5344CB8AC3E}">
        <p14:creationId xmlns:p14="http://schemas.microsoft.com/office/powerpoint/2010/main" val="1183299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19" y="0"/>
            <a:ext cx="8229600" cy="1143000"/>
          </a:xfrm>
        </p:spPr>
        <p:txBody>
          <a:bodyPr/>
          <a:lstStyle/>
          <a:p>
            <a:r>
              <a:rPr lang="en-GB" sz="4000" b="1" u="sng" dirty="0">
                <a:solidFill>
                  <a:schemeClr val="accent2"/>
                </a:solidFill>
              </a:rPr>
              <a:t>Malawi Development Programme 2018-2023</a:t>
            </a:r>
            <a:endParaRPr lang="en-GB" sz="4000" dirty="0"/>
          </a:p>
        </p:txBody>
      </p:sp>
      <p:sp>
        <p:nvSpPr>
          <p:cNvPr id="3" name="Rectangle 2"/>
          <p:cNvSpPr/>
          <p:nvPr/>
        </p:nvSpPr>
        <p:spPr>
          <a:xfrm>
            <a:off x="539552" y="751344"/>
            <a:ext cx="8136904" cy="5170646"/>
          </a:xfrm>
          <a:prstGeom prst="rect">
            <a:avLst/>
          </a:prstGeom>
        </p:spPr>
        <p:txBody>
          <a:bodyPr wrap="square">
            <a:spAutoFit/>
          </a:bodyPr>
          <a:lstStyle/>
          <a:p>
            <a:endParaRPr lang="en-GB" b="1" i="1" dirty="0"/>
          </a:p>
          <a:p>
            <a:r>
              <a:rPr lang="en-GB" sz="2400" b="1" i="1" dirty="0">
                <a:solidFill>
                  <a:schemeClr val="accent2"/>
                </a:solidFill>
              </a:rPr>
              <a:t>Themes</a:t>
            </a:r>
            <a:endParaRPr lang="en-GB" sz="2400" b="1" dirty="0">
              <a:solidFill>
                <a:schemeClr val="accent2"/>
              </a:solidFill>
            </a:endParaRPr>
          </a:p>
          <a:p>
            <a:r>
              <a:rPr lang="en-GB" sz="2400" dirty="0">
                <a:solidFill>
                  <a:schemeClr val="accent2"/>
                </a:solidFill>
              </a:rPr>
              <a:t> </a:t>
            </a:r>
          </a:p>
          <a:p>
            <a:r>
              <a:rPr lang="en-GB" sz="2400" dirty="0">
                <a:solidFill>
                  <a:schemeClr val="accent2"/>
                </a:solidFill>
              </a:rPr>
              <a:t>In accordance with the existing 2005 Cooperation Agreement between the Scottish and Malawian Governments, we will only fund projects for work within the priorities set by the Government of Malawi in the areas of: </a:t>
            </a:r>
          </a:p>
          <a:p>
            <a:r>
              <a:rPr lang="en-GB" sz="2400" dirty="0">
                <a:solidFill>
                  <a:schemeClr val="accent2"/>
                </a:solidFill>
              </a:rPr>
              <a:t> </a:t>
            </a:r>
          </a:p>
          <a:p>
            <a:pPr lvl="0"/>
            <a:r>
              <a:rPr lang="en-GB" sz="2400" dirty="0">
                <a:solidFill>
                  <a:schemeClr val="accent2"/>
                </a:solidFill>
              </a:rPr>
              <a:t>Health</a:t>
            </a:r>
          </a:p>
          <a:p>
            <a:pPr lvl="0"/>
            <a:r>
              <a:rPr lang="en-GB" sz="2400" dirty="0">
                <a:solidFill>
                  <a:schemeClr val="accent2"/>
                </a:solidFill>
              </a:rPr>
              <a:t>Education</a:t>
            </a:r>
          </a:p>
          <a:p>
            <a:pPr lvl="0"/>
            <a:r>
              <a:rPr lang="en-GB" sz="2400" dirty="0">
                <a:solidFill>
                  <a:schemeClr val="accent2"/>
                </a:solidFill>
              </a:rPr>
              <a:t>Civic Governance;</a:t>
            </a:r>
          </a:p>
          <a:p>
            <a:pPr lvl="0"/>
            <a:r>
              <a:rPr lang="en-GB" sz="2400" dirty="0">
                <a:solidFill>
                  <a:schemeClr val="accent2"/>
                </a:solidFill>
              </a:rPr>
              <a:t>sustainable economic development; and</a:t>
            </a:r>
          </a:p>
          <a:p>
            <a:r>
              <a:rPr lang="en-GB" sz="2400" dirty="0">
                <a:solidFill>
                  <a:schemeClr val="accent2"/>
                </a:solidFill>
              </a:rPr>
              <a:t>With the agreement of the Government of Malawi, we will also fund Renewable Energy projects in Malawi</a:t>
            </a:r>
          </a:p>
        </p:txBody>
      </p:sp>
    </p:spTree>
    <p:extLst>
      <p:ext uri="{BB962C8B-B14F-4D97-AF65-F5344CB8AC3E}">
        <p14:creationId xmlns:p14="http://schemas.microsoft.com/office/powerpoint/2010/main" val="2743497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19"/>
            <a:ext cx="8229600" cy="720080"/>
          </a:xfrm>
        </p:spPr>
        <p:txBody>
          <a:bodyPr/>
          <a:lstStyle/>
          <a:p>
            <a:br>
              <a:rPr lang="en-GB" b="1" u="sng" dirty="0">
                <a:solidFill>
                  <a:schemeClr val="accent2"/>
                </a:solidFill>
              </a:rPr>
            </a:br>
            <a:r>
              <a:rPr lang="en-GB" sz="4000" b="1" u="sng" dirty="0">
                <a:solidFill>
                  <a:schemeClr val="accent2"/>
                </a:solidFill>
              </a:rPr>
              <a:t>Government of Malawi’s Priorities</a:t>
            </a:r>
            <a:endParaRPr lang="en-GB" sz="4000" dirty="0"/>
          </a:p>
        </p:txBody>
      </p:sp>
      <p:sp>
        <p:nvSpPr>
          <p:cNvPr id="3" name="Content Placeholder 2"/>
          <p:cNvSpPr>
            <a:spLocks noGrp="1"/>
          </p:cNvSpPr>
          <p:nvPr>
            <p:ph idx="1"/>
          </p:nvPr>
        </p:nvSpPr>
        <p:spPr>
          <a:xfrm>
            <a:off x="251520" y="1412776"/>
            <a:ext cx="8640960" cy="5112568"/>
          </a:xfrm>
        </p:spPr>
        <p:txBody>
          <a:bodyPr/>
          <a:lstStyle/>
          <a:p>
            <a:pPr marL="0" lvl="0" indent="0">
              <a:buNone/>
            </a:pPr>
            <a:r>
              <a:rPr lang="en-GB" sz="2000" dirty="0">
                <a:solidFill>
                  <a:schemeClr val="accent2"/>
                </a:solidFill>
              </a:rPr>
              <a:t>Health Strand</a:t>
            </a:r>
          </a:p>
          <a:p>
            <a:pPr lvl="0"/>
            <a:r>
              <a:rPr lang="en-GB" sz="2000" dirty="0">
                <a:solidFill>
                  <a:schemeClr val="accent2"/>
                </a:solidFill>
              </a:rPr>
              <a:t>Human resources for health system strengthening</a:t>
            </a:r>
          </a:p>
          <a:p>
            <a:pPr lvl="0"/>
            <a:r>
              <a:rPr lang="en-GB" sz="2000" dirty="0">
                <a:solidFill>
                  <a:schemeClr val="accent2"/>
                </a:solidFill>
              </a:rPr>
              <a:t>Universal coverage of essential health services</a:t>
            </a:r>
          </a:p>
          <a:p>
            <a:pPr lvl="0"/>
            <a:r>
              <a:rPr lang="en-GB" sz="2000" dirty="0">
                <a:solidFill>
                  <a:schemeClr val="accent2"/>
                </a:solidFill>
              </a:rPr>
              <a:t>Addressing conventional and traditional determinants of health in Malawi</a:t>
            </a:r>
          </a:p>
          <a:p>
            <a:pPr lvl="0"/>
            <a:r>
              <a:rPr lang="en-GB" sz="2000" dirty="0">
                <a:solidFill>
                  <a:schemeClr val="accent2"/>
                </a:solidFill>
              </a:rPr>
              <a:t>Quality Assurance and Quality Improvement of Essential Health Services</a:t>
            </a:r>
          </a:p>
          <a:p>
            <a:pPr lvl="0"/>
            <a:endParaRPr lang="en-GB" sz="1200" dirty="0">
              <a:solidFill>
                <a:schemeClr val="accent2"/>
              </a:solidFill>
            </a:endParaRPr>
          </a:p>
          <a:p>
            <a:pPr marL="0" lvl="0" indent="0">
              <a:buNone/>
            </a:pPr>
            <a:endParaRPr lang="en-GB" sz="1200" dirty="0">
              <a:solidFill>
                <a:schemeClr val="accent2"/>
              </a:solidFill>
            </a:endParaRPr>
          </a:p>
          <a:p>
            <a:pPr lvl="0"/>
            <a:endParaRPr lang="en-GB" sz="2800" dirty="0">
              <a:solidFill>
                <a:schemeClr val="accent2"/>
              </a:solidFill>
            </a:endParaRPr>
          </a:p>
        </p:txBody>
      </p:sp>
    </p:spTree>
    <p:extLst>
      <p:ext uri="{BB962C8B-B14F-4D97-AF65-F5344CB8AC3E}">
        <p14:creationId xmlns:p14="http://schemas.microsoft.com/office/powerpoint/2010/main" val="2830709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u="sng" dirty="0">
                <a:solidFill>
                  <a:schemeClr val="accent2"/>
                </a:solidFill>
              </a:rPr>
              <a:t>Government of Malawi’s Priorities (</a:t>
            </a:r>
            <a:r>
              <a:rPr lang="en-GB" sz="4000" b="1" u="sng" dirty="0" err="1">
                <a:solidFill>
                  <a:schemeClr val="accent2"/>
                </a:solidFill>
              </a:rPr>
              <a:t>Cont</a:t>
            </a:r>
            <a:r>
              <a:rPr lang="en-GB" sz="4000" b="1" u="sng" dirty="0">
                <a:solidFill>
                  <a:schemeClr val="accent2"/>
                </a:solidFill>
              </a:rPr>
              <a:t>)</a:t>
            </a:r>
            <a:endParaRPr lang="en-GB" sz="4000" dirty="0"/>
          </a:p>
        </p:txBody>
      </p:sp>
      <p:sp>
        <p:nvSpPr>
          <p:cNvPr id="3" name="Content Placeholder 2"/>
          <p:cNvSpPr>
            <a:spLocks noGrp="1"/>
          </p:cNvSpPr>
          <p:nvPr>
            <p:ph idx="1"/>
          </p:nvPr>
        </p:nvSpPr>
        <p:spPr/>
        <p:txBody>
          <a:bodyPr/>
          <a:lstStyle/>
          <a:p>
            <a:pPr marL="0" lvl="0" indent="0">
              <a:buNone/>
            </a:pPr>
            <a:r>
              <a:rPr lang="en-GB" sz="2000" dirty="0">
                <a:solidFill>
                  <a:schemeClr val="accent2"/>
                </a:solidFill>
              </a:rPr>
              <a:t>Civil Society and Governance Strand</a:t>
            </a:r>
          </a:p>
          <a:p>
            <a:pPr marL="0" lvl="0" indent="0">
              <a:buNone/>
            </a:pPr>
            <a:endParaRPr lang="en-GB" sz="2000" dirty="0">
              <a:solidFill>
                <a:schemeClr val="accent2"/>
              </a:solidFill>
            </a:endParaRPr>
          </a:p>
          <a:p>
            <a:pPr lvl="0"/>
            <a:r>
              <a:rPr lang="en-GB" sz="2000" dirty="0">
                <a:solidFill>
                  <a:schemeClr val="accent2"/>
                </a:solidFill>
              </a:rPr>
              <a:t>Capacity building for the new Parliament i.e. Committee work etc.</a:t>
            </a:r>
          </a:p>
          <a:p>
            <a:pPr lvl="0"/>
            <a:r>
              <a:rPr lang="en-GB" sz="2000" dirty="0">
                <a:solidFill>
                  <a:schemeClr val="accent2"/>
                </a:solidFill>
              </a:rPr>
              <a:t>Institutional capacity building for the Malawi  Prison Service (</a:t>
            </a:r>
            <a:r>
              <a:rPr lang="en-GB" sz="2000" b="1" dirty="0">
                <a:solidFill>
                  <a:schemeClr val="accent2"/>
                </a:solidFill>
              </a:rPr>
              <a:t>including Young Offender services</a:t>
            </a:r>
            <a:r>
              <a:rPr lang="en-GB" sz="2000" dirty="0">
                <a:solidFill>
                  <a:schemeClr val="accent2"/>
                </a:solidFill>
              </a:rPr>
              <a:t>)</a:t>
            </a:r>
          </a:p>
          <a:p>
            <a:pPr lvl="0"/>
            <a:r>
              <a:rPr lang="en-GB" sz="2000" dirty="0">
                <a:solidFill>
                  <a:schemeClr val="accent2"/>
                </a:solidFill>
              </a:rPr>
              <a:t>Support towards the fight against Corruption</a:t>
            </a:r>
          </a:p>
          <a:p>
            <a:pPr lvl="0"/>
            <a:r>
              <a:rPr lang="en-GB" sz="2000" dirty="0">
                <a:solidFill>
                  <a:schemeClr val="accent2"/>
                </a:solidFill>
              </a:rPr>
              <a:t>Support organisations advocating for good governance and human rights</a:t>
            </a:r>
          </a:p>
          <a:p>
            <a:pPr lvl="0"/>
            <a:r>
              <a:rPr lang="en-GB" sz="2000" dirty="0">
                <a:solidFill>
                  <a:schemeClr val="accent2"/>
                </a:solidFill>
              </a:rPr>
              <a:t>Support organisations advocating for gender equality</a:t>
            </a:r>
          </a:p>
          <a:p>
            <a:pPr lvl="0"/>
            <a:r>
              <a:rPr lang="en-GB" sz="2000" dirty="0">
                <a:solidFill>
                  <a:schemeClr val="accent2"/>
                </a:solidFill>
              </a:rPr>
              <a:t>Support for free Paralegal services</a:t>
            </a:r>
          </a:p>
          <a:p>
            <a:endParaRPr lang="en-GB" dirty="0"/>
          </a:p>
        </p:txBody>
      </p:sp>
    </p:spTree>
    <p:extLst>
      <p:ext uri="{BB962C8B-B14F-4D97-AF65-F5344CB8AC3E}">
        <p14:creationId xmlns:p14="http://schemas.microsoft.com/office/powerpoint/2010/main" val="238852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27"/>
            <a:ext cx="8229600" cy="1143000"/>
          </a:xfrm>
        </p:spPr>
        <p:txBody>
          <a:bodyPr/>
          <a:lstStyle/>
          <a:p>
            <a:r>
              <a:rPr lang="en-GB" sz="4000" b="1" u="sng" dirty="0">
                <a:solidFill>
                  <a:schemeClr val="accent2"/>
                </a:solidFill>
              </a:rPr>
              <a:t>Government of Malawi’s Priorities (</a:t>
            </a:r>
            <a:r>
              <a:rPr lang="en-GB" sz="4000" b="1" u="sng" dirty="0" err="1">
                <a:solidFill>
                  <a:schemeClr val="accent2"/>
                </a:solidFill>
              </a:rPr>
              <a:t>Cont</a:t>
            </a:r>
            <a:r>
              <a:rPr lang="en-GB" sz="4000" b="1" u="sng" dirty="0">
                <a:solidFill>
                  <a:schemeClr val="accent2"/>
                </a:solidFill>
              </a:rPr>
              <a:t>)</a:t>
            </a:r>
          </a:p>
        </p:txBody>
      </p:sp>
      <p:sp>
        <p:nvSpPr>
          <p:cNvPr id="3" name="Content Placeholder 2"/>
          <p:cNvSpPr>
            <a:spLocks noGrp="1"/>
          </p:cNvSpPr>
          <p:nvPr>
            <p:ph idx="1"/>
          </p:nvPr>
        </p:nvSpPr>
        <p:spPr>
          <a:xfrm>
            <a:off x="323528" y="1196752"/>
            <a:ext cx="8568952" cy="5040560"/>
          </a:xfrm>
        </p:spPr>
        <p:txBody>
          <a:bodyPr/>
          <a:lstStyle/>
          <a:p>
            <a:pPr marL="0" lvl="0" indent="0">
              <a:buNone/>
            </a:pPr>
            <a:r>
              <a:rPr lang="en-GB" sz="2000" dirty="0">
                <a:solidFill>
                  <a:srgbClr val="333399"/>
                </a:solidFill>
              </a:rPr>
              <a:t>Education Strand General</a:t>
            </a:r>
          </a:p>
          <a:p>
            <a:pPr lvl="0"/>
            <a:r>
              <a:rPr lang="en-GB" sz="2000" dirty="0">
                <a:solidFill>
                  <a:srgbClr val="333399"/>
                </a:solidFill>
              </a:rPr>
              <a:t>Teacher training </a:t>
            </a:r>
            <a:r>
              <a:rPr lang="en-GB" sz="2000" b="1" dirty="0">
                <a:solidFill>
                  <a:srgbClr val="333399"/>
                </a:solidFill>
              </a:rPr>
              <a:t>(including Special Needs, especially teacher training for working with students with Learning Difficulties</a:t>
            </a:r>
            <a:r>
              <a:rPr lang="en-GB" sz="2000" dirty="0">
                <a:solidFill>
                  <a:srgbClr val="333399"/>
                </a:solidFill>
              </a:rPr>
              <a:t>)</a:t>
            </a:r>
          </a:p>
          <a:p>
            <a:pPr lvl="0"/>
            <a:r>
              <a:rPr lang="en-GB" sz="2000" dirty="0">
                <a:solidFill>
                  <a:srgbClr val="333399"/>
                </a:solidFill>
              </a:rPr>
              <a:t>Internal efficiency of the Primarily school structure</a:t>
            </a:r>
          </a:p>
          <a:p>
            <a:pPr lvl="0"/>
            <a:r>
              <a:rPr lang="en-GB" sz="2000" dirty="0">
                <a:solidFill>
                  <a:srgbClr val="333399"/>
                </a:solidFill>
              </a:rPr>
              <a:t>Decentralisation of education management</a:t>
            </a:r>
          </a:p>
          <a:p>
            <a:pPr lvl="0"/>
            <a:r>
              <a:rPr lang="en-GB" sz="2000" dirty="0">
                <a:solidFill>
                  <a:srgbClr val="333399"/>
                </a:solidFill>
              </a:rPr>
              <a:t>School infrastructure (new classrooms, teachers houses and latrines)</a:t>
            </a:r>
          </a:p>
          <a:p>
            <a:pPr lvl="0"/>
            <a:r>
              <a:rPr lang="en-GB" sz="2000" dirty="0">
                <a:solidFill>
                  <a:srgbClr val="333399"/>
                </a:solidFill>
              </a:rPr>
              <a:t>Provision of teaching and learning materials</a:t>
            </a:r>
          </a:p>
          <a:p>
            <a:pPr lvl="0"/>
            <a:r>
              <a:rPr lang="en-GB" sz="2000" dirty="0">
                <a:solidFill>
                  <a:srgbClr val="333399"/>
                </a:solidFill>
              </a:rPr>
              <a:t>Inclusive education</a:t>
            </a:r>
          </a:p>
          <a:p>
            <a:pPr lvl="0"/>
            <a:r>
              <a:rPr lang="en-GB" sz="2000" dirty="0">
                <a:solidFill>
                  <a:srgbClr val="333399"/>
                </a:solidFill>
              </a:rPr>
              <a:t>Curriculum strengthening at all levels</a:t>
            </a:r>
          </a:p>
          <a:p>
            <a:pPr lvl="0"/>
            <a:r>
              <a:rPr lang="en-GB" sz="2000" dirty="0">
                <a:solidFill>
                  <a:srgbClr val="333399"/>
                </a:solidFill>
              </a:rPr>
              <a:t>Bursaries to support vulnerable students (particularly Secondary school)</a:t>
            </a:r>
          </a:p>
          <a:p>
            <a:pPr lvl="0"/>
            <a:r>
              <a:rPr lang="en-GB" sz="2000" dirty="0">
                <a:solidFill>
                  <a:srgbClr val="333399"/>
                </a:solidFill>
              </a:rPr>
              <a:t>Up scaling of school feeding programme (particularly Primary school)</a:t>
            </a:r>
          </a:p>
          <a:p>
            <a:pPr lvl="0"/>
            <a:r>
              <a:rPr lang="en-GB" sz="2000" dirty="0">
                <a:solidFill>
                  <a:srgbClr val="333399"/>
                </a:solidFill>
              </a:rPr>
              <a:t>Upgrading of Community Day Secondary Schools</a:t>
            </a:r>
          </a:p>
          <a:p>
            <a:pPr lvl="0"/>
            <a:r>
              <a:rPr lang="en-GB" sz="2000" dirty="0">
                <a:solidFill>
                  <a:srgbClr val="333399"/>
                </a:solidFill>
              </a:rPr>
              <a:t>Introduction of more double shift schools</a:t>
            </a:r>
          </a:p>
          <a:p>
            <a:pPr marL="0" lvl="0" indent="0">
              <a:buNone/>
            </a:pPr>
            <a:endParaRPr lang="en-GB" sz="1600" dirty="0">
              <a:solidFill>
                <a:srgbClr val="333399"/>
              </a:solidFill>
            </a:endParaRPr>
          </a:p>
          <a:p>
            <a:pPr marL="0" lvl="0" indent="0">
              <a:buNone/>
            </a:pPr>
            <a:endParaRPr lang="en-GB" sz="3600" b="1" dirty="0"/>
          </a:p>
        </p:txBody>
      </p:sp>
    </p:spTree>
    <p:extLst>
      <p:ext uri="{BB962C8B-B14F-4D97-AF65-F5344CB8AC3E}">
        <p14:creationId xmlns:p14="http://schemas.microsoft.com/office/powerpoint/2010/main" val="3116791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229600" cy="1143000"/>
          </a:xfrm>
        </p:spPr>
        <p:txBody>
          <a:bodyPr/>
          <a:lstStyle/>
          <a:p>
            <a:pPr lvl="1"/>
            <a:r>
              <a:rPr lang="en-GB" sz="3600" b="1" u="sng" dirty="0">
                <a:solidFill>
                  <a:schemeClr val="accent6"/>
                </a:solidFill>
              </a:rPr>
              <a:t>Ministerial Foreword</a:t>
            </a:r>
            <a:br>
              <a:rPr lang="en-GB" sz="3600" b="1" u="sng" dirty="0">
                <a:solidFill>
                  <a:schemeClr val="accent6"/>
                </a:solidFill>
              </a:rPr>
            </a:br>
            <a:br>
              <a:rPr lang="en-GB" sz="3600" b="1" u="sng" dirty="0">
                <a:solidFill>
                  <a:schemeClr val="accent6"/>
                </a:solidFill>
              </a:rPr>
            </a:br>
            <a:endParaRPr lang="en-GB" sz="3600" u="sng" dirty="0"/>
          </a:p>
        </p:txBody>
      </p:sp>
      <p:sp>
        <p:nvSpPr>
          <p:cNvPr id="3" name="Content Placeholder 2"/>
          <p:cNvSpPr>
            <a:spLocks noGrp="1"/>
          </p:cNvSpPr>
          <p:nvPr>
            <p:ph idx="1"/>
          </p:nvPr>
        </p:nvSpPr>
        <p:spPr>
          <a:xfrm>
            <a:off x="467544" y="1268760"/>
            <a:ext cx="8207375" cy="4021137"/>
          </a:xfrm>
        </p:spPr>
        <p:txBody>
          <a:bodyPr/>
          <a:lstStyle/>
          <a:p>
            <a:pPr marL="0" indent="0">
              <a:buNone/>
            </a:pPr>
            <a:r>
              <a:rPr lang="en-GB" dirty="0">
                <a:solidFill>
                  <a:schemeClr val="accent2"/>
                </a:solidFill>
              </a:rPr>
              <a:t>“</a:t>
            </a:r>
            <a:r>
              <a:rPr lang="en-GB" i="1" dirty="0">
                <a:solidFill>
                  <a:schemeClr val="accent2"/>
                </a:solidFill>
              </a:rPr>
              <a:t>International development is a key part of Scotland’s global contribution within the international community. It </a:t>
            </a:r>
            <a:r>
              <a:rPr lang="en-GB" b="1" i="1" dirty="0">
                <a:solidFill>
                  <a:schemeClr val="accent2"/>
                </a:solidFill>
              </a:rPr>
              <a:t>encompasses our core values</a:t>
            </a:r>
            <a:r>
              <a:rPr lang="en-GB" i="1" dirty="0">
                <a:solidFill>
                  <a:schemeClr val="accent2"/>
                </a:solidFill>
              </a:rPr>
              <a:t>, historical and contemporary, of fairness and equality. It is also </a:t>
            </a:r>
            <a:r>
              <a:rPr lang="en-GB" b="1" i="1" dirty="0">
                <a:solidFill>
                  <a:schemeClr val="accent2"/>
                </a:solidFill>
              </a:rPr>
              <a:t>about Scotland acting as a good global citizen</a:t>
            </a:r>
            <a:r>
              <a:rPr lang="en-GB" i="1" dirty="0">
                <a:solidFill>
                  <a:schemeClr val="accent2"/>
                </a:solidFill>
              </a:rPr>
              <a:t>. We are the inheritors of that tradition; it is </a:t>
            </a:r>
            <a:r>
              <a:rPr lang="en-GB" b="1" i="1" dirty="0">
                <a:solidFill>
                  <a:schemeClr val="accent2"/>
                </a:solidFill>
              </a:rPr>
              <a:t>who we are today</a:t>
            </a:r>
            <a:r>
              <a:rPr lang="en-GB" i="1" dirty="0">
                <a:solidFill>
                  <a:schemeClr val="accent2"/>
                </a:solidFill>
              </a:rPr>
              <a:t>, and it </a:t>
            </a:r>
            <a:r>
              <a:rPr lang="en-GB" b="1" i="1" dirty="0">
                <a:solidFill>
                  <a:schemeClr val="accent2"/>
                </a:solidFill>
              </a:rPr>
              <a:t>who we want our next generation to be</a:t>
            </a:r>
            <a:r>
              <a:rPr lang="en-GB" i="1" dirty="0">
                <a:solidFill>
                  <a:schemeClr val="accent2"/>
                </a:solidFill>
              </a:rPr>
              <a:t>”.</a:t>
            </a:r>
            <a:endParaRPr lang="en-GB" i="1" dirty="0"/>
          </a:p>
        </p:txBody>
      </p:sp>
    </p:spTree>
    <p:extLst>
      <p:ext uri="{BB962C8B-B14F-4D97-AF65-F5344CB8AC3E}">
        <p14:creationId xmlns:p14="http://schemas.microsoft.com/office/powerpoint/2010/main" val="3724259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u="sng" dirty="0">
                <a:solidFill>
                  <a:schemeClr val="accent2"/>
                </a:solidFill>
              </a:rPr>
              <a:t>Government of Malawi’s Priorities (</a:t>
            </a:r>
            <a:r>
              <a:rPr lang="en-GB" sz="4000" b="1" u="sng" dirty="0" err="1">
                <a:solidFill>
                  <a:schemeClr val="accent2"/>
                </a:solidFill>
              </a:rPr>
              <a:t>Cont</a:t>
            </a:r>
            <a:r>
              <a:rPr lang="en-GB" sz="4000" b="1" u="sng" dirty="0">
                <a:solidFill>
                  <a:schemeClr val="accent2"/>
                </a:solidFill>
              </a:rPr>
              <a:t>)</a:t>
            </a:r>
            <a:endParaRPr lang="en-GB" sz="4000" dirty="0"/>
          </a:p>
        </p:txBody>
      </p:sp>
      <p:sp>
        <p:nvSpPr>
          <p:cNvPr id="3" name="Content Placeholder 2"/>
          <p:cNvSpPr>
            <a:spLocks noGrp="1"/>
          </p:cNvSpPr>
          <p:nvPr>
            <p:ph idx="1"/>
          </p:nvPr>
        </p:nvSpPr>
        <p:spPr/>
        <p:txBody>
          <a:bodyPr/>
          <a:lstStyle/>
          <a:p>
            <a:pPr marL="0" lvl="0" indent="0">
              <a:buNone/>
            </a:pPr>
            <a:r>
              <a:rPr lang="en-GB" sz="2000" dirty="0">
                <a:solidFill>
                  <a:srgbClr val="333399"/>
                </a:solidFill>
              </a:rPr>
              <a:t>Higher Education</a:t>
            </a:r>
          </a:p>
          <a:p>
            <a:pPr lvl="0"/>
            <a:r>
              <a:rPr lang="en-GB" sz="2000" dirty="0">
                <a:solidFill>
                  <a:srgbClr val="333399"/>
                </a:solidFill>
              </a:rPr>
              <a:t>Access to Higher education</a:t>
            </a:r>
          </a:p>
          <a:p>
            <a:pPr lvl="0"/>
            <a:r>
              <a:rPr lang="en-GB" sz="2000" dirty="0">
                <a:solidFill>
                  <a:srgbClr val="333399"/>
                </a:solidFill>
              </a:rPr>
              <a:t>Training of Higher education staff</a:t>
            </a:r>
          </a:p>
          <a:p>
            <a:pPr lvl="0"/>
            <a:r>
              <a:rPr lang="en-GB" sz="2000" dirty="0">
                <a:solidFill>
                  <a:srgbClr val="333399"/>
                </a:solidFill>
              </a:rPr>
              <a:t>Curriculum strengthening in Technical, Entrepreneurial and Vocational Education and Training (“TEVET”) institutions</a:t>
            </a:r>
          </a:p>
          <a:p>
            <a:pPr lvl="0"/>
            <a:r>
              <a:rPr lang="en-GB" sz="2000" dirty="0">
                <a:solidFill>
                  <a:srgbClr val="333399"/>
                </a:solidFill>
              </a:rPr>
              <a:t>Cost recovery mechanisms and finance mobilisation in public universities</a:t>
            </a:r>
          </a:p>
          <a:p>
            <a:pPr lvl="0"/>
            <a:r>
              <a:rPr lang="en-GB" sz="2000" dirty="0">
                <a:solidFill>
                  <a:srgbClr val="333399"/>
                </a:solidFill>
              </a:rPr>
              <a:t>Public Private Partnerships</a:t>
            </a:r>
          </a:p>
          <a:p>
            <a:pPr lvl="0"/>
            <a:r>
              <a:rPr lang="en-GB" sz="2000" dirty="0">
                <a:solidFill>
                  <a:srgbClr val="333399"/>
                </a:solidFill>
              </a:rPr>
              <a:t>Support for capacity to strengthen procurement, financial management, planning, budgeting and monitoring and evaluation systems.</a:t>
            </a:r>
          </a:p>
          <a:p>
            <a:pPr lvl="0"/>
            <a:endParaRPr lang="en-GB" sz="1600" dirty="0">
              <a:solidFill>
                <a:srgbClr val="333399"/>
              </a:solidFill>
            </a:endParaRPr>
          </a:p>
          <a:p>
            <a:pPr marL="0" lvl="0" indent="0">
              <a:buNone/>
            </a:pPr>
            <a:endParaRPr lang="en-GB" sz="1600" dirty="0"/>
          </a:p>
        </p:txBody>
      </p:sp>
    </p:spTree>
    <p:extLst>
      <p:ext uri="{BB962C8B-B14F-4D97-AF65-F5344CB8AC3E}">
        <p14:creationId xmlns:p14="http://schemas.microsoft.com/office/powerpoint/2010/main" val="704986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u="sng" dirty="0">
                <a:solidFill>
                  <a:schemeClr val="accent2"/>
                </a:solidFill>
              </a:rPr>
              <a:t>Government of Malawi’s Priorities (</a:t>
            </a:r>
            <a:r>
              <a:rPr lang="en-GB" sz="4000" b="1" u="sng" dirty="0" err="1">
                <a:solidFill>
                  <a:schemeClr val="accent2"/>
                </a:solidFill>
              </a:rPr>
              <a:t>Cont</a:t>
            </a:r>
            <a:r>
              <a:rPr lang="en-GB" sz="4000" b="1" u="sng" dirty="0">
                <a:solidFill>
                  <a:schemeClr val="accent2"/>
                </a:solidFill>
              </a:rPr>
              <a:t>)</a:t>
            </a:r>
            <a:endParaRPr lang="en-GB" sz="4000" dirty="0"/>
          </a:p>
        </p:txBody>
      </p:sp>
      <p:sp>
        <p:nvSpPr>
          <p:cNvPr id="3" name="Content Placeholder 2"/>
          <p:cNvSpPr>
            <a:spLocks noGrp="1"/>
          </p:cNvSpPr>
          <p:nvPr>
            <p:ph idx="1"/>
          </p:nvPr>
        </p:nvSpPr>
        <p:spPr/>
        <p:txBody>
          <a:bodyPr/>
          <a:lstStyle/>
          <a:p>
            <a:pPr marL="0" lvl="0" indent="0">
              <a:buNone/>
            </a:pPr>
            <a:r>
              <a:rPr lang="en-GB" sz="2000" dirty="0">
                <a:solidFill>
                  <a:srgbClr val="333399"/>
                </a:solidFill>
              </a:rPr>
              <a:t>Sustainable Economic Development</a:t>
            </a:r>
          </a:p>
          <a:p>
            <a:pPr marL="0" lvl="0" indent="0">
              <a:buNone/>
            </a:pPr>
            <a:endParaRPr lang="en-GB" sz="2000" dirty="0">
              <a:solidFill>
                <a:srgbClr val="333399"/>
              </a:solidFill>
            </a:endParaRPr>
          </a:p>
          <a:p>
            <a:pPr lvl="0"/>
            <a:r>
              <a:rPr lang="en-GB" sz="2000" dirty="0">
                <a:solidFill>
                  <a:srgbClr val="333399"/>
                </a:solidFill>
              </a:rPr>
              <a:t>Agricultural Development &amp; Value Addition (</a:t>
            </a:r>
            <a:r>
              <a:rPr lang="en-GB" sz="2000" b="1" dirty="0">
                <a:solidFill>
                  <a:srgbClr val="333399"/>
                </a:solidFill>
              </a:rPr>
              <a:t>Including irrigation elements as part of projects</a:t>
            </a:r>
            <a:r>
              <a:rPr lang="en-GB" sz="2000" dirty="0">
                <a:solidFill>
                  <a:srgbClr val="333399"/>
                </a:solidFill>
              </a:rPr>
              <a:t>)</a:t>
            </a:r>
          </a:p>
          <a:p>
            <a:pPr lvl="0"/>
            <a:r>
              <a:rPr lang="en-GB" sz="2000" dirty="0">
                <a:solidFill>
                  <a:srgbClr val="333399"/>
                </a:solidFill>
              </a:rPr>
              <a:t>Tourism </a:t>
            </a:r>
          </a:p>
          <a:p>
            <a:pPr lvl="0"/>
            <a:r>
              <a:rPr lang="en-GB" sz="2000" dirty="0">
                <a:solidFill>
                  <a:srgbClr val="333399"/>
                </a:solidFill>
              </a:rPr>
              <a:t>Energy (Renewable Energy) (</a:t>
            </a:r>
            <a:r>
              <a:rPr lang="en-GB" sz="2000" b="1" dirty="0">
                <a:solidFill>
                  <a:srgbClr val="333399"/>
                </a:solidFill>
              </a:rPr>
              <a:t>especially alternative sources of power from Solar</a:t>
            </a:r>
            <a:r>
              <a:rPr lang="en-GB" sz="2000" dirty="0">
                <a:solidFill>
                  <a:srgbClr val="333399"/>
                </a:solidFill>
              </a:rPr>
              <a:t>)</a:t>
            </a:r>
          </a:p>
          <a:p>
            <a:pPr lvl="0"/>
            <a:r>
              <a:rPr lang="en-GB" sz="2000" dirty="0">
                <a:solidFill>
                  <a:srgbClr val="333399"/>
                </a:solidFill>
              </a:rPr>
              <a:t>Environment &amp; Natural Resources Management </a:t>
            </a:r>
          </a:p>
          <a:p>
            <a:pPr lvl="0"/>
            <a:r>
              <a:rPr lang="en-GB" sz="2000" dirty="0">
                <a:solidFill>
                  <a:srgbClr val="333399"/>
                </a:solidFill>
              </a:rPr>
              <a:t>Finance and Investment Promotion</a:t>
            </a:r>
            <a:endParaRPr lang="en-GB" sz="2000" dirty="0"/>
          </a:p>
        </p:txBody>
      </p:sp>
    </p:spTree>
    <p:extLst>
      <p:ext uri="{BB962C8B-B14F-4D97-AF65-F5344CB8AC3E}">
        <p14:creationId xmlns:p14="http://schemas.microsoft.com/office/powerpoint/2010/main" val="2623635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u="sng" dirty="0">
                <a:solidFill>
                  <a:schemeClr val="accent2"/>
                </a:solidFill>
              </a:rPr>
              <a:t>Malawi Development Programme 2018-2023</a:t>
            </a:r>
            <a:endParaRPr lang="en-GB" sz="4000" dirty="0"/>
          </a:p>
        </p:txBody>
      </p:sp>
      <p:sp>
        <p:nvSpPr>
          <p:cNvPr id="3" name="Content Placeholder 2"/>
          <p:cNvSpPr>
            <a:spLocks noGrp="1"/>
          </p:cNvSpPr>
          <p:nvPr>
            <p:ph idx="1"/>
          </p:nvPr>
        </p:nvSpPr>
        <p:spPr>
          <a:xfrm>
            <a:off x="468313" y="1557338"/>
            <a:ext cx="8207375" cy="4319934"/>
          </a:xfrm>
        </p:spPr>
        <p:txBody>
          <a:bodyPr/>
          <a:lstStyle/>
          <a:p>
            <a:pPr marL="0" indent="0">
              <a:buNone/>
            </a:pPr>
            <a:r>
              <a:rPr lang="en-GB" b="1" dirty="0">
                <a:solidFill>
                  <a:schemeClr val="accent2"/>
                </a:solidFill>
              </a:rPr>
              <a:t>Timetable</a:t>
            </a:r>
          </a:p>
          <a:p>
            <a:pPr marL="0" indent="0">
              <a:buNone/>
            </a:pPr>
            <a:endParaRPr lang="en-GB" dirty="0"/>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833894425"/>
              </p:ext>
            </p:extLst>
          </p:nvPr>
        </p:nvGraphicFramePr>
        <p:xfrm>
          <a:off x="971600" y="2564904"/>
          <a:ext cx="7128792" cy="3568877"/>
        </p:xfrm>
        <a:graphic>
          <a:graphicData uri="http://schemas.openxmlformats.org/drawingml/2006/table">
            <a:tbl>
              <a:tblPr firstRow="1" bandRow="1">
                <a:tableStyleId>{5C22544A-7EE6-4342-B048-85BDC9FD1C3A}</a:tableStyleId>
              </a:tblPr>
              <a:tblGrid>
                <a:gridCol w="4320480">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tblGrid>
              <a:tr h="440145">
                <a:tc>
                  <a:txBody>
                    <a:bodyPr/>
                    <a:lstStyle/>
                    <a:p>
                      <a:r>
                        <a:rPr lang="en-GB" dirty="0">
                          <a:solidFill>
                            <a:schemeClr val="accent2"/>
                          </a:solidFill>
                        </a:rPr>
                        <a:t>Dates</a:t>
                      </a:r>
                    </a:p>
                  </a:txBody>
                  <a:tcPr/>
                </a:tc>
                <a:tc>
                  <a:txBody>
                    <a:bodyPr/>
                    <a:lstStyle/>
                    <a:p>
                      <a:r>
                        <a:rPr lang="en-GB" dirty="0">
                          <a:solidFill>
                            <a:schemeClr val="accent2"/>
                          </a:solidFill>
                        </a:rPr>
                        <a:t>Actions</a:t>
                      </a:r>
                    </a:p>
                  </a:txBody>
                  <a:tcPr/>
                </a:tc>
                <a:extLst>
                  <a:ext uri="{0D108BD9-81ED-4DB2-BD59-A6C34878D82A}">
                    <a16:rowId xmlns:a16="http://schemas.microsoft.com/office/drawing/2014/main" val="10000"/>
                  </a:ext>
                </a:extLst>
              </a:tr>
              <a:tr h="440145">
                <a:tc>
                  <a:txBody>
                    <a:bodyPr/>
                    <a:lstStyle/>
                    <a:p>
                      <a:r>
                        <a:rPr lang="en-GB" dirty="0">
                          <a:solidFill>
                            <a:schemeClr val="accent2"/>
                          </a:solidFill>
                        </a:rPr>
                        <a:t>03</a:t>
                      </a:r>
                      <a:r>
                        <a:rPr lang="en-GB" baseline="0" dirty="0">
                          <a:solidFill>
                            <a:schemeClr val="accent2"/>
                          </a:solidFill>
                        </a:rPr>
                        <a:t> November 2017</a:t>
                      </a:r>
                      <a:endParaRPr lang="en-GB" dirty="0">
                        <a:solidFill>
                          <a:schemeClr val="accent2"/>
                        </a:solidFill>
                      </a:endParaRPr>
                    </a:p>
                  </a:txBody>
                  <a:tcPr/>
                </a:tc>
                <a:tc>
                  <a:txBody>
                    <a:bodyPr/>
                    <a:lstStyle/>
                    <a:p>
                      <a:r>
                        <a:rPr lang="en-GB" dirty="0">
                          <a:solidFill>
                            <a:schemeClr val="accent2"/>
                          </a:solidFill>
                        </a:rPr>
                        <a:t>Opening</a:t>
                      </a:r>
                    </a:p>
                  </a:txBody>
                  <a:tcPr/>
                </a:tc>
                <a:extLst>
                  <a:ext uri="{0D108BD9-81ED-4DB2-BD59-A6C34878D82A}">
                    <a16:rowId xmlns:a16="http://schemas.microsoft.com/office/drawing/2014/main" val="10001"/>
                  </a:ext>
                </a:extLst>
              </a:tr>
              <a:tr h="4878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accent2"/>
                          </a:solidFill>
                        </a:rPr>
                        <a:t>03 November 3017 – 26 January 2018</a:t>
                      </a:r>
                    </a:p>
                  </a:txBody>
                  <a:tcPr/>
                </a:tc>
                <a:tc>
                  <a:txBody>
                    <a:bodyPr/>
                    <a:lstStyle/>
                    <a:p>
                      <a:r>
                        <a:rPr lang="en-GB" dirty="0">
                          <a:solidFill>
                            <a:schemeClr val="accent2"/>
                          </a:solidFill>
                        </a:rPr>
                        <a:t>Concept Note Stage</a:t>
                      </a:r>
                    </a:p>
                  </a:txBody>
                  <a:tcPr/>
                </a:tc>
                <a:extLst>
                  <a:ext uri="{0D108BD9-81ED-4DB2-BD59-A6C34878D82A}">
                    <a16:rowId xmlns:a16="http://schemas.microsoft.com/office/drawing/2014/main" val="10002"/>
                  </a:ext>
                </a:extLst>
              </a:tr>
              <a:tr h="440145">
                <a:tc>
                  <a:txBody>
                    <a:bodyPr/>
                    <a:lstStyle/>
                    <a:p>
                      <a:r>
                        <a:rPr lang="en-GB" dirty="0">
                          <a:solidFill>
                            <a:schemeClr val="accent2"/>
                          </a:solidFill>
                        </a:rPr>
                        <a:t>29 November 2017</a:t>
                      </a:r>
                    </a:p>
                  </a:txBody>
                  <a:tcPr/>
                </a:tc>
                <a:tc>
                  <a:txBody>
                    <a:bodyPr/>
                    <a:lstStyle/>
                    <a:p>
                      <a:r>
                        <a:rPr lang="en-GB" dirty="0">
                          <a:solidFill>
                            <a:schemeClr val="accent2"/>
                          </a:solidFill>
                        </a:rPr>
                        <a:t>Information Day</a:t>
                      </a:r>
                    </a:p>
                  </a:txBody>
                  <a:tcPr/>
                </a:tc>
                <a:extLst>
                  <a:ext uri="{0D108BD9-81ED-4DB2-BD59-A6C34878D82A}">
                    <a16:rowId xmlns:a16="http://schemas.microsoft.com/office/drawing/2014/main" val="10003"/>
                  </a:ext>
                </a:extLst>
              </a:tr>
              <a:tr h="440145">
                <a:tc>
                  <a:txBody>
                    <a:bodyPr/>
                    <a:lstStyle/>
                    <a:p>
                      <a:r>
                        <a:rPr lang="en-GB" dirty="0">
                          <a:solidFill>
                            <a:schemeClr val="accent2"/>
                          </a:solidFill>
                        </a:rPr>
                        <a:t>March</a:t>
                      </a:r>
                      <a:r>
                        <a:rPr lang="en-GB" baseline="0" dirty="0">
                          <a:solidFill>
                            <a:schemeClr val="accent2"/>
                          </a:solidFill>
                        </a:rPr>
                        <a:t> 2018</a:t>
                      </a:r>
                      <a:endParaRPr lang="en-GB" dirty="0">
                        <a:solidFill>
                          <a:schemeClr val="accent2"/>
                        </a:solidFill>
                      </a:endParaRPr>
                    </a:p>
                  </a:txBody>
                  <a:tcPr/>
                </a:tc>
                <a:tc>
                  <a:txBody>
                    <a:bodyPr/>
                    <a:lstStyle/>
                    <a:p>
                      <a:r>
                        <a:rPr lang="en-GB" dirty="0">
                          <a:solidFill>
                            <a:schemeClr val="accent2"/>
                          </a:solidFill>
                        </a:rPr>
                        <a:t>Concept Note Decisions</a:t>
                      </a:r>
                    </a:p>
                  </a:txBody>
                  <a:tcPr/>
                </a:tc>
                <a:extLst>
                  <a:ext uri="{0D108BD9-81ED-4DB2-BD59-A6C34878D82A}">
                    <a16:rowId xmlns:a16="http://schemas.microsoft.com/office/drawing/2014/main" val="10004"/>
                  </a:ext>
                </a:extLst>
              </a:tr>
              <a:tr h="440145">
                <a:tc>
                  <a:txBody>
                    <a:bodyPr/>
                    <a:lstStyle/>
                    <a:p>
                      <a:r>
                        <a:rPr lang="en-GB" dirty="0">
                          <a:solidFill>
                            <a:schemeClr val="accent2"/>
                          </a:solidFill>
                        </a:rPr>
                        <a:t>02 April – 11 May 2018</a:t>
                      </a:r>
                    </a:p>
                  </a:txBody>
                  <a:tcPr/>
                </a:tc>
                <a:tc>
                  <a:txBody>
                    <a:bodyPr/>
                    <a:lstStyle/>
                    <a:p>
                      <a:r>
                        <a:rPr lang="en-GB" dirty="0">
                          <a:solidFill>
                            <a:schemeClr val="accent2"/>
                          </a:solidFill>
                        </a:rPr>
                        <a:t>Full Application Stage</a:t>
                      </a:r>
                    </a:p>
                  </a:txBody>
                  <a:tcPr/>
                </a:tc>
                <a:extLst>
                  <a:ext uri="{0D108BD9-81ED-4DB2-BD59-A6C34878D82A}">
                    <a16:rowId xmlns:a16="http://schemas.microsoft.com/office/drawing/2014/main" val="10005"/>
                  </a:ext>
                </a:extLst>
              </a:tr>
              <a:tr h="440145">
                <a:tc>
                  <a:txBody>
                    <a:bodyPr/>
                    <a:lstStyle/>
                    <a:p>
                      <a:r>
                        <a:rPr lang="en-GB" dirty="0">
                          <a:solidFill>
                            <a:schemeClr val="accent2"/>
                          </a:solidFill>
                        </a:rPr>
                        <a:t>July</a:t>
                      </a:r>
                      <a:r>
                        <a:rPr lang="en-GB" baseline="0" dirty="0">
                          <a:solidFill>
                            <a:schemeClr val="accent2"/>
                          </a:solidFill>
                        </a:rPr>
                        <a:t> 2018</a:t>
                      </a:r>
                      <a:endParaRPr lang="en-GB" dirty="0">
                        <a:solidFill>
                          <a:schemeClr val="accent2"/>
                        </a:solidFill>
                      </a:endParaRPr>
                    </a:p>
                  </a:txBody>
                  <a:tcPr/>
                </a:tc>
                <a:tc>
                  <a:txBody>
                    <a:bodyPr/>
                    <a:lstStyle/>
                    <a:p>
                      <a:r>
                        <a:rPr lang="en-GB" dirty="0">
                          <a:solidFill>
                            <a:schemeClr val="accent2"/>
                          </a:solidFill>
                        </a:rPr>
                        <a:t>Application Decisions</a:t>
                      </a:r>
                    </a:p>
                  </a:txBody>
                  <a:tcPr/>
                </a:tc>
                <a:extLst>
                  <a:ext uri="{0D108BD9-81ED-4DB2-BD59-A6C34878D82A}">
                    <a16:rowId xmlns:a16="http://schemas.microsoft.com/office/drawing/2014/main" val="10006"/>
                  </a:ext>
                </a:extLst>
              </a:tr>
              <a:tr h="440145">
                <a:tc>
                  <a:txBody>
                    <a:bodyPr/>
                    <a:lstStyle/>
                    <a:p>
                      <a:r>
                        <a:rPr lang="en-GB" dirty="0">
                          <a:solidFill>
                            <a:schemeClr val="accent2"/>
                          </a:solidFill>
                        </a:rPr>
                        <a:t>01 October 2018</a:t>
                      </a:r>
                    </a:p>
                  </a:txBody>
                  <a:tcPr/>
                </a:tc>
                <a:tc>
                  <a:txBody>
                    <a:bodyPr/>
                    <a:lstStyle/>
                    <a:p>
                      <a:r>
                        <a:rPr lang="en-GB">
                          <a:solidFill>
                            <a:schemeClr val="accent2"/>
                          </a:solidFill>
                        </a:rPr>
                        <a:t>Projects Commence</a:t>
                      </a:r>
                      <a:endParaRPr lang="en-GB" dirty="0">
                        <a:solidFill>
                          <a:schemeClr val="accent2"/>
                        </a:solidFill>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06097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80928"/>
            <a:ext cx="8229600" cy="1143000"/>
          </a:xfrm>
        </p:spPr>
        <p:txBody>
          <a:bodyPr/>
          <a:lstStyle/>
          <a:p>
            <a:r>
              <a:rPr lang="en-GB" b="1" u="sng" dirty="0">
                <a:solidFill>
                  <a:schemeClr val="accent2"/>
                </a:solidFill>
              </a:rPr>
              <a:t>Zikomo!</a:t>
            </a:r>
            <a:br>
              <a:rPr lang="en-GB" b="1" u="sng" dirty="0">
                <a:solidFill>
                  <a:schemeClr val="accent2"/>
                </a:solidFill>
              </a:rPr>
            </a:br>
            <a:br>
              <a:rPr lang="en-GB" b="1" u="sng" dirty="0">
                <a:solidFill>
                  <a:schemeClr val="accent2"/>
                </a:solidFill>
              </a:rPr>
            </a:br>
            <a:br>
              <a:rPr lang="en-GB" b="1" u="sng" dirty="0">
                <a:solidFill>
                  <a:schemeClr val="accent2"/>
                </a:solidFill>
              </a:rPr>
            </a:br>
            <a:br>
              <a:rPr lang="en-GB" b="1" u="sng" dirty="0">
                <a:solidFill>
                  <a:schemeClr val="accent2"/>
                </a:solidFill>
              </a:rPr>
            </a:br>
            <a:br>
              <a:rPr lang="en-GB" b="1" u="sng" dirty="0">
                <a:solidFill>
                  <a:schemeClr val="accent2"/>
                </a:solidFill>
              </a:rPr>
            </a:br>
            <a:br>
              <a:rPr lang="en-GB" b="1" u="sng" dirty="0">
                <a:solidFill>
                  <a:schemeClr val="accent2"/>
                </a:solidFill>
              </a:rPr>
            </a:br>
            <a:r>
              <a:rPr lang="en-GB" sz="2800" b="1" u="sng" dirty="0">
                <a:solidFill>
                  <a:schemeClr val="accent2"/>
                </a:solidFill>
              </a:rPr>
              <a:t>Scottish Govt International Development Team</a:t>
            </a:r>
            <a:br>
              <a:rPr lang="en-GB" sz="2000" b="1" u="sng" dirty="0">
                <a:solidFill>
                  <a:schemeClr val="accent2"/>
                </a:solidFill>
              </a:rPr>
            </a:br>
            <a:r>
              <a:rPr lang="en-GB" sz="4800" b="1" dirty="0">
                <a:solidFill>
                  <a:schemeClr val="accent2"/>
                </a:solidFill>
              </a:rPr>
              <a:t> T.  </a:t>
            </a:r>
            <a:r>
              <a:rPr lang="en-GB" sz="4800" dirty="0">
                <a:solidFill>
                  <a:schemeClr val="accent2"/>
                </a:solidFill>
              </a:rPr>
              <a:t>@scotgovID</a:t>
            </a:r>
            <a:br>
              <a:rPr lang="en-GB" u="sng" dirty="0">
                <a:solidFill>
                  <a:schemeClr val="accent2"/>
                </a:solidFill>
              </a:rPr>
            </a:br>
            <a:endParaRPr lang="en-GB" dirty="0"/>
          </a:p>
        </p:txBody>
      </p:sp>
      <p:pic>
        <p:nvPicPr>
          <p:cNvPr id="1026" name="Picture 2" descr="C:\Users\u200791\AppData\Local\Microsoft\Windows\Temporary Internet Files\Content.Outlook\9YAAQCEZ\IMG_58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124744"/>
            <a:ext cx="3251200" cy="32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548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p:cNvSpPr txBox="1">
            <a:spLocks/>
          </p:cNvSpPr>
          <p:nvPr/>
        </p:nvSpPr>
        <p:spPr>
          <a:xfrm>
            <a:off x="1344123" y="1420417"/>
            <a:ext cx="6590109" cy="4323991"/>
          </a:xfrm>
          <a:prstGeom prst="rect">
            <a:avLst/>
          </a:prstGeom>
        </p:spPr>
        <p:txBody>
          <a:bodyPr>
            <a:normAutofit/>
          </a:bodyPr>
          <a:lstStyle/>
          <a:p>
            <a:pPr algn="ctr" defTabSz="685800" fontAlgn="auto">
              <a:spcBef>
                <a:spcPts val="0"/>
              </a:spcBef>
              <a:spcAft>
                <a:spcPts val="0"/>
              </a:spcAft>
              <a:defRPr/>
            </a:pPr>
            <a:endParaRPr lang="en-GB" sz="3300" b="1" dirty="0">
              <a:solidFill>
                <a:srgbClr val="0070C0"/>
              </a:solidFill>
              <a:latin typeface="Arial" pitchFamily="34" charset="0"/>
              <a:cs typeface="Arial" pitchFamily="34" charset="0"/>
            </a:endParaRPr>
          </a:p>
          <a:p>
            <a:pPr algn="ctr" defTabSz="685800" fontAlgn="auto">
              <a:spcBef>
                <a:spcPts val="0"/>
              </a:spcBef>
              <a:spcAft>
                <a:spcPts val="0"/>
              </a:spcAft>
              <a:defRPr/>
            </a:pPr>
            <a:endParaRPr lang="en-US" sz="3300" b="1" dirty="0">
              <a:solidFill>
                <a:srgbClr val="0070C0"/>
              </a:solidFill>
              <a:latin typeface="Arial" pitchFamily="34" charset="0"/>
              <a:cs typeface="Arial" pitchFamily="34" charset="0"/>
            </a:endParaRPr>
          </a:p>
          <a:p>
            <a:pPr algn="ctr" defTabSz="685800" fontAlgn="auto">
              <a:spcBef>
                <a:spcPts val="0"/>
              </a:spcBef>
              <a:spcAft>
                <a:spcPts val="0"/>
              </a:spcAft>
              <a:defRPr/>
            </a:pPr>
            <a:endParaRPr lang="en-GB" sz="3300" b="1" dirty="0">
              <a:solidFill>
                <a:srgbClr val="0070C0"/>
              </a:solidFill>
              <a:latin typeface="Arial" pitchFamily="34" charset="0"/>
              <a:cs typeface="Arial" pitchFamily="34" charset="0"/>
            </a:endParaRPr>
          </a:p>
          <a:p>
            <a:pPr algn="ctr" defTabSz="685800" fontAlgn="auto">
              <a:spcBef>
                <a:spcPts val="0"/>
              </a:spcBef>
              <a:spcAft>
                <a:spcPts val="0"/>
              </a:spcAft>
              <a:defRPr/>
            </a:pPr>
            <a:r>
              <a:rPr lang="en-US" sz="3300" b="1" dirty="0">
                <a:solidFill>
                  <a:srgbClr val="0070C0"/>
                </a:solidFill>
                <a:latin typeface="Arial" pitchFamily="34" charset="0"/>
                <a:cs typeface="Arial" pitchFamily="34" charset="0"/>
              </a:rPr>
              <a:t>Eligibility Criteria</a:t>
            </a:r>
            <a:endParaRPr lang="en-GB" sz="3300" b="1" dirty="0">
              <a:solidFill>
                <a:srgbClr val="0070C0"/>
              </a:solidFill>
              <a:latin typeface="Arial" pitchFamily="34" charset="0"/>
              <a:cs typeface="Arial" pitchFamily="34" charset="0"/>
            </a:endParaRPr>
          </a:p>
          <a:p>
            <a:pPr algn="r" defTabSz="685800" fontAlgn="auto">
              <a:spcBef>
                <a:spcPts val="0"/>
              </a:spcBef>
              <a:spcAft>
                <a:spcPts val="0"/>
              </a:spcAft>
              <a:defRPr/>
            </a:pPr>
            <a:endParaRPr lang="en-GB" sz="2400" dirty="0">
              <a:solidFill>
                <a:prstClr val="black"/>
              </a:solidFill>
              <a:latin typeface="Calibri Light" panose="020F0302020204030204"/>
            </a:endParaRPr>
          </a:p>
        </p:txBody>
      </p:sp>
      <p:pic>
        <p:nvPicPr>
          <p:cNvPr id="6" name="Picture 5">
            <a:extLst>
              <a:ext uri="{FF2B5EF4-FFF2-40B4-BE49-F238E27FC236}">
                <a16:creationId xmlns:a16="http://schemas.microsoft.com/office/drawing/2014/main" id="{92EECD57-45DA-45AF-A555-248D0CB211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4208" y="1057828"/>
            <a:ext cx="2735239" cy="518156"/>
          </a:xfrm>
          <a:prstGeom prst="rect">
            <a:avLst/>
          </a:prstGeom>
        </p:spPr>
      </p:pic>
      <p:pic>
        <p:nvPicPr>
          <p:cNvPr id="3" name="Picture 2">
            <a:extLst>
              <a:ext uri="{FF2B5EF4-FFF2-40B4-BE49-F238E27FC236}">
                <a16:creationId xmlns:a16="http://schemas.microsoft.com/office/drawing/2014/main" id="{5ECF971A-2B10-449C-B9E8-0754526ED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01" y="4992975"/>
            <a:ext cx="2237059" cy="914560"/>
          </a:xfrm>
          <a:prstGeom prst="rect">
            <a:avLst/>
          </a:prstGeom>
        </p:spPr>
      </p:pic>
    </p:spTree>
    <p:extLst>
      <p:ext uri="{BB962C8B-B14F-4D97-AF65-F5344CB8AC3E}">
        <p14:creationId xmlns:p14="http://schemas.microsoft.com/office/powerpoint/2010/main" val="1356752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EECD57-45DA-45AF-A555-248D0CB211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4208" y="1057828"/>
            <a:ext cx="2735239" cy="518156"/>
          </a:xfrm>
          <a:prstGeom prst="rect">
            <a:avLst/>
          </a:prstGeom>
        </p:spPr>
      </p:pic>
      <p:pic>
        <p:nvPicPr>
          <p:cNvPr id="3" name="Picture 2">
            <a:extLst>
              <a:ext uri="{FF2B5EF4-FFF2-40B4-BE49-F238E27FC236}">
                <a16:creationId xmlns:a16="http://schemas.microsoft.com/office/drawing/2014/main" id="{5ECF971A-2B10-449C-B9E8-0754526ED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01" y="4992975"/>
            <a:ext cx="2237059" cy="914560"/>
          </a:xfrm>
          <a:prstGeom prst="rect">
            <a:avLst/>
          </a:prstGeom>
        </p:spPr>
      </p:pic>
      <p:sp>
        <p:nvSpPr>
          <p:cNvPr id="2" name="Title 1">
            <a:extLst>
              <a:ext uri="{FF2B5EF4-FFF2-40B4-BE49-F238E27FC236}">
                <a16:creationId xmlns:a16="http://schemas.microsoft.com/office/drawing/2014/main" id="{AE41A31B-4AF2-4546-AB76-94E5EF1337E9}"/>
              </a:ext>
            </a:extLst>
          </p:cNvPr>
          <p:cNvSpPr>
            <a:spLocks noGrp="1"/>
          </p:cNvSpPr>
          <p:nvPr>
            <p:ph type="title"/>
          </p:nvPr>
        </p:nvSpPr>
        <p:spPr>
          <a:xfrm>
            <a:off x="628650" y="1720668"/>
            <a:ext cx="7886700" cy="404599"/>
          </a:xfrm>
        </p:spPr>
        <p:txBody>
          <a:bodyPr>
            <a:noAutofit/>
          </a:bodyPr>
          <a:lstStyle/>
          <a:p>
            <a:r>
              <a:rPr lang="en-GB" sz="2100" b="1" dirty="0">
                <a:solidFill>
                  <a:srgbClr val="0070C0"/>
                </a:solidFill>
              </a:rPr>
              <a:t>A concept note should only be submitted if you clearly meet all aspects of the eligibility criteria:</a:t>
            </a:r>
          </a:p>
        </p:txBody>
      </p:sp>
      <p:sp>
        <p:nvSpPr>
          <p:cNvPr id="4" name="Content Placeholder 3">
            <a:extLst>
              <a:ext uri="{FF2B5EF4-FFF2-40B4-BE49-F238E27FC236}">
                <a16:creationId xmlns:a16="http://schemas.microsoft.com/office/drawing/2014/main" id="{122E9E02-5FDE-467A-8C0A-A4F507465AB5}"/>
              </a:ext>
            </a:extLst>
          </p:cNvPr>
          <p:cNvSpPr>
            <a:spLocks noGrp="1"/>
          </p:cNvSpPr>
          <p:nvPr>
            <p:ph idx="1"/>
          </p:nvPr>
        </p:nvSpPr>
        <p:spPr>
          <a:xfrm>
            <a:off x="628650" y="2362062"/>
            <a:ext cx="7886700" cy="2580385"/>
          </a:xfrm>
        </p:spPr>
        <p:txBody>
          <a:bodyPr>
            <a:normAutofit/>
          </a:bodyPr>
          <a:lstStyle/>
          <a:p>
            <a:r>
              <a:rPr lang="en-GB" sz="1950" dirty="0"/>
              <a:t>Applicant organisations must constitute a “legal person”</a:t>
            </a:r>
          </a:p>
          <a:p>
            <a:endParaRPr lang="en-GB" sz="1950" dirty="0"/>
          </a:p>
          <a:p>
            <a:r>
              <a:rPr lang="en-GB" sz="1950" dirty="0"/>
              <a:t>Applicants </a:t>
            </a:r>
            <a:r>
              <a:rPr lang="en-GB" sz="1950" b="1" dirty="0"/>
              <a:t>must have a presence in Scotland</a:t>
            </a:r>
          </a:p>
          <a:p>
            <a:endParaRPr lang="en-GB" sz="1950" dirty="0"/>
          </a:p>
          <a:p>
            <a:r>
              <a:rPr lang="en-GB" sz="1950" dirty="0"/>
              <a:t>Applicants must provide audited/examined accounts for their most recently completed financial year</a:t>
            </a:r>
          </a:p>
        </p:txBody>
      </p:sp>
    </p:spTree>
    <p:extLst>
      <p:ext uri="{BB962C8B-B14F-4D97-AF65-F5344CB8AC3E}">
        <p14:creationId xmlns:p14="http://schemas.microsoft.com/office/powerpoint/2010/main" val="4234014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EECD57-45DA-45AF-A555-248D0CB211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4208" y="1057828"/>
            <a:ext cx="2735239" cy="518156"/>
          </a:xfrm>
          <a:prstGeom prst="rect">
            <a:avLst/>
          </a:prstGeom>
        </p:spPr>
      </p:pic>
      <p:pic>
        <p:nvPicPr>
          <p:cNvPr id="3" name="Picture 2">
            <a:extLst>
              <a:ext uri="{FF2B5EF4-FFF2-40B4-BE49-F238E27FC236}">
                <a16:creationId xmlns:a16="http://schemas.microsoft.com/office/drawing/2014/main" id="{5ECF971A-2B10-449C-B9E8-0754526ED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01" y="4992975"/>
            <a:ext cx="2237059" cy="914560"/>
          </a:xfrm>
          <a:prstGeom prst="rect">
            <a:avLst/>
          </a:prstGeom>
        </p:spPr>
      </p:pic>
      <p:sp>
        <p:nvSpPr>
          <p:cNvPr id="2" name="Title 1">
            <a:extLst>
              <a:ext uri="{FF2B5EF4-FFF2-40B4-BE49-F238E27FC236}">
                <a16:creationId xmlns:a16="http://schemas.microsoft.com/office/drawing/2014/main" id="{9AB060D3-7509-4042-AA31-8F9C06102645}"/>
              </a:ext>
            </a:extLst>
          </p:cNvPr>
          <p:cNvSpPr>
            <a:spLocks noGrp="1"/>
          </p:cNvSpPr>
          <p:nvPr>
            <p:ph type="title"/>
          </p:nvPr>
        </p:nvSpPr>
        <p:spPr>
          <a:xfrm>
            <a:off x="628650" y="1735468"/>
            <a:ext cx="7886700" cy="389798"/>
          </a:xfrm>
        </p:spPr>
        <p:txBody>
          <a:bodyPr>
            <a:noAutofit/>
          </a:bodyPr>
          <a:lstStyle/>
          <a:p>
            <a:r>
              <a:rPr lang="en-GB" sz="2100" b="1" dirty="0">
                <a:solidFill>
                  <a:srgbClr val="0070C0"/>
                </a:solidFill>
              </a:rPr>
              <a:t>A concept note should only be submitted if you clearly meet all aspects of the eligibility criteria:</a:t>
            </a:r>
            <a:endParaRPr lang="en-GB" sz="2100" dirty="0"/>
          </a:p>
        </p:txBody>
      </p:sp>
      <p:sp>
        <p:nvSpPr>
          <p:cNvPr id="4" name="Content Placeholder 3">
            <a:extLst>
              <a:ext uri="{FF2B5EF4-FFF2-40B4-BE49-F238E27FC236}">
                <a16:creationId xmlns:a16="http://schemas.microsoft.com/office/drawing/2014/main" id="{554D5526-B5D3-47D5-BF7F-BDC1C08A8199}"/>
              </a:ext>
            </a:extLst>
          </p:cNvPr>
          <p:cNvSpPr>
            <a:spLocks noGrp="1"/>
          </p:cNvSpPr>
          <p:nvPr>
            <p:ph idx="1"/>
          </p:nvPr>
        </p:nvSpPr>
        <p:spPr>
          <a:xfrm>
            <a:off x="628650" y="2386733"/>
            <a:ext cx="7886700" cy="2506377"/>
          </a:xfrm>
        </p:spPr>
        <p:txBody>
          <a:bodyPr>
            <a:normAutofit/>
          </a:bodyPr>
          <a:lstStyle/>
          <a:p>
            <a:r>
              <a:rPr lang="en-GB" sz="1950" dirty="0"/>
              <a:t>Projects must fit within the Scottish Government’s current International Development Strategy</a:t>
            </a:r>
          </a:p>
          <a:p>
            <a:endParaRPr lang="en-GB" sz="1950" dirty="0"/>
          </a:p>
          <a:p>
            <a:r>
              <a:rPr lang="en-GB" sz="1950" dirty="0"/>
              <a:t>Scottish Government must be the main funder. Up to 50:50 match funding split allowed with another funder: must be identified and approved.</a:t>
            </a:r>
          </a:p>
          <a:p>
            <a:endParaRPr lang="en-GB" sz="1950" dirty="0"/>
          </a:p>
          <a:p>
            <a:r>
              <a:rPr lang="en-GB" sz="1950" dirty="0"/>
              <a:t>Note: there is no minimum limit on the budget</a:t>
            </a:r>
            <a:endParaRPr lang="en-GB" dirty="0"/>
          </a:p>
        </p:txBody>
      </p:sp>
    </p:spTree>
    <p:extLst>
      <p:ext uri="{BB962C8B-B14F-4D97-AF65-F5344CB8AC3E}">
        <p14:creationId xmlns:p14="http://schemas.microsoft.com/office/powerpoint/2010/main" val="590978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EECD57-45DA-45AF-A555-248D0CB211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4208" y="1057828"/>
            <a:ext cx="2735239" cy="518156"/>
          </a:xfrm>
          <a:prstGeom prst="rect">
            <a:avLst/>
          </a:prstGeom>
        </p:spPr>
      </p:pic>
      <p:pic>
        <p:nvPicPr>
          <p:cNvPr id="3" name="Picture 2">
            <a:extLst>
              <a:ext uri="{FF2B5EF4-FFF2-40B4-BE49-F238E27FC236}">
                <a16:creationId xmlns:a16="http://schemas.microsoft.com/office/drawing/2014/main" id="{5ECF971A-2B10-449C-B9E8-0754526ED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01" y="4992975"/>
            <a:ext cx="2237059" cy="914560"/>
          </a:xfrm>
          <a:prstGeom prst="rect">
            <a:avLst/>
          </a:prstGeom>
        </p:spPr>
      </p:pic>
      <p:sp>
        <p:nvSpPr>
          <p:cNvPr id="2" name="Title 1">
            <a:extLst>
              <a:ext uri="{FF2B5EF4-FFF2-40B4-BE49-F238E27FC236}">
                <a16:creationId xmlns:a16="http://schemas.microsoft.com/office/drawing/2014/main" id="{8746CB33-0278-41D7-92EE-BC5DAF37CFC0}"/>
              </a:ext>
            </a:extLst>
          </p:cNvPr>
          <p:cNvSpPr>
            <a:spLocks noGrp="1"/>
          </p:cNvSpPr>
          <p:nvPr>
            <p:ph type="title"/>
          </p:nvPr>
        </p:nvSpPr>
        <p:spPr>
          <a:xfrm>
            <a:off x="628650" y="1424638"/>
            <a:ext cx="7886700" cy="700628"/>
          </a:xfrm>
        </p:spPr>
        <p:txBody>
          <a:bodyPr>
            <a:normAutofit/>
          </a:bodyPr>
          <a:lstStyle/>
          <a:p>
            <a:r>
              <a:rPr lang="en-GB" sz="2700" b="1" dirty="0">
                <a:solidFill>
                  <a:srgbClr val="0070C0"/>
                </a:solidFill>
              </a:rPr>
              <a:t>What cannot be funded:</a:t>
            </a:r>
          </a:p>
        </p:txBody>
      </p:sp>
      <p:sp>
        <p:nvSpPr>
          <p:cNvPr id="4" name="Content Placeholder 3">
            <a:extLst>
              <a:ext uri="{FF2B5EF4-FFF2-40B4-BE49-F238E27FC236}">
                <a16:creationId xmlns:a16="http://schemas.microsoft.com/office/drawing/2014/main" id="{62E48C05-9809-49B2-BACD-A48CFC094CE9}"/>
              </a:ext>
            </a:extLst>
          </p:cNvPr>
          <p:cNvSpPr>
            <a:spLocks noGrp="1"/>
          </p:cNvSpPr>
          <p:nvPr>
            <p:ph idx="1"/>
          </p:nvPr>
        </p:nvSpPr>
        <p:spPr/>
        <p:txBody>
          <a:bodyPr>
            <a:normAutofit/>
          </a:bodyPr>
          <a:lstStyle/>
          <a:p>
            <a:r>
              <a:rPr lang="en-GB" sz="1950" dirty="0"/>
              <a:t>The Scottish Government will not award funding directly to other Governments or to individual representatives of other Governments</a:t>
            </a:r>
          </a:p>
          <a:p>
            <a:r>
              <a:rPr lang="en-GB" sz="1950" dirty="0"/>
              <a:t>The Scottish Government will not provide direct financial support </a:t>
            </a:r>
            <a:r>
              <a:rPr lang="en-GB" sz="1950" b="1" dirty="0"/>
              <a:t>solely</a:t>
            </a:r>
            <a:r>
              <a:rPr lang="en-GB" sz="1950" dirty="0"/>
              <a:t> for the transportation of goods to partner countries</a:t>
            </a:r>
          </a:p>
          <a:p>
            <a:pPr lvl="1">
              <a:buFontTx/>
              <a:buChar char="-"/>
            </a:pPr>
            <a:r>
              <a:rPr lang="en-GB" sz="1650" dirty="0"/>
              <a:t>Transportation of goods often undermines local industries/economies</a:t>
            </a:r>
          </a:p>
          <a:p>
            <a:pPr lvl="1">
              <a:buFontTx/>
              <a:buChar char="-"/>
            </a:pPr>
            <a:r>
              <a:rPr lang="en-GB" sz="1650" dirty="0"/>
              <a:t>Exceptions may be granted where the transportation of specific equipment is an essential and proportionate part of the project</a:t>
            </a:r>
          </a:p>
          <a:p>
            <a:pPr lvl="1">
              <a:buFontTx/>
              <a:buChar char="-"/>
            </a:pPr>
            <a:r>
              <a:rPr lang="en-GB" sz="1650" dirty="0"/>
              <a:t>Evidence must be provided that the equipment cannot be sourced in-country or from others parts of Africa</a:t>
            </a:r>
          </a:p>
        </p:txBody>
      </p:sp>
    </p:spTree>
    <p:extLst>
      <p:ext uri="{BB962C8B-B14F-4D97-AF65-F5344CB8AC3E}">
        <p14:creationId xmlns:p14="http://schemas.microsoft.com/office/powerpoint/2010/main" val="541283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EECD57-45DA-45AF-A555-248D0CB211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4208" y="1057828"/>
            <a:ext cx="2735239" cy="518156"/>
          </a:xfrm>
          <a:prstGeom prst="rect">
            <a:avLst/>
          </a:prstGeom>
        </p:spPr>
      </p:pic>
      <p:pic>
        <p:nvPicPr>
          <p:cNvPr id="3" name="Picture 2">
            <a:extLst>
              <a:ext uri="{FF2B5EF4-FFF2-40B4-BE49-F238E27FC236}">
                <a16:creationId xmlns:a16="http://schemas.microsoft.com/office/drawing/2014/main" id="{5ECF971A-2B10-449C-B9E8-0754526ED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01" y="4992975"/>
            <a:ext cx="2237059" cy="914560"/>
          </a:xfrm>
          <a:prstGeom prst="rect">
            <a:avLst/>
          </a:prstGeom>
        </p:spPr>
      </p:pic>
      <p:sp>
        <p:nvSpPr>
          <p:cNvPr id="2" name="Title 1">
            <a:extLst>
              <a:ext uri="{FF2B5EF4-FFF2-40B4-BE49-F238E27FC236}">
                <a16:creationId xmlns:a16="http://schemas.microsoft.com/office/drawing/2014/main" id="{2B50EE88-DC02-40ED-B6B8-3B5DE3D2683F}"/>
              </a:ext>
            </a:extLst>
          </p:cNvPr>
          <p:cNvSpPr>
            <a:spLocks noGrp="1"/>
          </p:cNvSpPr>
          <p:nvPr>
            <p:ph type="title"/>
          </p:nvPr>
        </p:nvSpPr>
        <p:spPr/>
        <p:txBody>
          <a:bodyPr>
            <a:normAutofit/>
          </a:bodyPr>
          <a:lstStyle/>
          <a:p>
            <a:r>
              <a:rPr lang="en-GB" sz="2700" b="1" dirty="0">
                <a:solidFill>
                  <a:srgbClr val="0070C0"/>
                </a:solidFill>
              </a:rPr>
              <a:t>What cannot be funded:</a:t>
            </a:r>
            <a:endParaRPr lang="en-GB" sz="2700" dirty="0"/>
          </a:p>
        </p:txBody>
      </p:sp>
      <p:sp>
        <p:nvSpPr>
          <p:cNvPr id="4" name="Content Placeholder 3">
            <a:extLst>
              <a:ext uri="{FF2B5EF4-FFF2-40B4-BE49-F238E27FC236}">
                <a16:creationId xmlns:a16="http://schemas.microsoft.com/office/drawing/2014/main" id="{D5E0935B-DC77-4D70-B5B2-B41B44C82A4B}"/>
              </a:ext>
            </a:extLst>
          </p:cNvPr>
          <p:cNvSpPr>
            <a:spLocks noGrp="1"/>
          </p:cNvSpPr>
          <p:nvPr>
            <p:ph idx="1"/>
          </p:nvPr>
        </p:nvSpPr>
        <p:spPr/>
        <p:txBody>
          <a:bodyPr/>
          <a:lstStyle/>
          <a:p>
            <a:r>
              <a:rPr lang="en-GB" dirty="0"/>
              <a:t>Scottish Government Funding cannot be used for:</a:t>
            </a:r>
          </a:p>
          <a:p>
            <a:pPr lvl="1">
              <a:buFontTx/>
              <a:buChar char="-"/>
            </a:pPr>
            <a:r>
              <a:rPr lang="en-GB" sz="1650" dirty="0"/>
              <a:t>Per diems</a:t>
            </a:r>
          </a:p>
          <a:p>
            <a:pPr lvl="1">
              <a:buFontTx/>
              <a:buChar char="-"/>
            </a:pPr>
            <a:r>
              <a:rPr lang="en-GB" sz="1650" dirty="0"/>
              <a:t>Land purchase</a:t>
            </a:r>
          </a:p>
          <a:p>
            <a:pPr lvl="1">
              <a:buFontTx/>
              <a:buChar char="-"/>
            </a:pPr>
            <a:r>
              <a:rPr lang="en-GB" sz="1650" dirty="0"/>
              <a:t>Supporting </a:t>
            </a:r>
            <a:r>
              <a:rPr lang="en-GB" sz="1650" b="1" dirty="0"/>
              <a:t>predominately</a:t>
            </a:r>
            <a:r>
              <a:rPr lang="en-GB" sz="1650" dirty="0"/>
              <a:t> capital infrastructure projects or capital spend which is primarily to create a fixed asset, such as building accommodation or new institutions. </a:t>
            </a:r>
          </a:p>
          <a:p>
            <a:pPr lvl="1">
              <a:buFontTx/>
              <a:buChar char="-"/>
            </a:pPr>
            <a:r>
              <a:rPr lang="en-GB" sz="1650" dirty="0"/>
              <a:t>The maximum that may be spent on capital costs is 20% of the overall project budget (for renewable energy assets, the limit is set at 50%)</a:t>
            </a:r>
          </a:p>
          <a:p>
            <a:pPr lvl="1">
              <a:buFontTx/>
              <a:buChar char="-"/>
            </a:pPr>
            <a:r>
              <a:rPr lang="en-GB" sz="1650" dirty="0"/>
              <a:t>Purchase of vehicles</a:t>
            </a:r>
          </a:p>
          <a:p>
            <a:pPr marL="0" indent="0">
              <a:buNone/>
            </a:pPr>
            <a:endParaRPr lang="en-GB" dirty="0"/>
          </a:p>
        </p:txBody>
      </p:sp>
    </p:spTree>
    <p:extLst>
      <p:ext uri="{BB962C8B-B14F-4D97-AF65-F5344CB8AC3E}">
        <p14:creationId xmlns:p14="http://schemas.microsoft.com/office/powerpoint/2010/main" val="2993420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EECD57-45DA-45AF-A555-248D0CB211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4208" y="1057828"/>
            <a:ext cx="2735239" cy="518156"/>
          </a:xfrm>
          <a:prstGeom prst="rect">
            <a:avLst/>
          </a:prstGeom>
        </p:spPr>
      </p:pic>
      <p:pic>
        <p:nvPicPr>
          <p:cNvPr id="3" name="Picture 2">
            <a:extLst>
              <a:ext uri="{FF2B5EF4-FFF2-40B4-BE49-F238E27FC236}">
                <a16:creationId xmlns:a16="http://schemas.microsoft.com/office/drawing/2014/main" id="{5ECF971A-2B10-449C-B9E8-0754526ED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01" y="4992975"/>
            <a:ext cx="2237059" cy="914560"/>
          </a:xfrm>
          <a:prstGeom prst="rect">
            <a:avLst/>
          </a:prstGeom>
        </p:spPr>
      </p:pic>
      <p:sp>
        <p:nvSpPr>
          <p:cNvPr id="2" name="Title 1">
            <a:extLst>
              <a:ext uri="{FF2B5EF4-FFF2-40B4-BE49-F238E27FC236}">
                <a16:creationId xmlns:a16="http://schemas.microsoft.com/office/drawing/2014/main" id="{69A823A0-FEB0-45C0-BEF8-1FEBC06AE017}"/>
              </a:ext>
            </a:extLst>
          </p:cNvPr>
          <p:cNvSpPr>
            <a:spLocks noGrp="1"/>
          </p:cNvSpPr>
          <p:nvPr>
            <p:ph type="title"/>
          </p:nvPr>
        </p:nvSpPr>
        <p:spPr>
          <a:xfrm>
            <a:off x="628650" y="1848946"/>
            <a:ext cx="7886700" cy="350300"/>
          </a:xfrm>
        </p:spPr>
        <p:txBody>
          <a:bodyPr>
            <a:noAutofit/>
          </a:bodyPr>
          <a:lstStyle/>
          <a:p>
            <a:r>
              <a:rPr lang="en-GB" sz="2625" b="1" dirty="0">
                <a:solidFill>
                  <a:srgbClr val="0070C0"/>
                </a:solidFill>
              </a:rPr>
              <a:t>Scottish Government particularly welcomes applications from:</a:t>
            </a:r>
          </a:p>
        </p:txBody>
      </p:sp>
      <p:sp>
        <p:nvSpPr>
          <p:cNvPr id="4" name="Content Placeholder 3">
            <a:extLst>
              <a:ext uri="{FF2B5EF4-FFF2-40B4-BE49-F238E27FC236}">
                <a16:creationId xmlns:a16="http://schemas.microsoft.com/office/drawing/2014/main" id="{7D182A23-046A-44F7-9BD5-C692E3E61B1E}"/>
              </a:ext>
            </a:extLst>
          </p:cNvPr>
          <p:cNvSpPr>
            <a:spLocks noGrp="1"/>
          </p:cNvSpPr>
          <p:nvPr>
            <p:ph idx="1"/>
          </p:nvPr>
        </p:nvSpPr>
        <p:spPr>
          <a:xfrm>
            <a:off x="628650" y="2398229"/>
            <a:ext cx="7886700" cy="2594745"/>
          </a:xfrm>
        </p:spPr>
        <p:txBody>
          <a:bodyPr>
            <a:normAutofit lnSpcReduction="10000"/>
          </a:bodyPr>
          <a:lstStyle/>
          <a:p>
            <a:r>
              <a:rPr lang="en-GB" sz="1800" dirty="0"/>
              <a:t>Currently under-represented or diaspora-led groups</a:t>
            </a:r>
          </a:p>
          <a:p>
            <a:endParaRPr lang="en-GB" sz="1800" dirty="0"/>
          </a:p>
          <a:p>
            <a:r>
              <a:rPr lang="en-GB" sz="1800" dirty="0"/>
              <a:t>Projects which are innovative or support innovation</a:t>
            </a:r>
          </a:p>
          <a:p>
            <a:endParaRPr lang="en-GB" sz="1800" dirty="0"/>
          </a:p>
          <a:p>
            <a:r>
              <a:rPr lang="en-GB" sz="1800" dirty="0"/>
              <a:t>Projects with joint or matched funding (within guidelines stated)</a:t>
            </a:r>
          </a:p>
          <a:p>
            <a:endParaRPr lang="en-GB" sz="1800" dirty="0"/>
          </a:p>
          <a:p>
            <a:r>
              <a:rPr lang="en-GB" sz="1800" dirty="0"/>
              <a:t>Collaboration with private sector organisations where support is to enable the sharing of expertise, but not to generate profit</a:t>
            </a:r>
          </a:p>
          <a:p>
            <a:endParaRPr lang="en-GB" dirty="0"/>
          </a:p>
        </p:txBody>
      </p:sp>
    </p:spTree>
    <p:extLst>
      <p:ext uri="{BB962C8B-B14F-4D97-AF65-F5344CB8AC3E}">
        <p14:creationId xmlns:p14="http://schemas.microsoft.com/office/powerpoint/2010/main" val="1301334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738"/>
            <a:ext cx="8229600" cy="1143000"/>
          </a:xfrm>
        </p:spPr>
        <p:txBody>
          <a:bodyPr/>
          <a:lstStyle/>
          <a:p>
            <a:r>
              <a:rPr lang="en-GB" b="1" u="sng" dirty="0">
                <a:solidFill>
                  <a:schemeClr val="accent2"/>
                </a:solidFill>
              </a:rPr>
              <a:t>Our Vision</a:t>
            </a:r>
          </a:p>
        </p:txBody>
      </p:sp>
      <p:sp>
        <p:nvSpPr>
          <p:cNvPr id="3" name="Content Placeholder 2"/>
          <p:cNvSpPr>
            <a:spLocks noGrp="1"/>
          </p:cNvSpPr>
          <p:nvPr>
            <p:ph idx="1"/>
          </p:nvPr>
        </p:nvSpPr>
        <p:spPr>
          <a:xfrm>
            <a:off x="323528" y="980728"/>
            <a:ext cx="8568952" cy="4176464"/>
          </a:xfrm>
        </p:spPr>
        <p:txBody>
          <a:bodyPr/>
          <a:lstStyle/>
          <a:p>
            <a:pPr marL="0" indent="0">
              <a:buNone/>
            </a:pPr>
            <a:endParaRPr lang="en-GB" dirty="0">
              <a:solidFill>
                <a:schemeClr val="accent2"/>
              </a:solidFill>
            </a:endParaRPr>
          </a:p>
          <a:p>
            <a:pPr marL="0" indent="0" algn="ctr">
              <a:buNone/>
            </a:pPr>
            <a:r>
              <a:rPr lang="en-GB" sz="4400" i="1" dirty="0">
                <a:solidFill>
                  <a:schemeClr val="accent2"/>
                </a:solidFill>
              </a:rPr>
              <a:t>“Embedding the Global Goals, Scotland will contribute to sustainable development and the fight against poverty, injustice and inequality internationally”</a:t>
            </a:r>
          </a:p>
          <a:p>
            <a:pPr marL="0" indent="0">
              <a:buNone/>
            </a:pPr>
            <a:endParaRPr lang="en-GB" dirty="0"/>
          </a:p>
        </p:txBody>
      </p:sp>
    </p:spTree>
    <p:extLst>
      <p:ext uri="{BB962C8B-B14F-4D97-AF65-F5344CB8AC3E}">
        <p14:creationId xmlns:p14="http://schemas.microsoft.com/office/powerpoint/2010/main" val="3495244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EECD57-45DA-45AF-A555-248D0CB211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4208" y="1057828"/>
            <a:ext cx="2735239" cy="518156"/>
          </a:xfrm>
          <a:prstGeom prst="rect">
            <a:avLst/>
          </a:prstGeom>
        </p:spPr>
      </p:pic>
      <p:pic>
        <p:nvPicPr>
          <p:cNvPr id="3" name="Picture 2">
            <a:extLst>
              <a:ext uri="{FF2B5EF4-FFF2-40B4-BE49-F238E27FC236}">
                <a16:creationId xmlns:a16="http://schemas.microsoft.com/office/drawing/2014/main" id="{5ECF971A-2B10-449C-B9E8-0754526ED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01" y="4992975"/>
            <a:ext cx="2237059" cy="914560"/>
          </a:xfrm>
          <a:prstGeom prst="rect">
            <a:avLst/>
          </a:prstGeom>
        </p:spPr>
      </p:pic>
      <p:sp>
        <p:nvSpPr>
          <p:cNvPr id="2" name="Title 1">
            <a:extLst>
              <a:ext uri="{FF2B5EF4-FFF2-40B4-BE49-F238E27FC236}">
                <a16:creationId xmlns:a16="http://schemas.microsoft.com/office/drawing/2014/main" id="{D0603174-0550-4FAB-9CA7-AC91B86CEEF8}"/>
              </a:ext>
            </a:extLst>
          </p:cNvPr>
          <p:cNvSpPr>
            <a:spLocks noGrp="1"/>
          </p:cNvSpPr>
          <p:nvPr>
            <p:ph type="title"/>
          </p:nvPr>
        </p:nvSpPr>
        <p:spPr>
          <a:xfrm>
            <a:off x="628650" y="1540437"/>
            <a:ext cx="7886700" cy="251651"/>
          </a:xfrm>
        </p:spPr>
        <p:txBody>
          <a:bodyPr>
            <a:noAutofit/>
          </a:bodyPr>
          <a:lstStyle/>
          <a:p>
            <a:r>
              <a:rPr lang="en-GB" sz="2625" b="1" dirty="0">
                <a:solidFill>
                  <a:srgbClr val="0070C0"/>
                </a:solidFill>
              </a:rPr>
              <a:t>Relevant weight will be given to…</a:t>
            </a:r>
            <a:endParaRPr lang="en-GB" sz="2625" dirty="0"/>
          </a:p>
        </p:txBody>
      </p:sp>
      <p:sp>
        <p:nvSpPr>
          <p:cNvPr id="4" name="Content Placeholder 3">
            <a:extLst>
              <a:ext uri="{FF2B5EF4-FFF2-40B4-BE49-F238E27FC236}">
                <a16:creationId xmlns:a16="http://schemas.microsoft.com/office/drawing/2014/main" id="{16C1E64E-43D3-4573-BF18-6C1D630AF315}"/>
              </a:ext>
            </a:extLst>
          </p:cNvPr>
          <p:cNvSpPr>
            <a:spLocks noGrp="1"/>
          </p:cNvSpPr>
          <p:nvPr>
            <p:ph idx="1"/>
          </p:nvPr>
        </p:nvSpPr>
        <p:spPr>
          <a:xfrm>
            <a:off x="628650" y="2220425"/>
            <a:ext cx="7886700" cy="2968526"/>
          </a:xfrm>
        </p:spPr>
        <p:txBody>
          <a:bodyPr>
            <a:normAutofit/>
          </a:bodyPr>
          <a:lstStyle/>
          <a:p>
            <a:r>
              <a:rPr lang="en-GB" sz="1950" dirty="0"/>
              <a:t>Projects with evidence of complementarity with any of the following:</a:t>
            </a:r>
          </a:p>
          <a:p>
            <a:pPr lvl="1">
              <a:buFontTx/>
              <a:buChar char="-"/>
            </a:pPr>
            <a:r>
              <a:rPr lang="en-GB" sz="1650" dirty="0"/>
              <a:t>Other applicants to the Malawi Development Programme 2018-2023</a:t>
            </a:r>
          </a:p>
          <a:p>
            <a:pPr lvl="1">
              <a:buFontTx/>
              <a:buChar char="-"/>
            </a:pPr>
            <a:r>
              <a:rPr lang="en-GB" sz="1650" dirty="0"/>
              <a:t>Scottish Government funded work under capacity strengthening or investment funding streams of the IDF</a:t>
            </a:r>
          </a:p>
          <a:p>
            <a:pPr lvl="1">
              <a:buFontTx/>
              <a:buChar char="-"/>
            </a:pPr>
            <a:r>
              <a:rPr lang="en-GB" sz="1650" dirty="0"/>
              <a:t>Scottish Government funded work under the Climate Justice Innovation Fund</a:t>
            </a:r>
          </a:p>
          <a:p>
            <a:r>
              <a:rPr lang="en-GB" sz="1950" dirty="0"/>
              <a:t>This is to enable clusters of relevant Scottish Government funded work to work together to provide greatest impact</a:t>
            </a:r>
          </a:p>
          <a:p>
            <a:endParaRPr lang="en-GB" sz="1950" dirty="0"/>
          </a:p>
        </p:txBody>
      </p:sp>
    </p:spTree>
    <p:extLst>
      <p:ext uri="{BB962C8B-B14F-4D97-AF65-F5344CB8AC3E}">
        <p14:creationId xmlns:p14="http://schemas.microsoft.com/office/powerpoint/2010/main" val="2172755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EECD57-45DA-45AF-A555-248D0CB211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4208" y="1057828"/>
            <a:ext cx="2735239" cy="518156"/>
          </a:xfrm>
          <a:prstGeom prst="rect">
            <a:avLst/>
          </a:prstGeom>
        </p:spPr>
      </p:pic>
      <p:pic>
        <p:nvPicPr>
          <p:cNvPr id="3" name="Picture 2">
            <a:extLst>
              <a:ext uri="{FF2B5EF4-FFF2-40B4-BE49-F238E27FC236}">
                <a16:creationId xmlns:a16="http://schemas.microsoft.com/office/drawing/2014/main" id="{5ECF971A-2B10-449C-B9E8-0754526ED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01" y="4992975"/>
            <a:ext cx="2237059" cy="914560"/>
          </a:xfrm>
          <a:prstGeom prst="rect">
            <a:avLst/>
          </a:prstGeom>
        </p:spPr>
      </p:pic>
      <p:sp>
        <p:nvSpPr>
          <p:cNvPr id="4" name="Content Placeholder 3">
            <a:extLst>
              <a:ext uri="{FF2B5EF4-FFF2-40B4-BE49-F238E27FC236}">
                <a16:creationId xmlns:a16="http://schemas.microsoft.com/office/drawing/2014/main" id="{1CE26D1A-A201-4334-AEB3-23831FDE7D6E}"/>
              </a:ext>
            </a:extLst>
          </p:cNvPr>
          <p:cNvSpPr>
            <a:spLocks noGrp="1"/>
          </p:cNvSpPr>
          <p:nvPr>
            <p:ph idx="1"/>
          </p:nvPr>
        </p:nvSpPr>
        <p:spPr/>
        <p:txBody>
          <a:bodyPr>
            <a:normAutofit/>
          </a:bodyPr>
          <a:lstStyle/>
          <a:p>
            <a:r>
              <a:rPr lang="en-GB" sz="1725" dirty="0"/>
              <a:t>Where a project is stand-alone renewable energy project, it should build upon previously funded SG renewable energy work</a:t>
            </a:r>
          </a:p>
          <a:p>
            <a:endParaRPr lang="en-GB" sz="1725" dirty="0"/>
          </a:p>
          <a:p>
            <a:r>
              <a:rPr lang="en-GB" sz="1725" dirty="0"/>
              <a:t>Where a project has a renewable energy component that this aspect is delivered by a lead organisation or partner with a proven track record in delivering renewable energy for development</a:t>
            </a:r>
          </a:p>
          <a:p>
            <a:endParaRPr lang="en-GB" sz="1725" dirty="0"/>
          </a:p>
          <a:p>
            <a:r>
              <a:rPr lang="en-GB" sz="1725" dirty="0"/>
              <a:t>Projects, which are delivered over the full 4.5 years with a maximum £300k budget to reflect feedback from the Scottish Government’s consultation for longer term funded partnership and projects</a:t>
            </a:r>
          </a:p>
        </p:txBody>
      </p:sp>
      <p:sp>
        <p:nvSpPr>
          <p:cNvPr id="7" name="Title 1">
            <a:extLst>
              <a:ext uri="{FF2B5EF4-FFF2-40B4-BE49-F238E27FC236}">
                <a16:creationId xmlns:a16="http://schemas.microsoft.com/office/drawing/2014/main" id="{8E5AE0F2-4CCC-4C31-A948-6345CDFB7C64}"/>
              </a:ext>
            </a:extLst>
          </p:cNvPr>
          <p:cNvSpPr>
            <a:spLocks noGrp="1"/>
          </p:cNvSpPr>
          <p:nvPr>
            <p:ph type="title"/>
          </p:nvPr>
        </p:nvSpPr>
        <p:spPr/>
        <p:txBody>
          <a:bodyPr>
            <a:noAutofit/>
          </a:bodyPr>
          <a:lstStyle/>
          <a:p>
            <a:r>
              <a:rPr lang="en-GB" sz="2625" b="1" dirty="0">
                <a:solidFill>
                  <a:srgbClr val="0070C0"/>
                </a:solidFill>
              </a:rPr>
              <a:t>Relevant weight will be given to…</a:t>
            </a:r>
            <a:endParaRPr lang="en-GB" sz="2625" dirty="0"/>
          </a:p>
        </p:txBody>
      </p:sp>
    </p:spTree>
    <p:extLst>
      <p:ext uri="{BB962C8B-B14F-4D97-AF65-F5344CB8AC3E}">
        <p14:creationId xmlns:p14="http://schemas.microsoft.com/office/powerpoint/2010/main" val="2779182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1C597-C996-4D90-BD72-7C40ECF6A8FA}"/>
              </a:ext>
            </a:extLst>
          </p:cNvPr>
          <p:cNvSpPr>
            <a:spLocks noGrp="1"/>
          </p:cNvSpPr>
          <p:nvPr>
            <p:ph type="ctrTitle"/>
          </p:nvPr>
        </p:nvSpPr>
        <p:spPr>
          <a:xfrm>
            <a:off x="1205917" y="2467937"/>
            <a:ext cx="6847514" cy="987803"/>
          </a:xfrm>
        </p:spPr>
        <p:txBody>
          <a:bodyPr>
            <a:normAutofit/>
          </a:bodyPr>
          <a:lstStyle/>
          <a:p>
            <a:r>
              <a:rPr lang="en-US" sz="5400" b="1" dirty="0"/>
              <a:t>Concept note guidance</a:t>
            </a:r>
            <a:endParaRPr lang="en-GB" sz="5400" b="1" dirty="0"/>
          </a:p>
        </p:txBody>
      </p:sp>
      <p:pic>
        <p:nvPicPr>
          <p:cNvPr id="4" name="Picture 3">
            <a:extLst>
              <a:ext uri="{FF2B5EF4-FFF2-40B4-BE49-F238E27FC236}">
                <a16:creationId xmlns:a16="http://schemas.microsoft.com/office/drawing/2014/main" id="{9935EAE0-84F6-41AA-A028-CF560635A7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4208" y="1057828"/>
            <a:ext cx="2735239" cy="518156"/>
          </a:xfrm>
          <a:prstGeom prst="rect">
            <a:avLst/>
          </a:prstGeom>
        </p:spPr>
      </p:pic>
      <p:pic>
        <p:nvPicPr>
          <p:cNvPr id="5" name="Picture 4">
            <a:extLst>
              <a:ext uri="{FF2B5EF4-FFF2-40B4-BE49-F238E27FC236}">
                <a16:creationId xmlns:a16="http://schemas.microsoft.com/office/drawing/2014/main" id="{F9008C57-2333-4B28-AF49-D8D792C6BF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01" y="4992975"/>
            <a:ext cx="2237059" cy="914560"/>
          </a:xfrm>
          <a:prstGeom prst="rect">
            <a:avLst/>
          </a:prstGeom>
        </p:spPr>
      </p:pic>
    </p:spTree>
    <p:extLst>
      <p:ext uri="{BB962C8B-B14F-4D97-AF65-F5344CB8AC3E}">
        <p14:creationId xmlns:p14="http://schemas.microsoft.com/office/powerpoint/2010/main" val="3507102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1C597-C996-4D90-BD72-7C40ECF6A8FA}"/>
              </a:ext>
            </a:extLst>
          </p:cNvPr>
          <p:cNvSpPr>
            <a:spLocks noGrp="1"/>
          </p:cNvSpPr>
          <p:nvPr>
            <p:ph type="ctrTitle"/>
          </p:nvPr>
        </p:nvSpPr>
        <p:spPr>
          <a:xfrm>
            <a:off x="-731940" y="954469"/>
            <a:ext cx="6858000" cy="724872"/>
          </a:xfrm>
        </p:spPr>
        <p:txBody>
          <a:bodyPr/>
          <a:lstStyle/>
          <a:p>
            <a:r>
              <a:rPr lang="en-US" b="1" dirty="0"/>
              <a:t>Concept note purpose</a:t>
            </a:r>
            <a:endParaRPr lang="en-GB" b="1" dirty="0"/>
          </a:p>
        </p:txBody>
      </p:sp>
      <p:sp>
        <p:nvSpPr>
          <p:cNvPr id="3" name="Subtitle 2">
            <a:extLst>
              <a:ext uri="{FF2B5EF4-FFF2-40B4-BE49-F238E27FC236}">
                <a16:creationId xmlns:a16="http://schemas.microsoft.com/office/drawing/2014/main" id="{7619DEC7-2C33-48C7-BBEE-9416B1C69BB0}"/>
              </a:ext>
            </a:extLst>
          </p:cNvPr>
          <p:cNvSpPr>
            <a:spLocks noGrp="1"/>
          </p:cNvSpPr>
          <p:nvPr>
            <p:ph type="subTitle" idx="1"/>
          </p:nvPr>
        </p:nvSpPr>
        <p:spPr>
          <a:xfrm>
            <a:off x="176169" y="1629007"/>
            <a:ext cx="8575646" cy="3680107"/>
          </a:xfrm>
        </p:spPr>
        <p:txBody>
          <a:bodyPr>
            <a:normAutofit/>
          </a:bodyPr>
          <a:lstStyle/>
          <a:p>
            <a:pPr algn="l"/>
            <a:endParaRPr lang="en-US" dirty="0"/>
          </a:p>
          <a:p>
            <a:pPr algn="l"/>
            <a:r>
              <a:rPr lang="en-US" dirty="0"/>
              <a:t>Concept note is the opportunity to give an overview of:</a:t>
            </a:r>
          </a:p>
          <a:p>
            <a:pPr algn="l"/>
            <a:endParaRPr lang="en-US" dirty="0"/>
          </a:p>
          <a:p>
            <a:pPr marL="257175" indent="-257175" algn="l">
              <a:buFontTx/>
              <a:buChar char="-"/>
            </a:pPr>
            <a:r>
              <a:rPr lang="en-US" dirty="0"/>
              <a:t>The project and activities</a:t>
            </a:r>
          </a:p>
          <a:p>
            <a:pPr marL="257175" indent="-257175" algn="l">
              <a:buFontTx/>
              <a:buChar char="-"/>
            </a:pPr>
            <a:endParaRPr lang="en-US" dirty="0"/>
          </a:p>
          <a:p>
            <a:pPr marL="257175" indent="-257175" algn="l">
              <a:buFontTx/>
              <a:buChar char="-"/>
            </a:pPr>
            <a:r>
              <a:rPr lang="en-US" dirty="0"/>
              <a:t>The intended impact of the project</a:t>
            </a:r>
          </a:p>
          <a:p>
            <a:pPr marL="257175" indent="-257175" algn="l">
              <a:buFontTx/>
              <a:buChar char="-"/>
            </a:pPr>
            <a:endParaRPr lang="en-US" dirty="0"/>
          </a:p>
          <a:p>
            <a:pPr marL="257175" indent="-257175" algn="l">
              <a:buFontTx/>
              <a:buChar char="-"/>
            </a:pPr>
            <a:r>
              <a:rPr lang="en-US" dirty="0"/>
              <a:t>Alignment with strategy</a:t>
            </a:r>
          </a:p>
          <a:p>
            <a:pPr marL="257175" indent="-257175" algn="l">
              <a:buFontTx/>
              <a:buChar char="-"/>
            </a:pPr>
            <a:endParaRPr lang="en-US" dirty="0"/>
          </a:p>
          <a:p>
            <a:pPr marL="257175" indent="-257175" algn="l">
              <a:buFontTx/>
              <a:buChar char="-"/>
            </a:pPr>
            <a:r>
              <a:rPr lang="en-US" dirty="0"/>
              <a:t>Proposed partnerships and wider collaborations intended for the project</a:t>
            </a:r>
          </a:p>
          <a:p>
            <a:pPr algn="l"/>
            <a:endParaRPr lang="en-US" dirty="0"/>
          </a:p>
          <a:p>
            <a:pPr algn="l"/>
            <a:endParaRPr lang="en-US" dirty="0"/>
          </a:p>
          <a:p>
            <a:pPr algn="l"/>
            <a:endParaRPr lang="en-US" dirty="0"/>
          </a:p>
        </p:txBody>
      </p:sp>
      <p:pic>
        <p:nvPicPr>
          <p:cNvPr id="4" name="Picture 3">
            <a:extLst>
              <a:ext uri="{FF2B5EF4-FFF2-40B4-BE49-F238E27FC236}">
                <a16:creationId xmlns:a16="http://schemas.microsoft.com/office/drawing/2014/main" id="{9935EAE0-84F6-41AA-A028-CF560635A7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4208" y="1057828"/>
            <a:ext cx="2735239" cy="518156"/>
          </a:xfrm>
          <a:prstGeom prst="rect">
            <a:avLst/>
          </a:prstGeom>
        </p:spPr>
      </p:pic>
      <p:pic>
        <p:nvPicPr>
          <p:cNvPr id="6" name="Picture 5">
            <a:extLst>
              <a:ext uri="{FF2B5EF4-FFF2-40B4-BE49-F238E27FC236}">
                <a16:creationId xmlns:a16="http://schemas.microsoft.com/office/drawing/2014/main" id="{4B72E6A3-F544-47E0-80A4-09ECB75F90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03" y="5412471"/>
            <a:ext cx="1285061" cy="525362"/>
          </a:xfrm>
          <a:prstGeom prst="rect">
            <a:avLst/>
          </a:prstGeom>
        </p:spPr>
      </p:pic>
    </p:spTree>
    <p:extLst>
      <p:ext uri="{BB962C8B-B14F-4D97-AF65-F5344CB8AC3E}">
        <p14:creationId xmlns:p14="http://schemas.microsoft.com/office/powerpoint/2010/main" val="2777529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1C597-C996-4D90-BD72-7C40ECF6A8FA}"/>
              </a:ext>
            </a:extLst>
          </p:cNvPr>
          <p:cNvSpPr>
            <a:spLocks noGrp="1"/>
          </p:cNvSpPr>
          <p:nvPr>
            <p:ph type="ctrTitle"/>
          </p:nvPr>
        </p:nvSpPr>
        <p:spPr>
          <a:xfrm>
            <a:off x="-373310" y="954469"/>
            <a:ext cx="6858000" cy="724872"/>
          </a:xfrm>
        </p:spPr>
        <p:txBody>
          <a:bodyPr/>
          <a:lstStyle/>
          <a:p>
            <a:r>
              <a:rPr lang="en-US" b="1" dirty="0"/>
              <a:t>What are we looking for?</a:t>
            </a:r>
            <a:endParaRPr lang="en-GB" b="1" dirty="0"/>
          </a:p>
        </p:txBody>
      </p:sp>
      <p:sp>
        <p:nvSpPr>
          <p:cNvPr id="3" name="Subtitle 2">
            <a:extLst>
              <a:ext uri="{FF2B5EF4-FFF2-40B4-BE49-F238E27FC236}">
                <a16:creationId xmlns:a16="http://schemas.microsoft.com/office/drawing/2014/main" id="{7619DEC7-2C33-48C7-BBEE-9416B1C69BB0}"/>
              </a:ext>
            </a:extLst>
          </p:cNvPr>
          <p:cNvSpPr>
            <a:spLocks noGrp="1"/>
          </p:cNvSpPr>
          <p:nvPr>
            <p:ph type="subTitle" idx="1"/>
          </p:nvPr>
        </p:nvSpPr>
        <p:spPr>
          <a:xfrm>
            <a:off x="147355" y="1670922"/>
            <a:ext cx="8575646" cy="3848510"/>
          </a:xfrm>
        </p:spPr>
        <p:txBody>
          <a:bodyPr>
            <a:normAutofit lnSpcReduction="10000"/>
          </a:bodyPr>
          <a:lstStyle/>
          <a:p>
            <a:pPr marL="257175" indent="-257175" algn="l">
              <a:buFontTx/>
              <a:buChar char="-"/>
            </a:pPr>
            <a:r>
              <a:rPr lang="en-US" dirty="0"/>
              <a:t>A clear demonstration of the challenges you are seeking to overcome through the project and what changes you anticipate will be brought about through the project. </a:t>
            </a:r>
          </a:p>
          <a:p>
            <a:pPr marL="257175" indent="-257175" algn="l">
              <a:buFontTx/>
              <a:buChar char="-"/>
            </a:pPr>
            <a:endParaRPr lang="en-US" dirty="0"/>
          </a:p>
          <a:p>
            <a:pPr marL="257175" indent="-257175" algn="l">
              <a:buFontTx/>
              <a:buChar char="-"/>
            </a:pPr>
            <a:r>
              <a:rPr lang="en-US" dirty="0"/>
              <a:t>A clear understanding of how this project aligns with </a:t>
            </a:r>
            <a:r>
              <a:rPr lang="en-US" dirty="0" err="1"/>
              <a:t>GoM</a:t>
            </a:r>
            <a:r>
              <a:rPr lang="en-US" dirty="0"/>
              <a:t> priorities, SG Strategy and the Global Goals</a:t>
            </a:r>
          </a:p>
          <a:p>
            <a:pPr algn="l"/>
            <a:endParaRPr lang="en-US" dirty="0"/>
          </a:p>
          <a:p>
            <a:pPr marL="257175" indent="-257175" algn="l">
              <a:buFontTx/>
              <a:buChar char="-"/>
            </a:pPr>
            <a:r>
              <a:rPr lang="en-US" dirty="0"/>
              <a:t>Clear demonstration of the relevance of the proposal– evidence of a robust needs assessment and evidence that an inclusive approach is being taken </a:t>
            </a:r>
          </a:p>
          <a:p>
            <a:pPr algn="l"/>
            <a:endParaRPr lang="en-US" dirty="0"/>
          </a:p>
          <a:p>
            <a:pPr marL="257175" indent="-257175" algn="l">
              <a:buFontTx/>
              <a:buChar char="-"/>
            </a:pPr>
            <a:r>
              <a:rPr lang="en-US" dirty="0"/>
              <a:t>Evidence of well thought out partnerships which add value to the proposal (roles and responsibilities) evidence of collaboration through process</a:t>
            </a:r>
          </a:p>
          <a:p>
            <a:pPr algn="l"/>
            <a:endParaRPr lang="en-US" dirty="0"/>
          </a:p>
          <a:p>
            <a:pPr marL="257175" indent="-257175" algn="l">
              <a:buFontTx/>
              <a:buChar char="-"/>
            </a:pPr>
            <a:r>
              <a:rPr lang="en-US" dirty="0"/>
              <a:t>Indication of cost which considers the headline restrictions on budgets</a:t>
            </a:r>
          </a:p>
          <a:p>
            <a:pPr algn="l"/>
            <a:endParaRPr lang="en-US" dirty="0"/>
          </a:p>
          <a:p>
            <a:pPr algn="l"/>
            <a:endParaRPr lang="en-US" dirty="0"/>
          </a:p>
          <a:p>
            <a:pPr algn="l"/>
            <a:endParaRPr lang="en-US" dirty="0"/>
          </a:p>
          <a:p>
            <a:pPr algn="l"/>
            <a:endParaRPr lang="en-US" dirty="0"/>
          </a:p>
        </p:txBody>
      </p:sp>
      <p:pic>
        <p:nvPicPr>
          <p:cNvPr id="4" name="Picture 3">
            <a:extLst>
              <a:ext uri="{FF2B5EF4-FFF2-40B4-BE49-F238E27FC236}">
                <a16:creationId xmlns:a16="http://schemas.microsoft.com/office/drawing/2014/main" id="{9935EAE0-84F6-41AA-A028-CF560635A7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4208" y="1057828"/>
            <a:ext cx="2735239" cy="518156"/>
          </a:xfrm>
          <a:prstGeom prst="rect">
            <a:avLst/>
          </a:prstGeom>
        </p:spPr>
      </p:pic>
      <p:pic>
        <p:nvPicPr>
          <p:cNvPr id="6" name="Picture 5">
            <a:extLst>
              <a:ext uri="{FF2B5EF4-FFF2-40B4-BE49-F238E27FC236}">
                <a16:creationId xmlns:a16="http://schemas.microsoft.com/office/drawing/2014/main" id="{A39CC083-29D0-4801-B227-F50B293E26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03" y="5412471"/>
            <a:ext cx="1285061" cy="525362"/>
          </a:xfrm>
          <a:prstGeom prst="rect">
            <a:avLst/>
          </a:prstGeom>
        </p:spPr>
      </p:pic>
    </p:spTree>
    <p:extLst>
      <p:ext uri="{BB962C8B-B14F-4D97-AF65-F5344CB8AC3E}">
        <p14:creationId xmlns:p14="http://schemas.microsoft.com/office/powerpoint/2010/main" val="1324864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619DEC7-2C33-48C7-BBEE-9416B1C69BB0}"/>
              </a:ext>
            </a:extLst>
          </p:cNvPr>
          <p:cNvSpPr>
            <a:spLocks noGrp="1"/>
          </p:cNvSpPr>
          <p:nvPr>
            <p:ph type="subTitle" idx="1"/>
          </p:nvPr>
        </p:nvSpPr>
        <p:spPr>
          <a:xfrm>
            <a:off x="136173" y="1807302"/>
            <a:ext cx="8575646" cy="3605169"/>
          </a:xfrm>
        </p:spPr>
        <p:txBody>
          <a:bodyPr>
            <a:normAutofit/>
          </a:bodyPr>
          <a:lstStyle/>
          <a:p>
            <a:pPr marL="257175" indent="-257175" algn="l">
              <a:buFontTx/>
              <a:buChar char="-"/>
            </a:pPr>
            <a:r>
              <a:rPr lang="en-GB" dirty="0"/>
              <a:t>The concept note is a ‘first look’ proposal, rather than a full application – opportunity to develop ideas at the second stage</a:t>
            </a:r>
          </a:p>
          <a:p>
            <a:pPr algn="l"/>
            <a:endParaRPr lang="en-US" dirty="0"/>
          </a:p>
          <a:p>
            <a:pPr marL="257175" indent="-257175" algn="l">
              <a:buFontTx/>
              <a:buChar char="-"/>
            </a:pPr>
            <a:r>
              <a:rPr lang="en-US" dirty="0"/>
              <a:t>Wordcounts – clear, specific information</a:t>
            </a:r>
            <a:endParaRPr lang="en-GB" dirty="0"/>
          </a:p>
          <a:p>
            <a:pPr algn="l"/>
            <a:endParaRPr lang="en-US" dirty="0"/>
          </a:p>
          <a:p>
            <a:pPr marL="257175" indent="-257175" algn="l">
              <a:buFontTx/>
              <a:buChar char="-"/>
            </a:pPr>
            <a:r>
              <a:rPr lang="en-US" dirty="0"/>
              <a:t>Annual totals required at this stage (although evidence that limits set within guidance have been considered is critical!) Indicate if total project cost higher than total request to establish balance of funding</a:t>
            </a:r>
          </a:p>
          <a:p>
            <a:pPr algn="l"/>
            <a:endParaRPr lang="en-US" dirty="0"/>
          </a:p>
          <a:p>
            <a:pPr marL="257175" indent="-257175" algn="l">
              <a:buFontTx/>
              <a:buChar char="-"/>
            </a:pPr>
            <a:r>
              <a:rPr lang="en-US" dirty="0"/>
              <a:t>Clear partner information helps us to evidence collaboration and helps build understanding of how the project management structures will work. </a:t>
            </a:r>
          </a:p>
          <a:p>
            <a:pPr algn="l"/>
            <a:endParaRPr lang="en-US" dirty="0"/>
          </a:p>
          <a:p>
            <a:pPr algn="l"/>
            <a:endParaRPr lang="en-GB" dirty="0"/>
          </a:p>
          <a:p>
            <a:pPr algn="l"/>
            <a:endParaRPr lang="en-GB" dirty="0"/>
          </a:p>
        </p:txBody>
      </p:sp>
      <p:pic>
        <p:nvPicPr>
          <p:cNvPr id="4" name="Picture 3">
            <a:extLst>
              <a:ext uri="{FF2B5EF4-FFF2-40B4-BE49-F238E27FC236}">
                <a16:creationId xmlns:a16="http://schemas.microsoft.com/office/drawing/2014/main" id="{9935EAE0-84F6-41AA-A028-CF560635A7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4208" y="1057828"/>
            <a:ext cx="2735239" cy="518156"/>
          </a:xfrm>
          <a:prstGeom prst="rect">
            <a:avLst/>
          </a:prstGeom>
        </p:spPr>
      </p:pic>
      <p:pic>
        <p:nvPicPr>
          <p:cNvPr id="5" name="Picture 4">
            <a:extLst>
              <a:ext uri="{FF2B5EF4-FFF2-40B4-BE49-F238E27FC236}">
                <a16:creationId xmlns:a16="http://schemas.microsoft.com/office/drawing/2014/main" id="{F9008C57-2333-4B28-AF49-D8D792C6BF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03" y="5412471"/>
            <a:ext cx="1285061" cy="525362"/>
          </a:xfrm>
          <a:prstGeom prst="rect">
            <a:avLst/>
          </a:prstGeom>
        </p:spPr>
      </p:pic>
      <p:sp>
        <p:nvSpPr>
          <p:cNvPr id="8" name="Subtitle 2">
            <a:extLst>
              <a:ext uri="{FF2B5EF4-FFF2-40B4-BE49-F238E27FC236}">
                <a16:creationId xmlns:a16="http://schemas.microsoft.com/office/drawing/2014/main" id="{1BC527A1-D260-447A-B172-8F7FB0BE3889}"/>
              </a:ext>
            </a:extLst>
          </p:cNvPr>
          <p:cNvSpPr txBox="1">
            <a:spLocks/>
          </p:cNvSpPr>
          <p:nvPr/>
        </p:nvSpPr>
        <p:spPr>
          <a:xfrm>
            <a:off x="236841" y="942615"/>
            <a:ext cx="5840407" cy="94019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685800" fontAlgn="auto">
              <a:spcBef>
                <a:spcPts val="750"/>
              </a:spcBef>
              <a:spcAft>
                <a:spcPts val="0"/>
              </a:spcAft>
            </a:pPr>
            <a:r>
              <a:rPr lang="en-US" sz="4500" b="1" dirty="0">
                <a:solidFill>
                  <a:prstClr val="black"/>
                </a:solidFill>
                <a:latin typeface="Calibri Light" panose="020F0302020204030204"/>
              </a:rPr>
              <a:t>How much information?</a:t>
            </a:r>
          </a:p>
        </p:txBody>
      </p:sp>
    </p:spTree>
    <p:extLst>
      <p:ext uri="{BB962C8B-B14F-4D97-AF65-F5344CB8AC3E}">
        <p14:creationId xmlns:p14="http://schemas.microsoft.com/office/powerpoint/2010/main" val="286131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1C597-C996-4D90-BD72-7C40ECF6A8FA}"/>
              </a:ext>
            </a:extLst>
          </p:cNvPr>
          <p:cNvSpPr>
            <a:spLocks noGrp="1"/>
          </p:cNvSpPr>
          <p:nvPr>
            <p:ph type="ctrTitle"/>
          </p:nvPr>
        </p:nvSpPr>
        <p:spPr>
          <a:xfrm>
            <a:off x="55604" y="954469"/>
            <a:ext cx="3787628" cy="724872"/>
          </a:xfrm>
        </p:spPr>
        <p:txBody>
          <a:bodyPr>
            <a:normAutofit/>
          </a:bodyPr>
          <a:lstStyle/>
          <a:p>
            <a:r>
              <a:rPr lang="en-US" b="1" dirty="0"/>
              <a:t>Review Process</a:t>
            </a:r>
            <a:endParaRPr lang="en-GB" b="1" dirty="0"/>
          </a:p>
        </p:txBody>
      </p:sp>
      <p:sp>
        <p:nvSpPr>
          <p:cNvPr id="3" name="Subtitle 2">
            <a:extLst>
              <a:ext uri="{FF2B5EF4-FFF2-40B4-BE49-F238E27FC236}">
                <a16:creationId xmlns:a16="http://schemas.microsoft.com/office/drawing/2014/main" id="{7619DEC7-2C33-48C7-BBEE-9416B1C69BB0}"/>
              </a:ext>
            </a:extLst>
          </p:cNvPr>
          <p:cNvSpPr>
            <a:spLocks noGrp="1"/>
          </p:cNvSpPr>
          <p:nvPr>
            <p:ph type="subTitle" idx="1"/>
          </p:nvPr>
        </p:nvSpPr>
        <p:spPr>
          <a:xfrm>
            <a:off x="408964" y="1575983"/>
            <a:ext cx="8575646" cy="3749879"/>
          </a:xfrm>
        </p:spPr>
        <p:txBody>
          <a:bodyPr>
            <a:normAutofit/>
          </a:bodyPr>
          <a:lstStyle/>
          <a:p>
            <a:pPr marL="257175" indent="-257175" algn="l">
              <a:buFontTx/>
              <a:buChar char="-"/>
            </a:pPr>
            <a:endParaRPr lang="en-GB" dirty="0"/>
          </a:p>
          <a:p>
            <a:pPr marL="257175" indent="-257175" algn="l">
              <a:buFontTx/>
              <a:buChar char="-"/>
            </a:pPr>
            <a:r>
              <a:rPr lang="en-US" dirty="0"/>
              <a:t>Two stage process - concept note followed by full application</a:t>
            </a:r>
          </a:p>
          <a:p>
            <a:pPr marL="257175" indent="-257175" algn="l">
              <a:buFontTx/>
              <a:buChar char="-"/>
            </a:pPr>
            <a:endParaRPr lang="en-US" dirty="0"/>
          </a:p>
          <a:p>
            <a:pPr marL="257175" indent="-257175" algn="l">
              <a:buFontTx/>
              <a:buChar char="-"/>
            </a:pPr>
            <a:r>
              <a:rPr lang="en-US" dirty="0"/>
              <a:t>Review process: C</a:t>
            </a:r>
            <a:r>
              <a:rPr lang="en-GB" dirty="0"/>
              <a:t>riteria checks, full assessment of concept notes, recommendations</a:t>
            </a:r>
          </a:p>
          <a:p>
            <a:pPr algn="l"/>
            <a:endParaRPr lang="en-US" dirty="0"/>
          </a:p>
          <a:p>
            <a:pPr marL="257175" indent="-257175" algn="l">
              <a:buFontTx/>
              <a:buChar char="-"/>
            </a:pPr>
            <a:r>
              <a:rPr lang="en-US" dirty="0"/>
              <a:t>Annual accounts reviewed as part of concept note stage – due diligence plus capacity to manage size of request</a:t>
            </a:r>
          </a:p>
          <a:p>
            <a:pPr algn="l"/>
            <a:endParaRPr lang="en-GB" dirty="0"/>
          </a:p>
          <a:p>
            <a:pPr marL="257175" indent="-257175" algn="l">
              <a:buFontTx/>
              <a:buChar char="-"/>
            </a:pPr>
            <a:r>
              <a:rPr lang="en-GB" dirty="0"/>
              <a:t>Reviews include consultation with SG on past performance / project management of previous SG funded projects and if a new phase being applied for, performance of the project itself will be commented on by the Scottish Government</a:t>
            </a:r>
            <a:endParaRPr lang="en-US" dirty="0"/>
          </a:p>
          <a:p>
            <a:pPr marL="257175" indent="-257175" algn="l">
              <a:buFontTx/>
              <a:buChar char="-"/>
            </a:pPr>
            <a:endParaRPr lang="en-GB" dirty="0"/>
          </a:p>
        </p:txBody>
      </p:sp>
      <p:pic>
        <p:nvPicPr>
          <p:cNvPr id="4" name="Picture 3">
            <a:extLst>
              <a:ext uri="{FF2B5EF4-FFF2-40B4-BE49-F238E27FC236}">
                <a16:creationId xmlns:a16="http://schemas.microsoft.com/office/drawing/2014/main" id="{9935EAE0-84F6-41AA-A028-CF560635A7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4208" y="1057828"/>
            <a:ext cx="2735239" cy="518156"/>
          </a:xfrm>
          <a:prstGeom prst="rect">
            <a:avLst/>
          </a:prstGeom>
        </p:spPr>
      </p:pic>
      <p:pic>
        <p:nvPicPr>
          <p:cNvPr id="6" name="Picture 5">
            <a:extLst>
              <a:ext uri="{FF2B5EF4-FFF2-40B4-BE49-F238E27FC236}">
                <a16:creationId xmlns:a16="http://schemas.microsoft.com/office/drawing/2014/main" id="{CC096B4E-7EB4-40F6-8B5A-7579166C37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03" y="5412471"/>
            <a:ext cx="1285061" cy="525362"/>
          </a:xfrm>
          <a:prstGeom prst="rect">
            <a:avLst/>
          </a:prstGeom>
        </p:spPr>
      </p:pic>
    </p:spTree>
    <p:extLst>
      <p:ext uri="{BB962C8B-B14F-4D97-AF65-F5344CB8AC3E}">
        <p14:creationId xmlns:p14="http://schemas.microsoft.com/office/powerpoint/2010/main" val="204521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35EAE0-84F6-41AA-A028-CF560635A7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4208" y="1057828"/>
            <a:ext cx="2735239" cy="518156"/>
          </a:xfrm>
          <a:prstGeom prst="rect">
            <a:avLst/>
          </a:prstGeom>
        </p:spPr>
      </p:pic>
      <p:sp>
        <p:nvSpPr>
          <p:cNvPr id="7" name="Subtitle 6">
            <a:extLst>
              <a:ext uri="{FF2B5EF4-FFF2-40B4-BE49-F238E27FC236}">
                <a16:creationId xmlns:a16="http://schemas.microsoft.com/office/drawing/2014/main" id="{BA1A009F-4AD2-4EF2-B2ED-E31891E75617}"/>
              </a:ext>
            </a:extLst>
          </p:cNvPr>
          <p:cNvSpPr>
            <a:spLocks noGrp="1"/>
          </p:cNvSpPr>
          <p:nvPr>
            <p:ph type="subTitle" idx="1"/>
          </p:nvPr>
        </p:nvSpPr>
        <p:spPr>
          <a:xfrm>
            <a:off x="356532" y="1253629"/>
            <a:ext cx="8395283" cy="4253219"/>
          </a:xfrm>
        </p:spPr>
        <p:txBody>
          <a:bodyPr>
            <a:normAutofit/>
          </a:bodyPr>
          <a:lstStyle/>
          <a:p>
            <a:pPr algn="l"/>
            <a:endParaRPr lang="en-US" dirty="0"/>
          </a:p>
          <a:p>
            <a:pPr marL="257175" indent="-257175" algn="l">
              <a:buFontTx/>
              <a:buChar char="-"/>
            </a:pPr>
            <a:r>
              <a:rPr lang="en-US" dirty="0"/>
              <a:t>Once reviews are complete, recommendations made on which projects should be taken forward to the next stage. </a:t>
            </a:r>
          </a:p>
          <a:p>
            <a:pPr marL="257175" indent="-257175" algn="l">
              <a:buFontTx/>
              <a:buChar char="-"/>
            </a:pPr>
            <a:endParaRPr lang="en-US" dirty="0"/>
          </a:p>
          <a:p>
            <a:pPr marL="257175" indent="-257175" algn="l">
              <a:buFontTx/>
              <a:buChar char="-"/>
            </a:pPr>
            <a:r>
              <a:rPr lang="en-US" dirty="0"/>
              <a:t>Outcomes from the concept stage will be communicated as soon as possible to ensure maximum time for organisations progressing to complete full application </a:t>
            </a:r>
          </a:p>
          <a:p>
            <a:pPr algn="l"/>
            <a:endParaRPr lang="en-US" dirty="0"/>
          </a:p>
          <a:p>
            <a:pPr marL="257175" indent="-257175" algn="l">
              <a:buFontTx/>
              <a:buChar char="-"/>
            </a:pPr>
            <a:r>
              <a:rPr lang="en-US" dirty="0"/>
              <a:t>All projects will be reviewed in light of being a fit </a:t>
            </a:r>
            <a:r>
              <a:rPr lang="en-GB" dirty="0"/>
              <a:t>with the overall programme – aim to fund overall coherent programme for maximum impact in line with the Strategy. Importance of demonstrating fit </a:t>
            </a:r>
          </a:p>
          <a:p>
            <a:pPr algn="l"/>
            <a:endParaRPr lang="en-US" dirty="0"/>
          </a:p>
          <a:p>
            <a:pPr marL="257175" indent="-257175" algn="l">
              <a:buFontTx/>
              <a:buChar char="-"/>
            </a:pPr>
            <a:r>
              <a:rPr lang="en-GB" dirty="0"/>
              <a:t>Applicants may be asked to consider alternative partners and / or to make some changes to project design to complement proposals in other concept notes.   </a:t>
            </a:r>
          </a:p>
          <a:p>
            <a:pPr algn="l"/>
            <a:endParaRPr lang="en-GB" dirty="0"/>
          </a:p>
          <a:p>
            <a:pPr marL="257175" indent="-257175" algn="l">
              <a:buFontTx/>
              <a:buChar char="-"/>
            </a:pPr>
            <a:endParaRPr lang="en-US" dirty="0"/>
          </a:p>
          <a:p>
            <a:pPr marL="257175" indent="-257175" algn="l">
              <a:buFontTx/>
              <a:buChar char="-"/>
            </a:pPr>
            <a:endParaRPr lang="en-GB" dirty="0"/>
          </a:p>
          <a:p>
            <a:endParaRPr lang="en-GB" dirty="0"/>
          </a:p>
        </p:txBody>
      </p:sp>
      <p:pic>
        <p:nvPicPr>
          <p:cNvPr id="8" name="Picture 7">
            <a:extLst>
              <a:ext uri="{FF2B5EF4-FFF2-40B4-BE49-F238E27FC236}">
                <a16:creationId xmlns:a16="http://schemas.microsoft.com/office/drawing/2014/main" id="{B762D222-F157-4413-A197-849C5C843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03" y="5412471"/>
            <a:ext cx="1285061" cy="525362"/>
          </a:xfrm>
          <a:prstGeom prst="rect">
            <a:avLst/>
          </a:prstGeom>
        </p:spPr>
      </p:pic>
    </p:spTree>
    <p:extLst>
      <p:ext uri="{BB962C8B-B14F-4D97-AF65-F5344CB8AC3E}">
        <p14:creationId xmlns:p14="http://schemas.microsoft.com/office/powerpoint/2010/main" val="271088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AF073-D761-4C8A-A0C0-6F72D9F90859}"/>
              </a:ext>
            </a:extLst>
          </p:cNvPr>
          <p:cNvSpPr>
            <a:spLocks noGrp="1"/>
          </p:cNvSpPr>
          <p:nvPr>
            <p:ph type="title"/>
          </p:nvPr>
        </p:nvSpPr>
        <p:spPr>
          <a:xfrm>
            <a:off x="100144" y="857251"/>
            <a:ext cx="7886700" cy="994172"/>
          </a:xfrm>
        </p:spPr>
        <p:txBody>
          <a:bodyPr/>
          <a:lstStyle/>
          <a:p>
            <a:r>
              <a:rPr lang="en-US" b="1" dirty="0"/>
              <a:t>Key dates in process</a:t>
            </a:r>
            <a:endParaRPr lang="en-GB" b="1" dirty="0"/>
          </a:p>
        </p:txBody>
      </p:sp>
      <p:pic>
        <p:nvPicPr>
          <p:cNvPr id="5" name="Picture 4">
            <a:extLst>
              <a:ext uri="{FF2B5EF4-FFF2-40B4-BE49-F238E27FC236}">
                <a16:creationId xmlns:a16="http://schemas.microsoft.com/office/drawing/2014/main" id="{7AA36B68-4F15-487F-8FD2-41B66CD9B4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4208" y="1057828"/>
            <a:ext cx="2735239" cy="518156"/>
          </a:xfrm>
          <a:prstGeom prst="rect">
            <a:avLst/>
          </a:prstGeom>
        </p:spPr>
      </p:pic>
      <p:sp>
        <p:nvSpPr>
          <p:cNvPr id="7" name="Content Placeholder 6">
            <a:extLst>
              <a:ext uri="{FF2B5EF4-FFF2-40B4-BE49-F238E27FC236}">
                <a16:creationId xmlns:a16="http://schemas.microsoft.com/office/drawing/2014/main" id="{C00BFC12-195F-4825-867B-C8260B4BB112}"/>
              </a:ext>
            </a:extLst>
          </p:cNvPr>
          <p:cNvSpPr>
            <a:spLocks noGrp="1"/>
          </p:cNvSpPr>
          <p:nvPr>
            <p:ph idx="1"/>
          </p:nvPr>
        </p:nvSpPr>
        <p:spPr>
          <a:xfrm>
            <a:off x="421022" y="1776561"/>
            <a:ext cx="7886700" cy="4014734"/>
          </a:xfrm>
        </p:spPr>
        <p:txBody>
          <a:bodyPr/>
          <a:lstStyle/>
          <a:p>
            <a:pPr>
              <a:buFontTx/>
              <a:buChar char="-"/>
            </a:pPr>
            <a:r>
              <a:rPr lang="en-US" sz="1800" dirty="0"/>
              <a:t>Concept note deadline – 26th January </a:t>
            </a:r>
          </a:p>
          <a:p>
            <a:pPr>
              <a:buFontTx/>
              <a:buChar char="-"/>
            </a:pPr>
            <a:endParaRPr lang="en-US" sz="1800" dirty="0"/>
          </a:p>
          <a:p>
            <a:pPr>
              <a:buFontTx/>
              <a:buChar char="-"/>
            </a:pPr>
            <a:r>
              <a:rPr lang="en-GB" sz="1800" dirty="0"/>
              <a:t>Results of first stage W/C 26th March 2018</a:t>
            </a:r>
            <a:endParaRPr lang="en-US" sz="1800" dirty="0"/>
          </a:p>
          <a:p>
            <a:pPr marL="0" indent="0">
              <a:buNone/>
            </a:pPr>
            <a:endParaRPr lang="en-US" sz="1800" dirty="0"/>
          </a:p>
          <a:p>
            <a:pPr>
              <a:buFontTx/>
              <a:buChar char="-"/>
            </a:pPr>
            <a:r>
              <a:rPr lang="en-US" sz="1800" dirty="0"/>
              <a:t>Full Application workshop – 9th April 2018 (tbc)</a:t>
            </a:r>
          </a:p>
          <a:p>
            <a:pPr>
              <a:buFontTx/>
              <a:buChar char="-"/>
            </a:pPr>
            <a:endParaRPr lang="en-US" sz="1800" dirty="0"/>
          </a:p>
          <a:p>
            <a:pPr>
              <a:buFontTx/>
              <a:buChar char="-"/>
            </a:pPr>
            <a:r>
              <a:rPr lang="en-US" sz="1800" dirty="0"/>
              <a:t>Full application deadline – </a:t>
            </a:r>
            <a:r>
              <a:rPr lang="en-GB" sz="1800" dirty="0"/>
              <a:t>11th May 2018</a:t>
            </a:r>
          </a:p>
          <a:p>
            <a:pPr>
              <a:buFontTx/>
              <a:buChar char="-"/>
            </a:pPr>
            <a:endParaRPr lang="en-GB" sz="1800" dirty="0"/>
          </a:p>
          <a:p>
            <a:pPr>
              <a:buFontTx/>
              <a:buChar char="-"/>
            </a:pPr>
            <a:r>
              <a:rPr lang="en-GB" sz="1800" dirty="0"/>
              <a:t>Funding round announcements - July 2018</a:t>
            </a:r>
          </a:p>
        </p:txBody>
      </p:sp>
      <p:pic>
        <p:nvPicPr>
          <p:cNvPr id="8" name="Picture 7">
            <a:extLst>
              <a:ext uri="{FF2B5EF4-FFF2-40B4-BE49-F238E27FC236}">
                <a16:creationId xmlns:a16="http://schemas.microsoft.com/office/drawing/2014/main" id="{8541BC03-BAD4-4746-A38C-2BF52FBC51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03" y="5412471"/>
            <a:ext cx="1285061" cy="525362"/>
          </a:xfrm>
          <a:prstGeom prst="rect">
            <a:avLst/>
          </a:prstGeom>
        </p:spPr>
      </p:pic>
    </p:spTree>
    <p:extLst>
      <p:ext uri="{BB962C8B-B14F-4D97-AF65-F5344CB8AC3E}">
        <p14:creationId xmlns:p14="http://schemas.microsoft.com/office/powerpoint/2010/main" val="3967359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969AA-14EC-485D-8989-155E8AA48F24}"/>
              </a:ext>
            </a:extLst>
          </p:cNvPr>
          <p:cNvSpPr>
            <a:spLocks noGrp="1"/>
          </p:cNvSpPr>
          <p:nvPr>
            <p:ph type="title"/>
          </p:nvPr>
        </p:nvSpPr>
        <p:spPr>
          <a:xfrm>
            <a:off x="55604" y="857251"/>
            <a:ext cx="7886700" cy="994172"/>
          </a:xfrm>
        </p:spPr>
        <p:txBody>
          <a:bodyPr/>
          <a:lstStyle/>
          <a:p>
            <a:r>
              <a:rPr lang="en-US" b="1" dirty="0"/>
              <a:t>Advice and support</a:t>
            </a:r>
            <a:endParaRPr lang="en-GB" dirty="0"/>
          </a:p>
        </p:txBody>
      </p:sp>
      <p:sp>
        <p:nvSpPr>
          <p:cNvPr id="3" name="Content Placeholder 2">
            <a:extLst>
              <a:ext uri="{FF2B5EF4-FFF2-40B4-BE49-F238E27FC236}">
                <a16:creationId xmlns:a16="http://schemas.microsoft.com/office/drawing/2014/main" id="{7C0516BC-56D4-4BD4-A3F6-9D90D475253A}"/>
              </a:ext>
            </a:extLst>
          </p:cNvPr>
          <p:cNvSpPr>
            <a:spLocks noGrp="1"/>
          </p:cNvSpPr>
          <p:nvPr>
            <p:ph idx="1"/>
          </p:nvPr>
        </p:nvSpPr>
        <p:spPr>
          <a:xfrm>
            <a:off x="213332" y="1631691"/>
            <a:ext cx="7886700" cy="4317431"/>
          </a:xfrm>
        </p:spPr>
        <p:txBody>
          <a:bodyPr>
            <a:normAutofit lnSpcReduction="10000"/>
          </a:bodyPr>
          <a:lstStyle/>
          <a:p>
            <a:pPr>
              <a:buFontTx/>
              <a:buChar char="-"/>
            </a:pPr>
            <a:r>
              <a:rPr lang="en-US" sz="1800" dirty="0"/>
              <a:t>Developing your application – full application documents are online, helpful for looking at developing full budget</a:t>
            </a:r>
          </a:p>
          <a:p>
            <a:pPr>
              <a:buFontTx/>
              <a:buChar char="-"/>
            </a:pPr>
            <a:endParaRPr lang="en-US" sz="1800" dirty="0"/>
          </a:p>
          <a:p>
            <a:pPr>
              <a:buFontTx/>
              <a:buChar char="-"/>
            </a:pPr>
            <a:r>
              <a:rPr lang="en-US" sz="1800" dirty="0"/>
              <a:t>Background and criteria documents</a:t>
            </a:r>
          </a:p>
          <a:p>
            <a:pPr marL="0" indent="0">
              <a:buNone/>
            </a:pPr>
            <a:endParaRPr lang="en-US" dirty="0"/>
          </a:p>
          <a:p>
            <a:pPr>
              <a:buFontTx/>
              <a:buChar char="-"/>
            </a:pPr>
            <a:r>
              <a:rPr lang="en-US" sz="1800" dirty="0"/>
              <a:t>Q &amp; A Documents </a:t>
            </a:r>
          </a:p>
          <a:p>
            <a:pPr>
              <a:buFontTx/>
              <a:buChar char="-"/>
            </a:pPr>
            <a:endParaRPr lang="en-US" sz="1800" dirty="0"/>
          </a:p>
          <a:p>
            <a:pPr>
              <a:buFontTx/>
              <a:buChar char="-"/>
            </a:pPr>
            <a:r>
              <a:rPr lang="en-US" sz="1800" dirty="0" err="1"/>
              <a:t>Corra</a:t>
            </a:r>
            <a:r>
              <a:rPr lang="en-US" sz="1800" dirty="0"/>
              <a:t> Foundation - contact with any questions: </a:t>
            </a:r>
          </a:p>
          <a:p>
            <a:pPr marL="0" indent="0">
              <a:buNone/>
            </a:pPr>
            <a:endParaRPr lang="en-US" sz="1800" dirty="0"/>
          </a:p>
          <a:p>
            <a:pPr marL="0" indent="0">
              <a:buNone/>
            </a:pPr>
            <a:r>
              <a:rPr lang="en-US" sz="1800" dirty="0"/>
              <a:t>Email: International@corra.scot  </a:t>
            </a:r>
          </a:p>
          <a:p>
            <a:pPr marL="0" indent="0">
              <a:buNone/>
            </a:pPr>
            <a:endParaRPr lang="en-US" sz="1800" dirty="0"/>
          </a:p>
          <a:p>
            <a:pPr marL="0" indent="0">
              <a:buNone/>
            </a:pPr>
            <a:r>
              <a:rPr lang="en-US" sz="1800" dirty="0"/>
              <a:t>Tel: 0131 444 4020</a:t>
            </a:r>
          </a:p>
          <a:p>
            <a:pPr marL="0" indent="0">
              <a:buNone/>
            </a:pPr>
            <a:r>
              <a:rPr lang="en-GB" dirty="0"/>
              <a:t> </a:t>
            </a:r>
            <a:endParaRPr lang="en-US" sz="1800" dirty="0"/>
          </a:p>
          <a:p>
            <a:pPr marL="0" indent="0">
              <a:buNone/>
            </a:pPr>
            <a:endParaRPr lang="en-US" sz="1800" dirty="0"/>
          </a:p>
          <a:p>
            <a:pPr marL="0" indent="0">
              <a:buNone/>
            </a:pPr>
            <a:endParaRPr lang="en-US" dirty="0"/>
          </a:p>
          <a:p>
            <a:endParaRPr lang="en-GB" dirty="0"/>
          </a:p>
        </p:txBody>
      </p:sp>
      <p:pic>
        <p:nvPicPr>
          <p:cNvPr id="4" name="Picture 3">
            <a:extLst>
              <a:ext uri="{FF2B5EF4-FFF2-40B4-BE49-F238E27FC236}">
                <a16:creationId xmlns:a16="http://schemas.microsoft.com/office/drawing/2014/main" id="{11B8FD9E-33C1-4E5D-81F0-90559708F5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8117" y="1029892"/>
            <a:ext cx="2735239" cy="518156"/>
          </a:xfrm>
          <a:prstGeom prst="rect">
            <a:avLst/>
          </a:prstGeom>
        </p:spPr>
      </p:pic>
      <p:pic>
        <p:nvPicPr>
          <p:cNvPr id="7" name="Picture 6">
            <a:extLst>
              <a:ext uri="{FF2B5EF4-FFF2-40B4-BE49-F238E27FC236}">
                <a16:creationId xmlns:a16="http://schemas.microsoft.com/office/drawing/2014/main" id="{6C874DFD-5F85-48A1-B266-C2CF51758B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03" y="5412471"/>
            <a:ext cx="1285061" cy="525362"/>
          </a:xfrm>
          <a:prstGeom prst="rect">
            <a:avLst/>
          </a:prstGeom>
        </p:spPr>
      </p:pic>
    </p:spTree>
    <p:extLst>
      <p:ext uri="{BB962C8B-B14F-4D97-AF65-F5344CB8AC3E}">
        <p14:creationId xmlns:p14="http://schemas.microsoft.com/office/powerpoint/2010/main" val="1555987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738"/>
            <a:ext cx="8229600" cy="1143000"/>
          </a:xfrm>
        </p:spPr>
        <p:txBody>
          <a:bodyPr/>
          <a:lstStyle/>
          <a:p>
            <a:r>
              <a:rPr lang="en-GB" b="1" u="sng" dirty="0">
                <a:solidFill>
                  <a:schemeClr val="accent2"/>
                </a:solidFill>
              </a:rPr>
              <a:t>Our Priorities</a:t>
            </a:r>
          </a:p>
        </p:txBody>
      </p:sp>
      <p:sp>
        <p:nvSpPr>
          <p:cNvPr id="3" name="Content Placeholder 2"/>
          <p:cNvSpPr>
            <a:spLocks noGrp="1"/>
          </p:cNvSpPr>
          <p:nvPr>
            <p:ph idx="1"/>
          </p:nvPr>
        </p:nvSpPr>
        <p:spPr>
          <a:xfrm>
            <a:off x="323528" y="1196752"/>
            <a:ext cx="8568952" cy="4176464"/>
          </a:xfrm>
        </p:spPr>
        <p:txBody>
          <a:bodyPr/>
          <a:lstStyle/>
          <a:p>
            <a:r>
              <a:rPr lang="en-GB" sz="3200" b="1" dirty="0">
                <a:solidFill>
                  <a:schemeClr val="accent2"/>
                </a:solidFill>
              </a:rPr>
              <a:t>Encourage</a:t>
            </a:r>
            <a:r>
              <a:rPr lang="en-GB" sz="3200" dirty="0">
                <a:solidFill>
                  <a:schemeClr val="accent2"/>
                </a:solidFill>
              </a:rPr>
              <a:t> new and historic relationships</a:t>
            </a:r>
          </a:p>
          <a:p>
            <a:pPr marL="0" indent="0">
              <a:buNone/>
            </a:pPr>
            <a:endParaRPr lang="en-GB" sz="1400" b="1" dirty="0">
              <a:solidFill>
                <a:schemeClr val="accent2"/>
              </a:solidFill>
            </a:endParaRPr>
          </a:p>
          <a:p>
            <a:r>
              <a:rPr lang="en-GB" b="1" dirty="0">
                <a:solidFill>
                  <a:schemeClr val="accent2"/>
                </a:solidFill>
              </a:rPr>
              <a:t>Empower</a:t>
            </a:r>
            <a:r>
              <a:rPr lang="en-GB" dirty="0">
                <a:solidFill>
                  <a:schemeClr val="accent2"/>
                </a:solidFill>
              </a:rPr>
              <a:t> our partner countries</a:t>
            </a:r>
          </a:p>
          <a:p>
            <a:pPr marL="0" indent="0">
              <a:buNone/>
            </a:pPr>
            <a:endParaRPr lang="en-GB" sz="1400" dirty="0">
              <a:solidFill>
                <a:schemeClr val="accent2"/>
              </a:solidFill>
            </a:endParaRPr>
          </a:p>
          <a:p>
            <a:r>
              <a:rPr lang="en-GB" b="1" dirty="0">
                <a:solidFill>
                  <a:schemeClr val="accent2"/>
                </a:solidFill>
              </a:rPr>
              <a:t>Engage</a:t>
            </a:r>
            <a:r>
              <a:rPr lang="en-GB" dirty="0">
                <a:solidFill>
                  <a:schemeClr val="accent2"/>
                </a:solidFill>
              </a:rPr>
              <a:t> the people of Scotland</a:t>
            </a:r>
          </a:p>
          <a:p>
            <a:pPr marL="0" indent="0">
              <a:buNone/>
            </a:pPr>
            <a:endParaRPr lang="en-GB" sz="1400" dirty="0">
              <a:solidFill>
                <a:schemeClr val="accent2"/>
              </a:solidFill>
            </a:endParaRPr>
          </a:p>
          <a:p>
            <a:r>
              <a:rPr lang="en-GB" sz="3200" b="1" dirty="0">
                <a:solidFill>
                  <a:schemeClr val="accent2"/>
                </a:solidFill>
              </a:rPr>
              <a:t>Enhance</a:t>
            </a:r>
            <a:r>
              <a:rPr lang="en-GB" sz="3200" dirty="0">
                <a:solidFill>
                  <a:schemeClr val="accent2"/>
                </a:solidFill>
              </a:rPr>
              <a:t> our global citizenship</a:t>
            </a:r>
          </a:p>
          <a:p>
            <a:pPr marL="0" indent="0">
              <a:buNone/>
            </a:pPr>
            <a:endParaRPr lang="en-GB" dirty="0"/>
          </a:p>
        </p:txBody>
      </p:sp>
    </p:spTree>
    <p:extLst>
      <p:ext uri="{BB962C8B-B14F-4D97-AF65-F5344CB8AC3E}">
        <p14:creationId xmlns:p14="http://schemas.microsoft.com/office/powerpoint/2010/main" val="3495244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gos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788" t="4130" r="8262" b="68175"/>
          <a:stretch/>
        </p:blipFill>
        <p:spPr bwMode="auto">
          <a:xfrm>
            <a:off x="251520" y="5733256"/>
            <a:ext cx="1342183" cy="8513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8794" y="560874"/>
            <a:ext cx="8089670" cy="41857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ndar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ndar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prstClr val="white"/>
                </a:solidFill>
                <a:effectLst/>
                <a:uLnTx/>
                <a:uFillTx/>
                <a:latin typeface="Candara"/>
                <a:ea typeface="+mn-ea"/>
                <a:cs typeface="+mn-cs"/>
              </a:rPr>
              <a:t>Scotland Malawi Partnership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0" b="0" i="0" u="none" strike="noStrike" kern="1200" cap="none" spc="0" normalizeH="0" baseline="0" noProof="0" dirty="0">
                <a:ln>
                  <a:noFill/>
                </a:ln>
                <a:solidFill>
                  <a:prstClr val="white"/>
                </a:solidFill>
                <a:effectLst/>
                <a:uLnTx/>
                <a:uFillTx/>
                <a:latin typeface="Candara"/>
                <a:ea typeface="+mn-ea"/>
                <a:cs typeface="+mn-cs"/>
              </a:rPr>
              <a:t>Malawi Development Fund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0" b="0" i="1" u="none" strike="noStrike" kern="1200" cap="none" spc="0" normalizeH="0" baseline="0" noProof="0" dirty="0">
                <a:ln>
                  <a:noFill/>
                </a:ln>
                <a:solidFill>
                  <a:prstClr val="white"/>
                </a:solidFill>
                <a:effectLst/>
                <a:uLnTx/>
                <a:uFillTx/>
                <a:latin typeface="Candara"/>
                <a:ea typeface="+mn-ea"/>
                <a:cs typeface="+mn-cs"/>
              </a:rPr>
              <a:t>Information Session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a:ea typeface="+mn-ea"/>
                <a:cs typeface="+mn-cs"/>
              </a:rPr>
              <a:t>29</a:t>
            </a:r>
            <a:r>
              <a:rPr kumimoji="0" lang="en-GB" sz="3600" b="0" i="0" u="none" strike="noStrike" kern="1200" cap="none" spc="0" normalizeH="0" baseline="30000" noProof="0" dirty="0">
                <a:ln>
                  <a:noFill/>
                </a:ln>
                <a:solidFill>
                  <a:prstClr val="white"/>
                </a:solidFill>
                <a:effectLst/>
                <a:uLnTx/>
                <a:uFillTx/>
                <a:latin typeface="Candara"/>
                <a:ea typeface="+mn-ea"/>
                <a:cs typeface="+mn-cs"/>
              </a:rPr>
              <a:t>th</a:t>
            </a:r>
            <a:r>
              <a:rPr kumimoji="0" lang="en-GB" sz="3600" b="0" i="0" u="none" strike="noStrike" kern="1200" cap="none" spc="0" normalizeH="0" baseline="0" noProof="0" dirty="0">
                <a:ln>
                  <a:noFill/>
                </a:ln>
                <a:solidFill>
                  <a:prstClr val="white"/>
                </a:solidFill>
                <a:effectLst/>
                <a:uLnTx/>
                <a:uFillTx/>
                <a:latin typeface="Candara"/>
                <a:ea typeface="+mn-ea"/>
                <a:cs typeface="+mn-cs"/>
              </a:rPr>
              <a:t> November 2017</a:t>
            </a:r>
          </a:p>
        </p:txBody>
      </p:sp>
      <p:pic>
        <p:nvPicPr>
          <p:cNvPr id="5" name="Picture 4">
            <a:extLst>
              <a:ext uri="{FF2B5EF4-FFF2-40B4-BE49-F238E27FC236}">
                <a16:creationId xmlns:a16="http://schemas.microsoft.com/office/drawing/2014/main" id="{92EECD57-45DA-45AF-A555-248D0CB211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8087" y="5920473"/>
            <a:ext cx="3312368" cy="627486"/>
          </a:xfrm>
          <a:prstGeom prst="rect">
            <a:avLst/>
          </a:prstGeom>
        </p:spPr>
      </p:pic>
    </p:spTree>
    <p:extLst>
      <p:ext uri="{BB962C8B-B14F-4D97-AF65-F5344CB8AC3E}">
        <p14:creationId xmlns:p14="http://schemas.microsoft.com/office/powerpoint/2010/main" val="1777011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GB" sz="4500" dirty="0"/>
              <a:t>Introduction</a:t>
            </a:r>
          </a:p>
        </p:txBody>
      </p:sp>
      <p:sp>
        <p:nvSpPr>
          <p:cNvPr id="6" name="Content Placeholder 1"/>
          <p:cNvSpPr>
            <a:spLocks noGrp="1"/>
          </p:cNvSpPr>
          <p:nvPr>
            <p:ph idx="1"/>
          </p:nvPr>
        </p:nvSpPr>
        <p:spPr>
          <a:xfrm>
            <a:off x="323528" y="2492896"/>
            <a:ext cx="8385895" cy="4365104"/>
          </a:xfrm>
        </p:spPr>
        <p:txBody>
          <a:bodyPr>
            <a:normAutofit/>
          </a:bodyPr>
          <a:lstStyle/>
          <a:p>
            <a:r>
              <a:rPr lang="en-GB" sz="3200" dirty="0"/>
              <a:t>Events</a:t>
            </a:r>
          </a:p>
          <a:p>
            <a:r>
              <a:rPr lang="en-GB" sz="3200" dirty="0"/>
              <a:t>Malawian input</a:t>
            </a:r>
          </a:p>
          <a:p>
            <a:r>
              <a:rPr lang="en-GB" sz="3200" dirty="0"/>
              <a:t>Collective learning</a:t>
            </a:r>
          </a:p>
          <a:p>
            <a:r>
              <a:rPr lang="en-GB" sz="3200" dirty="0"/>
              <a:t>Collaboration</a:t>
            </a:r>
          </a:p>
          <a:p>
            <a:r>
              <a:rPr lang="en-GB" sz="3200" dirty="0"/>
              <a:t>On-going support</a:t>
            </a:r>
          </a:p>
          <a:p>
            <a:r>
              <a:rPr lang="en-GB" sz="3200" dirty="0"/>
              <a:t>Active networking</a:t>
            </a:r>
          </a:p>
        </p:txBody>
      </p:sp>
    </p:spTree>
    <p:extLst>
      <p:ext uri="{BB962C8B-B14F-4D97-AF65-F5344CB8AC3E}">
        <p14:creationId xmlns:p14="http://schemas.microsoft.com/office/powerpoint/2010/main" val="494709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1556792"/>
            <a:ext cx="3240360" cy="2428245"/>
          </a:xfrm>
          <a:prstGeom prst="rect">
            <a:avLst/>
          </a:prstGeom>
          <a:ln>
            <a:solidFill>
              <a:schemeClr val="bg1"/>
            </a:solidFill>
            <a:beve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100" y="634761"/>
            <a:ext cx="2285492" cy="1714119"/>
          </a:xfrm>
          <a:prstGeom prst="rect">
            <a:avLst/>
          </a:prstGeom>
          <a:ln>
            <a:solidFill>
              <a:schemeClr val="bg1"/>
            </a:solidFill>
            <a:bevel/>
          </a:ln>
        </p:spPr>
      </p:pic>
      <p:sp>
        <p:nvSpPr>
          <p:cNvPr id="3" name="Title 2"/>
          <p:cNvSpPr>
            <a:spLocks noGrp="1"/>
          </p:cNvSpPr>
          <p:nvPr>
            <p:ph type="title"/>
          </p:nvPr>
        </p:nvSpPr>
        <p:spPr/>
        <p:txBody>
          <a:bodyPr>
            <a:normAutofit/>
          </a:bodyPr>
          <a:lstStyle/>
          <a:p>
            <a:pPr algn="r"/>
            <a:r>
              <a:rPr lang="en-GB" sz="4500" dirty="0"/>
              <a:t>Events</a:t>
            </a:r>
          </a:p>
        </p:txBody>
      </p:sp>
      <p:pic>
        <p:nvPicPr>
          <p:cNvPr id="2" name="Content Placeholder 1"/>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539552" y="1844824"/>
            <a:ext cx="2691236" cy="2016745"/>
          </a:xfrm>
          <a:ln>
            <a:solidFill>
              <a:schemeClr val="bg1"/>
            </a:solidFill>
            <a:bevel/>
          </a:ln>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4875422"/>
            <a:ext cx="3203848" cy="1802165"/>
          </a:xfrm>
          <a:prstGeom prst="rect">
            <a:avLst/>
          </a:prstGeom>
          <a:ln>
            <a:solidFill>
              <a:schemeClr val="bg1"/>
            </a:solidFill>
            <a:bevel/>
          </a:ln>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99792" y="3222358"/>
            <a:ext cx="2579779" cy="1934834"/>
          </a:xfrm>
          <a:prstGeom prst="rect">
            <a:avLst/>
          </a:prstGeom>
          <a:ln>
            <a:solidFill>
              <a:schemeClr val="bg1"/>
            </a:solidFill>
            <a:bevel/>
          </a:ln>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t="13855"/>
          <a:stretch/>
        </p:blipFill>
        <p:spPr>
          <a:xfrm>
            <a:off x="6084168" y="3573016"/>
            <a:ext cx="2880320" cy="1860944"/>
          </a:xfrm>
          <a:prstGeom prst="rect">
            <a:avLst/>
          </a:prstGeom>
          <a:ln>
            <a:solidFill>
              <a:schemeClr val="bg1"/>
            </a:solidFill>
            <a:bevel/>
          </a:ln>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47592" y="5013176"/>
            <a:ext cx="2265040" cy="1510027"/>
          </a:xfrm>
          <a:prstGeom prst="rect">
            <a:avLst/>
          </a:prstGeom>
          <a:ln>
            <a:solidFill>
              <a:schemeClr val="bg1"/>
            </a:solidFill>
            <a:bevel/>
          </a:ln>
        </p:spPr>
      </p:pic>
    </p:spTree>
    <p:extLst>
      <p:ext uri="{BB962C8B-B14F-4D97-AF65-F5344CB8AC3E}">
        <p14:creationId xmlns:p14="http://schemas.microsoft.com/office/powerpoint/2010/main" val="2384126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r"/>
            <a:r>
              <a:rPr lang="en-GB" dirty="0"/>
              <a:t>On-going support</a:t>
            </a:r>
            <a:endParaRPr lang="en-GB" sz="3200" dirty="0"/>
          </a:p>
        </p:txBody>
      </p:sp>
      <p:sp>
        <p:nvSpPr>
          <p:cNvPr id="6" name="Content Placeholder 1"/>
          <p:cNvSpPr>
            <a:spLocks noGrp="1"/>
          </p:cNvSpPr>
          <p:nvPr>
            <p:ph idx="1"/>
          </p:nvPr>
        </p:nvSpPr>
        <p:spPr>
          <a:xfrm>
            <a:off x="251520" y="2564904"/>
            <a:ext cx="8385895" cy="4005064"/>
          </a:xfrm>
        </p:spPr>
        <p:txBody>
          <a:bodyPr>
            <a:normAutofit lnSpcReduction="10000"/>
          </a:bodyPr>
          <a:lstStyle/>
          <a:p>
            <a:pPr>
              <a:lnSpc>
                <a:spcPct val="150000"/>
              </a:lnSpc>
            </a:pPr>
            <a:r>
              <a:rPr lang="en-GB" sz="3200" dirty="0">
                <a:hlinkClick r:id="rId3"/>
              </a:rPr>
              <a:t>Health</a:t>
            </a:r>
            <a:endParaRPr lang="en-GB" sz="3200" dirty="0"/>
          </a:p>
          <a:p>
            <a:pPr>
              <a:lnSpc>
                <a:spcPct val="150000"/>
              </a:lnSpc>
            </a:pPr>
            <a:r>
              <a:rPr lang="en-GB" sz="3200" dirty="0">
                <a:hlinkClick r:id="rId4"/>
              </a:rPr>
              <a:t>Sustainable Economic Development</a:t>
            </a:r>
            <a:endParaRPr lang="en-GB" sz="3200" dirty="0"/>
          </a:p>
          <a:p>
            <a:pPr>
              <a:lnSpc>
                <a:spcPct val="150000"/>
              </a:lnSpc>
            </a:pPr>
            <a:r>
              <a:rPr lang="en-GB" sz="3200" dirty="0">
                <a:hlinkClick r:id="rId5"/>
              </a:rPr>
              <a:t>Civic governance</a:t>
            </a:r>
            <a:endParaRPr lang="en-GB" sz="3200" dirty="0"/>
          </a:p>
          <a:p>
            <a:pPr>
              <a:lnSpc>
                <a:spcPct val="150000"/>
              </a:lnSpc>
            </a:pPr>
            <a:r>
              <a:rPr lang="en-GB" sz="3200" dirty="0">
                <a:hlinkClick r:id="rId6"/>
              </a:rPr>
              <a:t>Education</a:t>
            </a:r>
            <a:endParaRPr lang="en-GB" sz="3200" dirty="0"/>
          </a:p>
          <a:p>
            <a:pPr>
              <a:lnSpc>
                <a:spcPct val="150000"/>
              </a:lnSpc>
            </a:pPr>
            <a:r>
              <a:rPr lang="en-GB" sz="3200" dirty="0">
                <a:hlinkClick r:id="rId7"/>
              </a:rPr>
              <a:t>Renewables</a:t>
            </a:r>
            <a:endParaRPr lang="en-GB" sz="3200" dirty="0"/>
          </a:p>
        </p:txBody>
      </p:sp>
      <p:pic>
        <p:nvPicPr>
          <p:cNvPr id="1026"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14" t="-1157" r="-114" b="13776"/>
          <a:stretch/>
        </p:blipFill>
        <p:spPr bwMode="auto">
          <a:xfrm>
            <a:off x="4860032" y="4116356"/>
            <a:ext cx="3419872" cy="2647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16673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GB" sz="4500" dirty="0"/>
              <a:t>Malawian input</a:t>
            </a:r>
          </a:p>
        </p:txBody>
      </p:sp>
      <p:pic>
        <p:nvPicPr>
          <p:cNvPr id="1026" name="Picture 2"/>
          <p:cNvPicPr>
            <a:picLocks noChangeAspect="1" noChangeArrowheads="1"/>
          </p:cNvPicPr>
          <p:nvPr/>
        </p:nvPicPr>
        <p:blipFill>
          <a:blip r:embed="rId3" cstate="print"/>
          <a:srcRect/>
          <a:stretch>
            <a:fillRect/>
          </a:stretch>
        </p:blipFill>
        <p:spPr bwMode="auto">
          <a:xfrm>
            <a:off x="323528" y="2636912"/>
            <a:ext cx="6624735" cy="4112141"/>
          </a:xfrm>
          <a:prstGeom prst="rect">
            <a:avLst/>
          </a:prstGeom>
          <a:noFill/>
          <a:ln w="9525">
            <a:noFill/>
            <a:miter lim="800000"/>
            <a:headEnd/>
            <a:tailEnd/>
          </a:ln>
        </p:spPr>
      </p:pic>
      <p:pic>
        <p:nvPicPr>
          <p:cNvPr id="1028" name="Picture 4" descr="https://themrphone.com/mrphone_blogs/wp-content/uploads/2017/10/whatsapp_PNG4.png"/>
          <p:cNvPicPr>
            <a:picLocks noChangeAspect="1" noChangeArrowheads="1"/>
          </p:cNvPicPr>
          <p:nvPr/>
        </p:nvPicPr>
        <p:blipFill>
          <a:blip r:embed="rId4" cstate="print"/>
          <a:srcRect/>
          <a:stretch>
            <a:fillRect/>
          </a:stretch>
        </p:blipFill>
        <p:spPr bwMode="auto">
          <a:xfrm>
            <a:off x="7092280" y="3645024"/>
            <a:ext cx="1800200" cy="1800200"/>
          </a:xfrm>
          <a:prstGeom prst="rect">
            <a:avLst/>
          </a:prstGeom>
          <a:noFill/>
        </p:spPr>
      </p:pic>
    </p:spTree>
    <p:extLst>
      <p:ext uri="{BB962C8B-B14F-4D97-AF65-F5344CB8AC3E}">
        <p14:creationId xmlns:p14="http://schemas.microsoft.com/office/powerpoint/2010/main" val="2898145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GB" sz="5000" dirty="0"/>
              <a:t>Health</a:t>
            </a:r>
          </a:p>
        </p:txBody>
      </p:sp>
      <p:sp>
        <p:nvSpPr>
          <p:cNvPr id="6" name="Content Placeholder 1"/>
          <p:cNvSpPr>
            <a:spLocks noGrp="1"/>
          </p:cNvSpPr>
          <p:nvPr>
            <p:ph idx="1"/>
          </p:nvPr>
        </p:nvSpPr>
        <p:spPr>
          <a:xfrm>
            <a:off x="323528" y="2492896"/>
            <a:ext cx="8385895" cy="4104456"/>
          </a:xfrm>
        </p:spPr>
        <p:txBody>
          <a:bodyPr>
            <a:normAutofit lnSpcReduction="10000"/>
          </a:bodyPr>
          <a:lstStyle/>
          <a:p>
            <a:pPr marL="0" lvl="0" indent="0">
              <a:buNone/>
            </a:pPr>
            <a:r>
              <a:rPr lang="en-GB" sz="3300" b="1" i="1" u="sng" dirty="0"/>
              <a:t>Question:</a:t>
            </a:r>
          </a:p>
          <a:p>
            <a:pPr marL="0" lvl="0" indent="0">
              <a:buNone/>
            </a:pPr>
            <a:r>
              <a:rPr lang="en-GB" sz="2200" i="1" dirty="0"/>
              <a:t>Where does cancer sit in Malawian priorities? A major part of NCD or a separate strategic objective?</a:t>
            </a:r>
          </a:p>
          <a:p>
            <a:pPr marL="0" lvl="0" indent="0">
              <a:buNone/>
            </a:pPr>
            <a:r>
              <a:rPr lang="en-GB" sz="3300" b="1" i="1" u="sng" dirty="0"/>
              <a:t>Answers:</a:t>
            </a:r>
            <a:endParaRPr lang="en-GB" sz="3300" dirty="0"/>
          </a:p>
          <a:p>
            <a:r>
              <a:rPr lang="en-GB" sz="1800" dirty="0"/>
              <a:t>Cancer is a major part of the NCD agenda, it is not a separate objective. It mainly falls under Objective 1 of the HSSP II as part of the Essential Health Package (EHP). Screening for cervical cancer is the intervention included in the EHP and meant to be rolled out nationwide. </a:t>
            </a:r>
          </a:p>
          <a:p>
            <a:r>
              <a:rPr lang="en-GB" sz="1800" dirty="0"/>
              <a:t>The Ministry of Health is currently constructing a Cancer Treatment Centre at the </a:t>
            </a:r>
            <a:r>
              <a:rPr lang="en-GB" sz="1800" dirty="0" err="1"/>
              <a:t>Kamuzu</a:t>
            </a:r>
            <a:r>
              <a:rPr lang="en-GB" sz="1800" dirty="0"/>
              <a:t> Central Hospital in Lilongwe due for completion in September 2018. </a:t>
            </a:r>
          </a:p>
          <a:p>
            <a:r>
              <a:rPr lang="en-GB" sz="1800" dirty="0"/>
              <a:t>The Ministry of Health also successfully piloted the Human </a:t>
            </a:r>
            <a:r>
              <a:rPr lang="en-GB" sz="1800" dirty="0" err="1"/>
              <a:t>Papiloma</a:t>
            </a:r>
            <a:r>
              <a:rPr lang="en-GB" sz="1800" dirty="0"/>
              <a:t> Virus (HPV) vaccine in two districts (</a:t>
            </a:r>
            <a:r>
              <a:rPr lang="en-GB" sz="1800" dirty="0" err="1"/>
              <a:t>Rumphi</a:t>
            </a:r>
            <a:r>
              <a:rPr lang="en-GB" sz="1800" dirty="0"/>
              <a:t> and </a:t>
            </a:r>
            <a:r>
              <a:rPr lang="en-GB" sz="1800" dirty="0" err="1"/>
              <a:t>Zomba</a:t>
            </a:r>
            <a:r>
              <a:rPr lang="en-GB" sz="1800" dirty="0"/>
              <a:t>) and it will be rolled out nationally.</a:t>
            </a:r>
          </a:p>
        </p:txBody>
      </p:sp>
    </p:spTree>
    <p:extLst>
      <p:ext uri="{BB962C8B-B14F-4D97-AF65-F5344CB8AC3E}">
        <p14:creationId xmlns:p14="http://schemas.microsoft.com/office/powerpoint/2010/main" val="12010711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GB" sz="5000" dirty="0"/>
              <a:t>Civic governance</a:t>
            </a:r>
          </a:p>
        </p:txBody>
      </p:sp>
      <p:sp>
        <p:nvSpPr>
          <p:cNvPr id="6" name="Content Placeholder 1"/>
          <p:cNvSpPr>
            <a:spLocks noGrp="1"/>
          </p:cNvSpPr>
          <p:nvPr>
            <p:ph idx="1"/>
          </p:nvPr>
        </p:nvSpPr>
        <p:spPr>
          <a:xfrm>
            <a:off x="323528" y="2492896"/>
            <a:ext cx="8385895" cy="4104456"/>
          </a:xfrm>
        </p:spPr>
        <p:txBody>
          <a:bodyPr>
            <a:normAutofit fontScale="70000" lnSpcReduction="20000"/>
          </a:bodyPr>
          <a:lstStyle/>
          <a:p>
            <a:pPr marL="0" lvl="0" indent="0">
              <a:buNone/>
            </a:pPr>
            <a:r>
              <a:rPr lang="en-GB" sz="3300" b="1" i="1" u="sng" dirty="0"/>
              <a:t>Question:</a:t>
            </a:r>
          </a:p>
          <a:p>
            <a:pPr marL="0" lvl="0" indent="0">
              <a:buNone/>
            </a:pPr>
            <a:r>
              <a:rPr lang="en-US" sz="3300" i="1" dirty="0"/>
              <a:t>How do you see future leaders emerging from the young people of Malawi who represent such a large part of the population?</a:t>
            </a:r>
            <a:endParaRPr lang="en-GB" sz="3300" i="1" dirty="0"/>
          </a:p>
          <a:p>
            <a:pPr marL="0" lvl="0" indent="0">
              <a:buNone/>
            </a:pPr>
            <a:r>
              <a:rPr lang="en-GB" sz="3300" b="1" i="1" u="sng" dirty="0"/>
              <a:t>Answers:</a:t>
            </a:r>
            <a:endParaRPr lang="en-GB" sz="3300" dirty="0"/>
          </a:p>
          <a:p>
            <a:pPr marL="0" indent="0">
              <a:buNone/>
            </a:pPr>
            <a:r>
              <a:rPr lang="en-US" sz="3200" dirty="0"/>
              <a:t>Young people hold the key to Malawi’s Development Agenda. The next election, for example, happening in 2019 shall be decided by the youth, most of whom did not vote in the 2014 general election but will be eligible to vote in this coming election. Therefore, candidates who shall speak the language of young people in terms of job creation, etc. will have a better chance. In that regard, young people may also be largely inclined to support young candidates as well.</a:t>
            </a:r>
            <a:endParaRPr lang="en-GB" sz="3200" dirty="0"/>
          </a:p>
        </p:txBody>
      </p:sp>
    </p:spTree>
    <p:extLst>
      <p:ext uri="{BB962C8B-B14F-4D97-AF65-F5344CB8AC3E}">
        <p14:creationId xmlns:p14="http://schemas.microsoft.com/office/powerpoint/2010/main" val="9037567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en-GB" sz="5000" dirty="0"/>
              <a:t>Education</a:t>
            </a:r>
          </a:p>
        </p:txBody>
      </p:sp>
      <p:sp>
        <p:nvSpPr>
          <p:cNvPr id="6" name="Content Placeholder 1"/>
          <p:cNvSpPr>
            <a:spLocks noGrp="1"/>
          </p:cNvSpPr>
          <p:nvPr>
            <p:ph idx="1"/>
          </p:nvPr>
        </p:nvSpPr>
        <p:spPr>
          <a:xfrm>
            <a:off x="323528" y="2492896"/>
            <a:ext cx="8385895" cy="4104456"/>
          </a:xfrm>
        </p:spPr>
        <p:txBody>
          <a:bodyPr>
            <a:normAutofit fontScale="85000" lnSpcReduction="10000"/>
          </a:bodyPr>
          <a:lstStyle/>
          <a:p>
            <a:pPr>
              <a:buNone/>
            </a:pPr>
            <a:r>
              <a:rPr lang="en-US" sz="2800" b="1" dirty="0"/>
              <a:t>Question</a:t>
            </a:r>
            <a:endParaRPr lang="en-GB" sz="2800" dirty="0"/>
          </a:p>
          <a:p>
            <a:pPr>
              <a:buNone/>
            </a:pPr>
            <a:r>
              <a:rPr lang="en-US" sz="2800" i="1" dirty="0"/>
              <a:t>    In terms of the Malawi Government priorities – does higher education include ‘further’ education?</a:t>
            </a:r>
            <a:endParaRPr lang="en-GB" sz="2800" i="1" dirty="0"/>
          </a:p>
          <a:p>
            <a:pPr>
              <a:buNone/>
            </a:pPr>
            <a:endParaRPr lang="en-GB" sz="2800" dirty="0"/>
          </a:p>
          <a:p>
            <a:pPr>
              <a:buNone/>
            </a:pPr>
            <a:r>
              <a:rPr lang="en-US" sz="2800" b="1" dirty="0"/>
              <a:t>Answer</a:t>
            </a:r>
            <a:endParaRPr lang="en-GB" sz="2800" dirty="0"/>
          </a:p>
          <a:p>
            <a:pPr>
              <a:buNone/>
            </a:pPr>
            <a:r>
              <a:rPr lang="en-US" sz="2800" dirty="0"/>
              <a:t>    As we stand, Malawi needs to improve its transition rate from primary to secondary and from secondary to tertiary. As of 2017, only 16% of children transitioned from primary to secondary and of those only 8% move on to tertiary education. The youth who do not proceed to higher education turn out to be unemployed in the long run.</a:t>
            </a:r>
            <a:endParaRPr lang="en-GB" sz="2800" dirty="0"/>
          </a:p>
        </p:txBody>
      </p:sp>
    </p:spTree>
    <p:extLst>
      <p:ext uri="{BB962C8B-B14F-4D97-AF65-F5344CB8AC3E}">
        <p14:creationId xmlns:p14="http://schemas.microsoft.com/office/powerpoint/2010/main" val="38307054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r"/>
            <a:r>
              <a:rPr lang="en-GB" dirty="0"/>
              <a:t>Collective learning</a:t>
            </a:r>
          </a:p>
        </p:txBody>
      </p:sp>
      <p:sp>
        <p:nvSpPr>
          <p:cNvPr id="6" name="Content Placeholder 1"/>
          <p:cNvSpPr>
            <a:spLocks noGrp="1"/>
          </p:cNvSpPr>
          <p:nvPr>
            <p:ph idx="1"/>
          </p:nvPr>
        </p:nvSpPr>
        <p:spPr>
          <a:xfrm>
            <a:off x="323528" y="2492896"/>
            <a:ext cx="8385895" cy="4365104"/>
          </a:xfrm>
        </p:spPr>
        <p:txBody>
          <a:bodyPr>
            <a:normAutofit/>
          </a:bodyPr>
          <a:lstStyle/>
          <a:p>
            <a:r>
              <a:rPr lang="en-GB" sz="3200" dirty="0"/>
              <a:t>Application</a:t>
            </a:r>
          </a:p>
          <a:p>
            <a:endParaRPr lang="en-GB" sz="3200" dirty="0"/>
          </a:p>
          <a:p>
            <a:r>
              <a:rPr lang="en-GB" sz="3200" dirty="0"/>
              <a:t>Grant management and reporting</a:t>
            </a:r>
          </a:p>
          <a:p>
            <a:endParaRPr lang="en-GB" sz="3200" dirty="0"/>
          </a:p>
          <a:p>
            <a:r>
              <a:rPr lang="en-GB" sz="3200" dirty="0"/>
              <a:t>Sustainability</a:t>
            </a:r>
          </a:p>
          <a:p>
            <a:endParaRPr lang="en-GB" sz="3200" dirty="0"/>
          </a:p>
        </p:txBody>
      </p:sp>
    </p:spTree>
    <p:extLst>
      <p:ext uri="{BB962C8B-B14F-4D97-AF65-F5344CB8AC3E}">
        <p14:creationId xmlns:p14="http://schemas.microsoft.com/office/powerpoint/2010/main" val="159315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r"/>
            <a:r>
              <a:rPr lang="en-GB" dirty="0"/>
              <a:t>Collective learning</a:t>
            </a:r>
          </a:p>
        </p:txBody>
      </p:sp>
      <p:sp>
        <p:nvSpPr>
          <p:cNvPr id="6" name="Content Placeholder 1"/>
          <p:cNvSpPr>
            <a:spLocks noGrp="1"/>
          </p:cNvSpPr>
          <p:nvPr>
            <p:ph idx="1"/>
          </p:nvPr>
        </p:nvSpPr>
        <p:spPr>
          <a:xfrm>
            <a:off x="323528" y="2420888"/>
            <a:ext cx="8385895" cy="4437112"/>
          </a:xfrm>
        </p:spPr>
        <p:txBody>
          <a:bodyPr>
            <a:noAutofit/>
          </a:bodyPr>
          <a:lstStyle/>
          <a:p>
            <a:r>
              <a:rPr lang="en-GB" sz="2500" dirty="0"/>
              <a:t>Malawian input and ownership</a:t>
            </a:r>
          </a:p>
          <a:p>
            <a:r>
              <a:rPr lang="en-GB" sz="2500" dirty="0"/>
              <a:t>Consultation with sector, district officers and strand leads</a:t>
            </a:r>
          </a:p>
          <a:p>
            <a:r>
              <a:rPr lang="en-GB" sz="2500" dirty="0"/>
              <a:t>Communication key - within own organisation, with partners, with governments, with stakeholders</a:t>
            </a:r>
          </a:p>
          <a:p>
            <a:r>
              <a:rPr lang="en-GB" sz="2500" dirty="0"/>
              <a:t>Don't hide challenges or changes</a:t>
            </a:r>
          </a:p>
          <a:p>
            <a:r>
              <a:rPr lang="en-GB" sz="2500" dirty="0"/>
              <a:t>Budget enough time and money for MEL and reporting</a:t>
            </a:r>
          </a:p>
          <a:p>
            <a:r>
              <a:rPr lang="en-GB" sz="2500" dirty="0"/>
              <a:t>Currency fluctuations, inflation and delays on international transfers </a:t>
            </a:r>
          </a:p>
          <a:p>
            <a:r>
              <a:rPr lang="en-GB" sz="2500" dirty="0"/>
              <a:t>Sustainability will mean different things to different projects</a:t>
            </a:r>
          </a:p>
        </p:txBody>
      </p:sp>
    </p:spTree>
    <p:extLst>
      <p:ext uri="{BB962C8B-B14F-4D97-AF65-F5344CB8AC3E}">
        <p14:creationId xmlns:p14="http://schemas.microsoft.com/office/powerpoint/2010/main" val="222929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738"/>
            <a:ext cx="8229600" cy="1143000"/>
          </a:xfrm>
        </p:spPr>
        <p:txBody>
          <a:bodyPr/>
          <a:lstStyle/>
          <a:p>
            <a:r>
              <a:rPr lang="en-GB" b="1" u="sng" dirty="0">
                <a:solidFill>
                  <a:schemeClr val="accent2"/>
                </a:solidFill>
              </a:rPr>
              <a:t>Our Partner Countries</a:t>
            </a:r>
          </a:p>
        </p:txBody>
      </p:sp>
      <p:sp>
        <p:nvSpPr>
          <p:cNvPr id="3" name="Content Placeholder 2"/>
          <p:cNvSpPr>
            <a:spLocks noGrp="1"/>
          </p:cNvSpPr>
          <p:nvPr>
            <p:ph idx="1"/>
          </p:nvPr>
        </p:nvSpPr>
        <p:spPr>
          <a:xfrm>
            <a:off x="323528" y="1412776"/>
            <a:ext cx="8568952" cy="4176464"/>
          </a:xfrm>
        </p:spPr>
        <p:txBody>
          <a:bodyPr/>
          <a:lstStyle/>
          <a:p>
            <a:pPr lvl="1">
              <a:buFont typeface="Arial" panose="020B0604020202020204" pitchFamily="34" charset="0"/>
              <a:buChar char="•"/>
            </a:pPr>
            <a:r>
              <a:rPr lang="en-GB" sz="3200" b="1" dirty="0">
                <a:solidFill>
                  <a:schemeClr val="accent2"/>
                </a:solidFill>
              </a:rPr>
              <a:t>Malawi, Zambia</a:t>
            </a:r>
            <a:r>
              <a:rPr lang="en-GB" sz="3200" dirty="0">
                <a:solidFill>
                  <a:schemeClr val="accent2"/>
                </a:solidFill>
              </a:rPr>
              <a:t> and </a:t>
            </a:r>
            <a:r>
              <a:rPr lang="en-GB" sz="3200" b="1" dirty="0">
                <a:solidFill>
                  <a:schemeClr val="accent2"/>
                </a:solidFill>
              </a:rPr>
              <a:t>Rwanda</a:t>
            </a:r>
            <a:r>
              <a:rPr lang="en-GB" sz="3200" dirty="0">
                <a:solidFill>
                  <a:schemeClr val="accent2"/>
                </a:solidFill>
              </a:rPr>
              <a:t> will form our sub-Saharan project base; and </a:t>
            </a:r>
          </a:p>
          <a:p>
            <a:pPr marL="457200" lvl="1" indent="0">
              <a:buNone/>
            </a:pPr>
            <a:endParaRPr lang="en-GB" sz="1600" b="1" dirty="0">
              <a:solidFill>
                <a:schemeClr val="accent2"/>
              </a:solidFill>
            </a:endParaRPr>
          </a:p>
          <a:p>
            <a:pPr lvl="1">
              <a:buFont typeface="Arial" panose="020B0604020202020204" pitchFamily="34" charset="0"/>
              <a:buChar char="•"/>
            </a:pPr>
            <a:r>
              <a:rPr lang="en-GB" sz="3200" b="1" dirty="0">
                <a:solidFill>
                  <a:schemeClr val="accent2"/>
                </a:solidFill>
              </a:rPr>
              <a:t>Pakistan</a:t>
            </a:r>
            <a:r>
              <a:rPr lang="en-GB" sz="3200" dirty="0">
                <a:solidFill>
                  <a:schemeClr val="accent2"/>
                </a:solidFill>
              </a:rPr>
              <a:t> will see a strong emphasis on education through scholarships</a:t>
            </a:r>
          </a:p>
          <a:p>
            <a:pPr marL="0" indent="0">
              <a:buNone/>
            </a:pPr>
            <a:endParaRPr lang="en-GB" dirty="0"/>
          </a:p>
        </p:txBody>
      </p:sp>
    </p:spTree>
    <p:extLst>
      <p:ext uri="{BB962C8B-B14F-4D97-AF65-F5344CB8AC3E}">
        <p14:creationId xmlns:p14="http://schemas.microsoft.com/office/powerpoint/2010/main" val="34115733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r"/>
            <a:r>
              <a:rPr lang="en-GB" dirty="0"/>
              <a:t>Collaboration</a:t>
            </a:r>
            <a:endParaRPr lang="en-GB" sz="3200" dirty="0"/>
          </a:p>
        </p:txBody>
      </p:sp>
      <p:pic>
        <p:nvPicPr>
          <p:cNvPr id="10242" name="Picture 2"/>
          <p:cNvPicPr>
            <a:picLocks noChangeAspect="1" noChangeArrowheads="1"/>
          </p:cNvPicPr>
          <p:nvPr/>
        </p:nvPicPr>
        <p:blipFill>
          <a:blip r:embed="rId3" cstate="print"/>
          <a:srcRect/>
          <a:stretch>
            <a:fillRect/>
          </a:stretch>
        </p:blipFill>
        <p:spPr bwMode="auto">
          <a:xfrm>
            <a:off x="395536" y="2204864"/>
            <a:ext cx="4346585" cy="4176464"/>
          </a:xfrm>
          <a:prstGeom prst="rect">
            <a:avLst/>
          </a:prstGeom>
          <a:noFill/>
          <a:ln w="9525">
            <a:noFill/>
            <a:miter lim="800000"/>
            <a:headEnd/>
            <a:tailEnd/>
          </a:ln>
        </p:spPr>
      </p:pic>
      <p:pic>
        <p:nvPicPr>
          <p:cNvPr id="10244" name="Picture 4" descr="http://www.logo-designer.co/wp-content/uploads/2017/07/2017-surveymonkey-new-logo-design-4.png"/>
          <p:cNvPicPr>
            <a:picLocks noChangeAspect="1" noChangeArrowheads="1"/>
          </p:cNvPicPr>
          <p:nvPr/>
        </p:nvPicPr>
        <p:blipFill>
          <a:blip r:embed="rId4" cstate="print"/>
          <a:srcRect/>
          <a:stretch>
            <a:fillRect/>
          </a:stretch>
        </p:blipFill>
        <p:spPr bwMode="auto">
          <a:xfrm>
            <a:off x="5292080" y="3284984"/>
            <a:ext cx="3384376" cy="2089202"/>
          </a:xfrm>
          <a:prstGeom prst="rect">
            <a:avLst/>
          </a:prstGeom>
          <a:noFill/>
        </p:spPr>
      </p:pic>
    </p:spTree>
    <p:extLst>
      <p:ext uri="{BB962C8B-B14F-4D97-AF65-F5344CB8AC3E}">
        <p14:creationId xmlns:p14="http://schemas.microsoft.com/office/powerpoint/2010/main" val="11748367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r"/>
            <a:r>
              <a:rPr lang="en-GB" dirty="0"/>
              <a:t>On-going support</a:t>
            </a:r>
            <a:endParaRPr lang="en-GB" sz="3200" dirty="0"/>
          </a:p>
        </p:txBody>
      </p:sp>
      <p:sp>
        <p:nvSpPr>
          <p:cNvPr id="6" name="Content Placeholder 1"/>
          <p:cNvSpPr>
            <a:spLocks noGrp="1"/>
          </p:cNvSpPr>
          <p:nvPr>
            <p:ph idx="1"/>
          </p:nvPr>
        </p:nvSpPr>
        <p:spPr>
          <a:xfrm>
            <a:off x="323528" y="2852936"/>
            <a:ext cx="8385895" cy="4005064"/>
          </a:xfrm>
        </p:spPr>
        <p:txBody>
          <a:bodyPr>
            <a:normAutofit/>
          </a:bodyPr>
          <a:lstStyle/>
          <a:p>
            <a:pPr>
              <a:lnSpc>
                <a:spcPct val="150000"/>
              </a:lnSpc>
            </a:pPr>
            <a:r>
              <a:rPr lang="en-GB" sz="3200" dirty="0"/>
              <a:t>Collaboration, introductions</a:t>
            </a:r>
          </a:p>
          <a:p>
            <a:pPr>
              <a:lnSpc>
                <a:spcPct val="150000"/>
              </a:lnSpc>
            </a:pPr>
            <a:r>
              <a:rPr lang="en-GB" sz="3200" dirty="0"/>
              <a:t>Information and support</a:t>
            </a:r>
          </a:p>
          <a:p>
            <a:pPr>
              <a:lnSpc>
                <a:spcPct val="150000"/>
              </a:lnSpc>
            </a:pPr>
            <a:r>
              <a:rPr lang="en-GB" sz="3200" dirty="0" err="1"/>
              <a:t>MaSP</a:t>
            </a:r>
            <a:endParaRPr lang="en-GB" sz="3200" dirty="0"/>
          </a:p>
          <a:p>
            <a:pPr>
              <a:lnSpc>
                <a:spcPct val="150000"/>
              </a:lnSpc>
            </a:pPr>
            <a:r>
              <a:rPr lang="en-GB" sz="3200" dirty="0"/>
              <a:t>Dissemination of learning</a:t>
            </a:r>
          </a:p>
        </p:txBody>
      </p:sp>
    </p:spTree>
    <p:extLst>
      <p:ext uri="{BB962C8B-B14F-4D97-AF65-F5344CB8AC3E}">
        <p14:creationId xmlns:p14="http://schemas.microsoft.com/office/powerpoint/2010/main" val="22326509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r"/>
            <a:r>
              <a:rPr lang="en-GB" dirty="0"/>
              <a:t>Active networking</a:t>
            </a:r>
            <a:endParaRPr lang="en-GB" sz="3200" dirty="0"/>
          </a:p>
        </p:txBody>
      </p:sp>
      <p:sp>
        <p:nvSpPr>
          <p:cNvPr id="6" name="Content Placeholder 1"/>
          <p:cNvSpPr>
            <a:spLocks noGrp="1"/>
          </p:cNvSpPr>
          <p:nvPr>
            <p:ph idx="1"/>
          </p:nvPr>
        </p:nvSpPr>
        <p:spPr>
          <a:xfrm>
            <a:off x="323528" y="2492896"/>
            <a:ext cx="8385895" cy="4365104"/>
          </a:xfrm>
        </p:spPr>
        <p:txBody>
          <a:bodyPr>
            <a:normAutofit/>
          </a:bodyPr>
          <a:lstStyle/>
          <a:p>
            <a:r>
              <a:rPr lang="en-GB" sz="3200" dirty="0"/>
              <a:t>Who?</a:t>
            </a:r>
          </a:p>
          <a:p>
            <a:pPr lvl="1"/>
            <a:r>
              <a:rPr lang="en-GB" sz="3200" dirty="0"/>
              <a:t>What?</a:t>
            </a:r>
          </a:p>
          <a:p>
            <a:pPr lvl="2"/>
            <a:r>
              <a:rPr lang="en-GB" sz="3200" dirty="0"/>
              <a:t>Where?</a:t>
            </a:r>
          </a:p>
          <a:p>
            <a:pPr lvl="3"/>
            <a:r>
              <a:rPr lang="en-GB" sz="3200" dirty="0"/>
              <a:t>Opportunities?</a:t>
            </a:r>
          </a:p>
          <a:p>
            <a:pPr lvl="4"/>
            <a:r>
              <a:rPr lang="en-GB" sz="3200" dirty="0"/>
              <a:t>Connections?</a:t>
            </a:r>
          </a:p>
          <a:p>
            <a:endParaRPr lang="en-GB" sz="3200" dirty="0"/>
          </a:p>
        </p:txBody>
      </p:sp>
    </p:spTree>
    <p:extLst>
      <p:ext uri="{BB962C8B-B14F-4D97-AF65-F5344CB8AC3E}">
        <p14:creationId xmlns:p14="http://schemas.microsoft.com/office/powerpoint/2010/main" val="26457719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gos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788" t="4130" r="8262" b="68175"/>
          <a:stretch/>
        </p:blipFill>
        <p:spPr bwMode="auto">
          <a:xfrm>
            <a:off x="251520" y="5733256"/>
            <a:ext cx="1342183" cy="8513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8794" y="560874"/>
            <a:ext cx="8089670" cy="41857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ndar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white"/>
              </a:solidFill>
              <a:effectLst/>
              <a:uLnTx/>
              <a:uFillTx/>
              <a:latin typeface="Candar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prstClr val="white"/>
                </a:solidFill>
                <a:effectLst/>
                <a:uLnTx/>
                <a:uFillTx/>
                <a:latin typeface="Candara"/>
                <a:ea typeface="+mn-ea"/>
                <a:cs typeface="+mn-cs"/>
              </a:rPr>
              <a:t>Scotland Malawi Partnership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0" b="0" i="0" u="none" strike="noStrike" kern="1200" cap="none" spc="0" normalizeH="0" baseline="0" noProof="0" dirty="0">
                <a:ln>
                  <a:noFill/>
                </a:ln>
                <a:solidFill>
                  <a:prstClr val="white"/>
                </a:solidFill>
                <a:effectLst/>
                <a:uLnTx/>
                <a:uFillTx/>
                <a:latin typeface="Candara"/>
                <a:ea typeface="+mn-ea"/>
                <a:cs typeface="+mn-cs"/>
              </a:rPr>
              <a:t>Malawi Development Fund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000" b="0" i="1" u="none" strike="noStrike" kern="1200" cap="none" spc="0" normalizeH="0" baseline="0" noProof="0" dirty="0">
                <a:ln>
                  <a:noFill/>
                </a:ln>
                <a:solidFill>
                  <a:prstClr val="white"/>
                </a:solidFill>
                <a:effectLst/>
                <a:uLnTx/>
                <a:uFillTx/>
                <a:latin typeface="Candara"/>
                <a:ea typeface="+mn-ea"/>
                <a:cs typeface="+mn-cs"/>
              </a:rPr>
              <a:t>Information Session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ndara"/>
                <a:ea typeface="+mn-ea"/>
                <a:cs typeface="+mn-cs"/>
              </a:rPr>
              <a:t>29</a:t>
            </a:r>
            <a:r>
              <a:rPr kumimoji="0" lang="en-GB" sz="3600" b="0" i="0" u="none" strike="noStrike" kern="1200" cap="none" spc="0" normalizeH="0" baseline="30000" noProof="0" dirty="0">
                <a:ln>
                  <a:noFill/>
                </a:ln>
                <a:solidFill>
                  <a:prstClr val="white"/>
                </a:solidFill>
                <a:effectLst/>
                <a:uLnTx/>
                <a:uFillTx/>
                <a:latin typeface="Candara"/>
                <a:ea typeface="+mn-ea"/>
                <a:cs typeface="+mn-cs"/>
              </a:rPr>
              <a:t>th</a:t>
            </a:r>
            <a:r>
              <a:rPr kumimoji="0" lang="en-GB" sz="3600" b="0" i="0" u="none" strike="noStrike" kern="1200" cap="none" spc="0" normalizeH="0" baseline="0" noProof="0" dirty="0">
                <a:ln>
                  <a:noFill/>
                </a:ln>
                <a:solidFill>
                  <a:prstClr val="white"/>
                </a:solidFill>
                <a:effectLst/>
                <a:uLnTx/>
                <a:uFillTx/>
                <a:latin typeface="Candara"/>
                <a:ea typeface="+mn-ea"/>
                <a:cs typeface="+mn-cs"/>
              </a:rPr>
              <a:t> November 2017</a:t>
            </a:r>
          </a:p>
        </p:txBody>
      </p:sp>
      <p:pic>
        <p:nvPicPr>
          <p:cNvPr id="5" name="Picture 4">
            <a:extLst>
              <a:ext uri="{FF2B5EF4-FFF2-40B4-BE49-F238E27FC236}">
                <a16:creationId xmlns:a16="http://schemas.microsoft.com/office/drawing/2014/main" id="{92EECD57-45DA-45AF-A555-248D0CB211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8087" y="5920473"/>
            <a:ext cx="3312368" cy="627486"/>
          </a:xfrm>
          <a:prstGeom prst="rect">
            <a:avLst/>
          </a:prstGeom>
        </p:spPr>
      </p:pic>
    </p:spTree>
    <p:extLst>
      <p:ext uri="{BB962C8B-B14F-4D97-AF65-F5344CB8AC3E}">
        <p14:creationId xmlns:p14="http://schemas.microsoft.com/office/powerpoint/2010/main" val="2563304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1400"/>
            <a:ext cx="8229600" cy="1143000"/>
          </a:xfrm>
        </p:spPr>
        <p:txBody>
          <a:bodyPr/>
          <a:lstStyle/>
          <a:p>
            <a:r>
              <a:rPr lang="en-GB" b="1" u="sng" dirty="0">
                <a:solidFill>
                  <a:schemeClr val="accent2"/>
                </a:solidFill>
              </a:rPr>
              <a:t>Our Ways of Working</a:t>
            </a:r>
          </a:p>
        </p:txBody>
      </p:sp>
      <p:sp>
        <p:nvSpPr>
          <p:cNvPr id="3" name="Content Placeholder 2"/>
          <p:cNvSpPr>
            <a:spLocks noGrp="1"/>
          </p:cNvSpPr>
          <p:nvPr>
            <p:ph idx="1"/>
          </p:nvPr>
        </p:nvSpPr>
        <p:spPr>
          <a:xfrm>
            <a:off x="323528" y="980728"/>
            <a:ext cx="8568952" cy="4176464"/>
          </a:xfrm>
        </p:spPr>
        <p:txBody>
          <a:bodyPr/>
          <a:lstStyle/>
          <a:p>
            <a:r>
              <a:rPr lang="en-GB" b="1" dirty="0">
                <a:solidFill>
                  <a:schemeClr val="accent2"/>
                </a:solidFill>
              </a:rPr>
              <a:t>Investing our International Development Fund</a:t>
            </a:r>
            <a:r>
              <a:rPr lang="en-GB" dirty="0">
                <a:solidFill>
                  <a:schemeClr val="accent2"/>
                </a:solidFill>
              </a:rPr>
              <a:t> - 3 funding streams: </a:t>
            </a:r>
          </a:p>
          <a:p>
            <a:pPr lvl="1"/>
            <a:r>
              <a:rPr lang="en-GB" dirty="0">
                <a:solidFill>
                  <a:schemeClr val="accent2"/>
                </a:solidFill>
              </a:rPr>
              <a:t>development assistance; </a:t>
            </a:r>
          </a:p>
          <a:p>
            <a:pPr lvl="1"/>
            <a:r>
              <a:rPr lang="en-GB" dirty="0">
                <a:solidFill>
                  <a:schemeClr val="accent2"/>
                </a:solidFill>
              </a:rPr>
              <a:t>capacity strengthening; and </a:t>
            </a:r>
          </a:p>
          <a:p>
            <a:pPr lvl="1"/>
            <a:r>
              <a:rPr lang="en-GB" dirty="0">
                <a:solidFill>
                  <a:schemeClr val="accent2"/>
                </a:solidFill>
              </a:rPr>
              <a:t>investment</a:t>
            </a:r>
          </a:p>
          <a:p>
            <a:r>
              <a:rPr lang="en-GB" b="1" dirty="0">
                <a:solidFill>
                  <a:schemeClr val="accent2"/>
                </a:solidFill>
              </a:rPr>
              <a:t>Utilising Scottish expertise</a:t>
            </a:r>
          </a:p>
          <a:p>
            <a:r>
              <a:rPr lang="en-GB" b="1" dirty="0">
                <a:solidFill>
                  <a:schemeClr val="accent2"/>
                </a:solidFill>
              </a:rPr>
              <a:t>Collaborating with others</a:t>
            </a:r>
            <a:r>
              <a:rPr lang="en-GB" dirty="0">
                <a:solidFill>
                  <a:schemeClr val="accent2"/>
                </a:solidFill>
              </a:rPr>
              <a:t>: </a:t>
            </a:r>
          </a:p>
          <a:p>
            <a:pPr lvl="1"/>
            <a:r>
              <a:rPr lang="en-GB" dirty="0">
                <a:solidFill>
                  <a:schemeClr val="accent2"/>
                </a:solidFill>
              </a:rPr>
              <a:t>partner countries; </a:t>
            </a:r>
          </a:p>
          <a:p>
            <a:pPr lvl="1"/>
            <a:r>
              <a:rPr lang="en-GB" dirty="0">
                <a:solidFill>
                  <a:schemeClr val="accent2"/>
                </a:solidFill>
              </a:rPr>
              <a:t>civil society; </a:t>
            </a:r>
          </a:p>
          <a:p>
            <a:pPr lvl="1"/>
            <a:r>
              <a:rPr lang="en-GB" dirty="0">
                <a:solidFill>
                  <a:schemeClr val="accent2"/>
                </a:solidFill>
              </a:rPr>
              <a:t>other donors</a:t>
            </a:r>
          </a:p>
          <a:p>
            <a:pPr marL="0" indent="0">
              <a:buNone/>
            </a:pPr>
            <a:endParaRPr lang="en-GB" dirty="0"/>
          </a:p>
        </p:txBody>
      </p:sp>
    </p:spTree>
    <p:extLst>
      <p:ext uri="{BB962C8B-B14F-4D97-AF65-F5344CB8AC3E}">
        <p14:creationId xmlns:p14="http://schemas.microsoft.com/office/powerpoint/2010/main" val="3495244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1400"/>
            <a:ext cx="8229600" cy="1143000"/>
          </a:xfrm>
        </p:spPr>
        <p:txBody>
          <a:bodyPr/>
          <a:lstStyle/>
          <a:p>
            <a:r>
              <a:rPr lang="en-GB" b="1" u="sng" dirty="0">
                <a:solidFill>
                  <a:schemeClr val="accent2"/>
                </a:solidFill>
              </a:rPr>
              <a:t>3 Funding Streams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908720"/>
            <a:ext cx="5760640" cy="516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4729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1400"/>
            <a:ext cx="8229600" cy="1143000"/>
          </a:xfrm>
        </p:spPr>
        <p:txBody>
          <a:bodyPr/>
          <a:lstStyle/>
          <a:p>
            <a:r>
              <a:rPr lang="en-GB" b="1" u="sng" dirty="0">
                <a:solidFill>
                  <a:schemeClr val="accent2"/>
                </a:solidFill>
              </a:rPr>
              <a:t>Proportions (with caveats)</a:t>
            </a:r>
          </a:p>
        </p:txBody>
      </p:sp>
      <p:sp>
        <p:nvSpPr>
          <p:cNvPr id="3" name="Rectangle 2"/>
          <p:cNvSpPr/>
          <p:nvPr/>
        </p:nvSpPr>
        <p:spPr>
          <a:xfrm>
            <a:off x="539552" y="-3819138"/>
            <a:ext cx="8064896" cy="646331"/>
          </a:xfrm>
          <a:prstGeom prst="rect">
            <a:avLst/>
          </a:prstGeom>
        </p:spPr>
        <p:txBody>
          <a:bodyPr wrap="square">
            <a:spAutoFit/>
          </a:bodyPr>
          <a:lstStyle/>
          <a:p>
            <a:r>
              <a:rPr lang="en-US" dirty="0"/>
              <a:t> </a:t>
            </a:r>
            <a:endParaRPr lang="en-GB" dirty="0"/>
          </a:p>
          <a:p>
            <a:r>
              <a:rPr lang="en-US" b="1" dirty="0"/>
              <a:t> </a:t>
            </a:r>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912068"/>
            <a:ext cx="8136905" cy="5173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9545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12968" cy="1008112"/>
          </a:xfrm>
        </p:spPr>
        <p:txBody>
          <a:bodyPr/>
          <a:lstStyle/>
          <a:p>
            <a:r>
              <a:rPr lang="en-US" sz="3600" b="1" u="sng" dirty="0">
                <a:solidFill>
                  <a:schemeClr val="accent2"/>
                </a:solidFill>
              </a:rPr>
              <a:t>Development Assistance: </a:t>
            </a:r>
            <a:br>
              <a:rPr lang="en-US" sz="3600" b="1" u="sng" dirty="0">
                <a:solidFill>
                  <a:schemeClr val="accent2"/>
                </a:solidFill>
              </a:rPr>
            </a:br>
            <a:r>
              <a:rPr lang="en-US" sz="3600" b="1" u="sng" dirty="0" err="1">
                <a:solidFill>
                  <a:schemeClr val="accent2"/>
                </a:solidFill>
              </a:rPr>
              <a:t>c75</a:t>
            </a:r>
            <a:r>
              <a:rPr lang="en-US" sz="3600" b="1" u="sng" dirty="0">
                <a:solidFill>
                  <a:schemeClr val="accent2"/>
                </a:solidFill>
              </a:rPr>
              <a:t>% of IDF (initially)</a:t>
            </a:r>
            <a:endParaRPr lang="en-GB" sz="3600" b="1" u="sng" dirty="0">
              <a:solidFill>
                <a:schemeClr val="accent2"/>
              </a:solidFill>
            </a:endParaRPr>
          </a:p>
        </p:txBody>
      </p:sp>
      <p:sp>
        <p:nvSpPr>
          <p:cNvPr id="4" name="Rectangle 3"/>
          <p:cNvSpPr/>
          <p:nvPr/>
        </p:nvSpPr>
        <p:spPr>
          <a:xfrm>
            <a:off x="107504" y="1268760"/>
            <a:ext cx="9036496" cy="5115246"/>
          </a:xfrm>
          <a:prstGeom prst="rect">
            <a:avLst/>
          </a:prstGeom>
        </p:spPr>
        <p:txBody>
          <a:bodyPr wrap="square">
            <a:spAutoFit/>
          </a:bodyPr>
          <a:lstStyle/>
          <a:p>
            <a:pPr marL="273050" lvl="0" indent="-273050">
              <a:spcBef>
                <a:spcPct val="20000"/>
              </a:spcBef>
              <a:buFont typeface="Arial" panose="020B0604020202020204" pitchFamily="34" charset="0"/>
              <a:buChar char="•"/>
            </a:pPr>
            <a:r>
              <a:rPr lang="en-US" sz="2400" b="1" dirty="0">
                <a:solidFill>
                  <a:schemeClr val="accent2"/>
                </a:solidFill>
                <a:latin typeface="+mn-lt"/>
              </a:rPr>
              <a:t>Empower </a:t>
            </a:r>
            <a:r>
              <a:rPr lang="en-US" sz="2400" dirty="0">
                <a:solidFill>
                  <a:schemeClr val="accent2"/>
                </a:solidFill>
                <a:latin typeface="+mn-lt"/>
              </a:rPr>
              <a:t>our partner countries </a:t>
            </a:r>
            <a:r>
              <a:rPr lang="en-US" sz="2400" b="1" dirty="0">
                <a:solidFill>
                  <a:schemeClr val="accent2"/>
                </a:solidFill>
                <a:latin typeface="+mn-lt"/>
              </a:rPr>
              <a:t>/ Encourage </a:t>
            </a:r>
            <a:r>
              <a:rPr lang="en-US" sz="2400" dirty="0">
                <a:solidFill>
                  <a:schemeClr val="accent2"/>
                </a:solidFill>
                <a:latin typeface="+mn-lt"/>
              </a:rPr>
              <a:t>new &amp; historic relationships: s</a:t>
            </a:r>
            <a:r>
              <a:rPr lang="en-US" sz="2400" dirty="0">
                <a:solidFill>
                  <a:schemeClr val="accent2"/>
                </a:solidFill>
              </a:rPr>
              <a:t>upport development assistance </a:t>
            </a:r>
            <a:r>
              <a:rPr lang="en-US" sz="2400" u="sng" dirty="0">
                <a:solidFill>
                  <a:schemeClr val="accent2"/>
                </a:solidFill>
              </a:rPr>
              <a:t>overseas</a:t>
            </a:r>
            <a:r>
              <a:rPr lang="en-US" sz="2400" dirty="0">
                <a:solidFill>
                  <a:schemeClr val="accent2"/>
                </a:solidFill>
              </a:rPr>
              <a:t>: </a:t>
            </a:r>
            <a:endParaRPr lang="en-US" sz="2400" dirty="0">
              <a:solidFill>
                <a:schemeClr val="accent2"/>
              </a:solidFill>
              <a:latin typeface="+mn-lt"/>
            </a:endParaRPr>
          </a:p>
          <a:p>
            <a:pPr marL="627063" lvl="1" indent="-271463">
              <a:spcBef>
                <a:spcPct val="20000"/>
              </a:spcBef>
              <a:buFont typeface="Arial" panose="020B0604020202020204" pitchFamily="34" charset="0"/>
              <a:buChar char="•"/>
              <a:tabLst>
                <a:tab pos="273050" algn="l"/>
              </a:tabLst>
            </a:pPr>
            <a:r>
              <a:rPr lang="en-US" sz="2400" dirty="0">
                <a:solidFill>
                  <a:schemeClr val="accent2"/>
                </a:solidFill>
                <a:latin typeface="+mn-lt"/>
              </a:rPr>
              <a:t>majority thro </a:t>
            </a:r>
            <a:r>
              <a:rPr lang="en-US" sz="2400" b="1" dirty="0">
                <a:solidFill>
                  <a:schemeClr val="accent2"/>
                </a:solidFill>
                <a:latin typeface="+mn-lt"/>
              </a:rPr>
              <a:t>competitive</a:t>
            </a:r>
            <a:r>
              <a:rPr lang="en-US" sz="2400" dirty="0">
                <a:solidFill>
                  <a:schemeClr val="accent2"/>
                </a:solidFill>
                <a:latin typeface="+mn-lt"/>
              </a:rPr>
              <a:t> challenge funding models for Malawi, Zambia &amp; Rwanda, and the Small Grants</a:t>
            </a:r>
          </a:p>
          <a:p>
            <a:pPr marL="627063" lvl="1" indent="-271463">
              <a:spcBef>
                <a:spcPct val="20000"/>
              </a:spcBef>
              <a:buFont typeface="Arial" panose="020B0604020202020204" pitchFamily="34" charset="0"/>
              <a:buChar char="•"/>
              <a:tabLst>
                <a:tab pos="273050" algn="l"/>
              </a:tabLst>
            </a:pPr>
            <a:r>
              <a:rPr lang="en-US" sz="2400" dirty="0">
                <a:solidFill>
                  <a:schemeClr val="accent2"/>
                </a:solidFill>
                <a:latin typeface="+mn-lt"/>
              </a:rPr>
              <a:t>match funding.</a:t>
            </a:r>
          </a:p>
          <a:p>
            <a:pPr marL="627063" lvl="1" indent="-271463">
              <a:spcBef>
                <a:spcPct val="20000"/>
              </a:spcBef>
              <a:buFont typeface="Arial" panose="020B0604020202020204" pitchFamily="34" charset="0"/>
              <a:buChar char="•"/>
              <a:tabLst>
                <a:tab pos="273050" algn="l"/>
              </a:tabLst>
            </a:pPr>
            <a:endParaRPr lang="en-US" sz="800" dirty="0">
              <a:solidFill>
                <a:schemeClr val="accent2"/>
              </a:solidFill>
              <a:latin typeface="+mn-lt"/>
            </a:endParaRPr>
          </a:p>
          <a:p>
            <a:pPr marL="342900" lvl="0" indent="-342900">
              <a:spcBef>
                <a:spcPct val="20000"/>
              </a:spcBef>
              <a:buFont typeface="Arial" panose="020B0604020202020204" pitchFamily="34" charset="0"/>
              <a:buChar char="•"/>
            </a:pPr>
            <a:r>
              <a:rPr lang="en-US" sz="2400" b="1" dirty="0">
                <a:solidFill>
                  <a:schemeClr val="accent2"/>
                </a:solidFill>
                <a:latin typeface="+mn-lt"/>
              </a:rPr>
              <a:t>Engage</a:t>
            </a:r>
            <a:r>
              <a:rPr lang="en-US" sz="2400" dirty="0">
                <a:solidFill>
                  <a:schemeClr val="accent2"/>
                </a:solidFill>
                <a:latin typeface="+mn-lt"/>
              </a:rPr>
              <a:t> people of Scotland, &amp; </a:t>
            </a:r>
            <a:r>
              <a:rPr lang="en-US" sz="2400" b="1" dirty="0">
                <a:solidFill>
                  <a:schemeClr val="accent2"/>
                </a:solidFill>
                <a:latin typeface="+mn-lt"/>
              </a:rPr>
              <a:t>Enhance</a:t>
            </a:r>
            <a:r>
              <a:rPr lang="en-US" sz="2400" dirty="0">
                <a:solidFill>
                  <a:schemeClr val="accent2"/>
                </a:solidFill>
                <a:latin typeface="+mn-lt"/>
              </a:rPr>
              <a:t> global citizenship: </a:t>
            </a:r>
            <a:r>
              <a:rPr lang="en-US" sz="2400" dirty="0">
                <a:solidFill>
                  <a:schemeClr val="accent2"/>
                </a:solidFill>
              </a:rPr>
              <a:t>support civil society </a:t>
            </a:r>
            <a:r>
              <a:rPr lang="en-US" sz="2400" u="sng" dirty="0">
                <a:solidFill>
                  <a:schemeClr val="accent2"/>
                </a:solidFill>
              </a:rPr>
              <a:t>in Scotland</a:t>
            </a:r>
            <a:r>
              <a:rPr lang="en-US" sz="2400" dirty="0">
                <a:solidFill>
                  <a:schemeClr val="accent2"/>
                </a:solidFill>
                <a:latin typeface="+mn-lt"/>
              </a:rPr>
              <a:t> incl (</a:t>
            </a:r>
            <a:r>
              <a:rPr lang="en-US" sz="2400" b="1" dirty="0">
                <a:solidFill>
                  <a:schemeClr val="accent2"/>
                </a:solidFill>
                <a:latin typeface="+mn-lt"/>
              </a:rPr>
              <a:t>non-competitive</a:t>
            </a:r>
            <a:r>
              <a:rPr lang="en-US" sz="2400" dirty="0">
                <a:solidFill>
                  <a:schemeClr val="accent2"/>
                </a:solidFill>
                <a:latin typeface="+mn-lt"/>
              </a:rPr>
              <a:t>):</a:t>
            </a:r>
          </a:p>
          <a:p>
            <a:pPr marL="627063" lvl="1" indent="-271463">
              <a:spcBef>
                <a:spcPct val="20000"/>
              </a:spcBef>
              <a:buFont typeface="Arial" panose="020B0604020202020204" pitchFamily="34" charset="0"/>
              <a:buChar char="•"/>
              <a:tabLst>
                <a:tab pos="273050" algn="l"/>
              </a:tabLst>
            </a:pPr>
            <a:r>
              <a:rPr lang="en-US" sz="2400" dirty="0">
                <a:solidFill>
                  <a:schemeClr val="accent2"/>
                </a:solidFill>
                <a:latin typeface="+mn-lt"/>
              </a:rPr>
              <a:t>core funded bodies: SMP, MaSP, SFTF &amp; The Alliance.          [Total £780k for 2017/18]</a:t>
            </a:r>
          </a:p>
          <a:p>
            <a:pPr marL="627063" lvl="1" indent="-271463">
              <a:spcBef>
                <a:spcPct val="20000"/>
              </a:spcBef>
              <a:buFont typeface="Arial" panose="020B0604020202020204" pitchFamily="34" charset="0"/>
              <a:buChar char="•"/>
              <a:tabLst>
                <a:tab pos="273050" algn="l"/>
              </a:tabLst>
            </a:pPr>
            <a:r>
              <a:rPr lang="en-US" sz="2400" dirty="0">
                <a:solidFill>
                  <a:schemeClr val="accent2"/>
                </a:solidFill>
                <a:latin typeface="+mn-lt"/>
              </a:rPr>
              <a:t>Development Education Centres (DECS)</a:t>
            </a:r>
          </a:p>
          <a:p>
            <a:pPr marL="627063" lvl="1" indent="-271463">
              <a:spcBef>
                <a:spcPct val="20000"/>
              </a:spcBef>
              <a:buFont typeface="Arial" panose="020B0604020202020204" pitchFamily="34" charset="0"/>
              <a:buChar char="•"/>
              <a:tabLst>
                <a:tab pos="273050" algn="l"/>
              </a:tabLst>
            </a:pPr>
            <a:r>
              <a:rPr lang="en-US" sz="2400" dirty="0">
                <a:solidFill>
                  <a:schemeClr val="accent2"/>
                </a:solidFill>
                <a:latin typeface="+mn-lt"/>
              </a:rPr>
              <a:t>volunteering support for Scotland’s young people</a:t>
            </a:r>
            <a:endParaRPr lang="en-GB" sz="2400" dirty="0">
              <a:solidFill>
                <a:schemeClr val="accent2"/>
              </a:solidFill>
              <a:latin typeface="+mn-lt"/>
            </a:endParaRPr>
          </a:p>
          <a:p>
            <a:pPr lvl="1"/>
            <a:endParaRPr lang="en-GB" sz="2400" dirty="0"/>
          </a:p>
        </p:txBody>
      </p:sp>
    </p:spTree>
    <p:extLst>
      <p:ext uri="{BB962C8B-B14F-4D97-AF65-F5344CB8AC3E}">
        <p14:creationId xmlns:p14="http://schemas.microsoft.com/office/powerpoint/2010/main" val="581945741"/>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G - Gaelic - Internal Pag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53D26341A57B383EE0540010E0463CCA" version="1.0.0">
  <systemFields>
    <field name="Objective-Id">
      <value order="0">A19553012</value>
    </field>
    <field name="Objective-Title">
      <value order="0">Malawi Info Day Presentation MDP Funding Round - 29 November 2017</value>
    </field>
    <field name="Objective-Description">
      <value order="0"/>
    </field>
    <field name="Objective-CreationStamp">
      <value order="0">2017-11-28T10:18:20Z</value>
    </field>
    <field name="Objective-IsApproved">
      <value order="0">false</value>
    </field>
    <field name="Objective-IsPublished">
      <value order="0">true</value>
    </field>
    <field name="Objective-DatePublished">
      <value order="0">2017-11-28T10:18:50Z</value>
    </field>
    <field name="Objective-ModificationStamp">
      <value order="0">2017-11-28T10:18:50Z</value>
    </field>
    <field name="Objective-Owner">
      <value order="0">Nicol, Ian I (U206944)</value>
    </field>
    <field name="Objective-Path">
      <value order="0">Objective Global Folder:SG File Plan:International affairs and defence:International development and aid:General:Advice and policy: International development and aid - general:International Development: Malawi General: (2016): 2016-2021</value>
    </field>
    <field name="Objective-Parent">
      <value order="0">International Development: Malawi General: (2016): 2016-2021</value>
    </field>
    <field name="Objective-State">
      <value order="0">Published</value>
    </field>
    <field name="Objective-VersionId">
      <value order="0">vA27274247</value>
    </field>
    <field name="Objective-Version">
      <value order="0">1.0</value>
    </field>
    <field name="Objective-VersionNumber">
      <value order="0">2</value>
    </field>
    <field name="Objective-VersionComment">
      <value order="0"/>
    </field>
    <field name="Objective-FileNumber">
      <value order="0">qA551921</value>
    </field>
    <field name="Objective-Classification">
      <value order="0">OFFICIAL</value>
    </field>
    <field name="Objective-Caveats">
      <value order="0">Caveat for access to SG Fileplan</value>
    </field>
  </systemFields>
  <catalogues>
    <catalogue name="Document Type Catalogue" type="type" ori="id:cA35">
      <field name="Objective-Connect Creator">
        <value order="0"/>
      </field>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docProps/app.xml><?xml version="1.0" encoding="utf-8"?>
<Properties xmlns="http://schemas.openxmlformats.org/officeDocument/2006/extended-properties" xmlns:vt="http://schemas.openxmlformats.org/officeDocument/2006/docPropsVTypes">
  <Template>SG - Gaelic - Internal Page</Template>
  <TotalTime>2093</TotalTime>
  <Words>2513</Words>
  <Application>Microsoft Office PowerPoint</Application>
  <PresentationFormat>On-screen Show (4:3)</PresentationFormat>
  <Paragraphs>379</Paragraphs>
  <Slides>53</Slides>
  <Notes>22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53</vt:i4>
      </vt:variant>
    </vt:vector>
  </HeadingPairs>
  <TitlesOfParts>
    <vt:vector size="62" baseType="lpstr">
      <vt:lpstr>Arial</vt:lpstr>
      <vt:lpstr>Calibri</vt:lpstr>
      <vt:lpstr>Calibri Light</vt:lpstr>
      <vt:lpstr>Candara</vt:lpstr>
      <vt:lpstr>Symbol</vt:lpstr>
      <vt:lpstr>SG - Gaelic - Internal Page</vt:lpstr>
      <vt:lpstr>Custom Design</vt:lpstr>
      <vt:lpstr>Office Theme</vt:lpstr>
      <vt:lpstr>Waveform</vt:lpstr>
      <vt:lpstr>PowerPoint Presentation</vt:lpstr>
      <vt:lpstr>Ministerial Foreword  </vt:lpstr>
      <vt:lpstr>Our Vision</vt:lpstr>
      <vt:lpstr>Our Priorities</vt:lpstr>
      <vt:lpstr>Our Partner Countries</vt:lpstr>
      <vt:lpstr>Our Ways of Working</vt:lpstr>
      <vt:lpstr>3 Funding Streams</vt:lpstr>
      <vt:lpstr>Proportions (with caveats)</vt:lpstr>
      <vt:lpstr>Development Assistance:  c75% of IDF (initially)</vt:lpstr>
      <vt:lpstr>Capacity Strengthening: up to 20% of IDF (initially)</vt:lpstr>
      <vt:lpstr>Investment: up to 5% of IDF (initially) </vt:lpstr>
      <vt:lpstr>3 streams working together? </vt:lpstr>
      <vt:lpstr>Malawi Development Programme 2018-2023</vt:lpstr>
      <vt:lpstr>Malawi Development Programme 2018-2023</vt:lpstr>
      <vt:lpstr>Malawi Development Programme 2018-2023</vt:lpstr>
      <vt:lpstr>Malawi Development Programme 2018-2023</vt:lpstr>
      <vt:lpstr> Government of Malawi’s Priorities</vt:lpstr>
      <vt:lpstr>Government of Malawi’s Priorities (Cont)</vt:lpstr>
      <vt:lpstr>Government of Malawi’s Priorities (Cont)</vt:lpstr>
      <vt:lpstr>Government of Malawi’s Priorities (Cont)</vt:lpstr>
      <vt:lpstr>Government of Malawi’s Priorities (Cont)</vt:lpstr>
      <vt:lpstr>Malawi Development Programme 2018-2023</vt:lpstr>
      <vt:lpstr>Zikomo!      Scottish Govt International Development Team  T.  @scotgovID </vt:lpstr>
      <vt:lpstr>PowerPoint Presentation</vt:lpstr>
      <vt:lpstr>A concept note should only be submitted if you clearly meet all aspects of the eligibility criteria:</vt:lpstr>
      <vt:lpstr>A concept note should only be submitted if you clearly meet all aspects of the eligibility criteria:</vt:lpstr>
      <vt:lpstr>What cannot be funded:</vt:lpstr>
      <vt:lpstr>What cannot be funded:</vt:lpstr>
      <vt:lpstr>Scottish Government particularly welcomes applications from:</vt:lpstr>
      <vt:lpstr>Relevant weight will be given to…</vt:lpstr>
      <vt:lpstr>Relevant weight will be given to…</vt:lpstr>
      <vt:lpstr>Concept note guidance</vt:lpstr>
      <vt:lpstr>Concept note purpose</vt:lpstr>
      <vt:lpstr>What are we looking for?</vt:lpstr>
      <vt:lpstr>PowerPoint Presentation</vt:lpstr>
      <vt:lpstr>Review Process</vt:lpstr>
      <vt:lpstr>PowerPoint Presentation</vt:lpstr>
      <vt:lpstr>Key dates in process</vt:lpstr>
      <vt:lpstr>Advice and support</vt:lpstr>
      <vt:lpstr>PowerPoint Presentation</vt:lpstr>
      <vt:lpstr>Introduction</vt:lpstr>
      <vt:lpstr>Events</vt:lpstr>
      <vt:lpstr>On-going support</vt:lpstr>
      <vt:lpstr>Malawian input</vt:lpstr>
      <vt:lpstr>Health</vt:lpstr>
      <vt:lpstr>Civic governance</vt:lpstr>
      <vt:lpstr>Education</vt:lpstr>
      <vt:lpstr>Collective learning</vt:lpstr>
      <vt:lpstr>Collective learning</vt:lpstr>
      <vt:lpstr>Collaboration</vt:lpstr>
      <vt:lpstr>On-going support</vt:lpstr>
      <vt:lpstr>Active networking</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International Development Team welcomes you to our…  Information Day: Grant Management</dc:title>
  <dc:creator>U418928</dc:creator>
  <cp:lastModifiedBy>Callum Aitken</cp:lastModifiedBy>
  <cp:revision>166</cp:revision>
  <cp:lastPrinted>2017-03-22T20:05:07Z</cp:lastPrinted>
  <dcterms:created xsi:type="dcterms:W3CDTF">2014-07-10T14:07:12Z</dcterms:created>
  <dcterms:modified xsi:type="dcterms:W3CDTF">2017-11-30T15:02:01Z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A19553012</vt:lpwstr>
  </property>
  <property fmtid="{D5CDD505-2E9C-101B-9397-08002B2CF9AE}" pid="4" name="Objective-Title">
    <vt:lpwstr>Malawi Info Day Presentation MDP Funding Round - 29 November 2017</vt:lpwstr>
  </property>
  <property fmtid="{D5CDD505-2E9C-101B-9397-08002B2CF9AE}" pid="5" name="Objective-Comment">
    <vt:lpwstr>
    </vt:lpwstr>
  </property>
  <property fmtid="{D5CDD505-2E9C-101B-9397-08002B2CF9AE}" pid="6" name="Objective-CreationStamp">
    <vt:filetime>2017-11-28T10:18:26Z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2017-11-28T10:18:50Z</vt:filetime>
  </property>
  <property fmtid="{D5CDD505-2E9C-101B-9397-08002B2CF9AE}" pid="10" name="Objective-ModificationStamp">
    <vt:filetime>2017-11-28T10:18:51Z</vt:filetime>
  </property>
  <property fmtid="{D5CDD505-2E9C-101B-9397-08002B2CF9AE}" pid="11" name="Objective-Owner">
    <vt:lpwstr>Nicol, Ian I (U206944)</vt:lpwstr>
  </property>
  <property fmtid="{D5CDD505-2E9C-101B-9397-08002B2CF9AE}" pid="12" name="Objective-Path">
    <vt:lpwstr>Objective Global Folder:SG File Plan:International affairs and defence:International development and aid:General:Advice and policy: International development and aid - general:International Development: Malawi General: (2016): 2016-2021:</vt:lpwstr>
  </property>
  <property fmtid="{D5CDD505-2E9C-101B-9397-08002B2CF9AE}" pid="13" name="Objective-Parent">
    <vt:lpwstr>International Development: Malawi General: (2016): 2016-2021</vt:lpwstr>
  </property>
  <property fmtid="{D5CDD505-2E9C-101B-9397-08002B2CF9AE}" pid="14" name="Objective-State">
    <vt:lpwstr>Published</vt:lpwstr>
  </property>
  <property fmtid="{D5CDD505-2E9C-101B-9397-08002B2CF9AE}" pid="15" name="Objective-Version">
    <vt:lpwstr>1.0</vt:lpwstr>
  </property>
  <property fmtid="{D5CDD505-2E9C-101B-9397-08002B2CF9AE}" pid="16" name="Objective-VersionNumber">
    <vt:r8>2</vt:r8>
  </property>
  <property fmtid="{D5CDD505-2E9C-101B-9397-08002B2CF9AE}" pid="17" name="Objective-VersionComment">
    <vt:lpwstr>Version 2</vt:lpwstr>
  </property>
  <property fmtid="{D5CDD505-2E9C-101B-9397-08002B2CF9AE}" pid="18" name="Objective-FileNumber">
    <vt:lpwstr>
    </vt:lpwstr>
  </property>
  <property fmtid="{D5CDD505-2E9C-101B-9397-08002B2CF9AE}" pid="19" name="Objective-Classification">
    <vt:lpwstr>[Inherited - OFFICIAL]</vt:lpwstr>
  </property>
  <property fmtid="{D5CDD505-2E9C-101B-9397-08002B2CF9AE}" pid="20" name="Objective-Caveats">
    <vt:lpwstr>
    </vt:lpwstr>
  </property>
  <property fmtid="{D5CDD505-2E9C-101B-9397-08002B2CF9AE}" pid="21" name="Objective-Date of Original [system]">
    <vt:lpwstr>
    </vt:lpwstr>
  </property>
  <property fmtid="{D5CDD505-2E9C-101B-9397-08002B2CF9AE}" pid="22" name="Objective-Date Received [system]">
    <vt:lpwstr>
    </vt:lpwstr>
  </property>
  <property fmtid="{D5CDD505-2E9C-101B-9397-08002B2CF9AE}" pid="23" name="Objective-SG Web Publication - Category [system]">
    <vt:lpwstr>
    </vt:lpwstr>
  </property>
  <property fmtid="{D5CDD505-2E9C-101B-9397-08002B2CF9AE}" pid="24" name="Objective-SG Web Publication - Category 2 Classification [system]">
    <vt:lpwstr>
    </vt:lpwstr>
  </property>
  <property fmtid="{D5CDD505-2E9C-101B-9397-08002B2CF9AE}" pid="25" name="Objective-Description">
    <vt:lpwstr>
    </vt:lpwstr>
  </property>
  <property fmtid="{D5CDD505-2E9C-101B-9397-08002B2CF9AE}" pid="26" name="Objective-VersionId">
    <vt:lpwstr>vA27274247</vt:lpwstr>
  </property>
  <property fmtid="{D5CDD505-2E9C-101B-9397-08002B2CF9AE}" pid="27" name="Objective-Connect Creator">
    <vt:lpwstr>
    </vt:lpwstr>
  </property>
  <property fmtid="{D5CDD505-2E9C-101B-9397-08002B2CF9AE}" pid="28" name="Objective-Date Received">
    <vt:lpwstr>
    </vt:lpwstr>
  </property>
  <property fmtid="{D5CDD505-2E9C-101B-9397-08002B2CF9AE}" pid="29" name="Objective-Date of Original">
    <vt:lpwstr>
    </vt:lpwstr>
  </property>
  <property fmtid="{D5CDD505-2E9C-101B-9397-08002B2CF9AE}" pid="30" name="Objective-SG Web Publication - Category">
    <vt:lpwstr>
    </vt:lpwstr>
  </property>
  <property fmtid="{D5CDD505-2E9C-101B-9397-08002B2CF9AE}" pid="31" name="Objective-SG Web Publication - Category 2 Classification">
    <vt:lpwstr>
    </vt:lpwstr>
  </property>
  <property fmtid="{D5CDD505-2E9C-101B-9397-08002B2CF9AE}" pid="32" name="Objective-Connect Creator [system]">
    <vt:lpwstr>
    </vt:lpwstr>
  </property>
</Properties>
</file>