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8" r:id="rId11"/>
    <p:sldId id="269" r:id="rId12"/>
    <p:sldId id="263" r:id="rId13"/>
    <p:sldId id="270" r:id="rId14"/>
    <p:sldId id="275" r:id="rId15"/>
    <p:sldId id="276" r:id="rId16"/>
    <p:sldId id="271" r:id="rId17"/>
    <p:sldId id="272" r:id="rId18"/>
    <p:sldId id="264" r:id="rId19"/>
    <p:sldId id="27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D6E1-5396-40E9-A33F-0ABF7D926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76331-754C-4EE1-BADF-25FA98181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10E2D-D650-4D31-BB79-A2B98DA3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C122B-C1FA-48A3-8430-14D37DDA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DE173-31D4-487F-BE2A-8DB0FC70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9E72-F4E7-4073-A0D4-3B1CF4E5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043CB-CF2A-4723-98B8-E98013520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3C638-4EE0-46EE-BEFB-19415BD9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009E8-7EFB-4324-8B98-D9A0F3C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A8544-F215-4ABB-8698-57759D97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66CF40-2A41-4D12-830C-97FC80C34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8B1AAA-55DB-4B39-922C-7BA6EEC30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F0BB4-80BE-4AA2-BA14-98FAA9D90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A0FC6-4317-4007-A338-4ECBAA90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D1D0C-2E7C-4854-922C-8398C970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9112B-54CD-4B28-8570-C430423E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15B95-D3DF-49C7-8004-3EBEEBAE0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C49CD-DC38-4170-BE5B-64FCF9C9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125EE-2CA4-427D-BC6C-395FE0F2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574C7-914D-413C-8ADC-A9F73ACFD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6A2A1-D57E-41CC-A583-CE6B50205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33A0-E11B-4204-92CD-6D1B3069E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6EBBE-D6B1-40F4-B8E0-F77A8F026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83710-C957-4C21-825F-2FB5535BC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5E46-A9C4-4FB0-BF2C-DB4E2C89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2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7D46-14B4-4C38-B4E1-23BFB4DA7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43BF9-00B1-4CE6-A147-748A97E89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70A4F-C99B-4191-9F31-52231B03D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4A405-3EC4-43EA-8843-C03ED0B8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3E33E-1D7D-44A3-8262-FD8CA526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90FC1B-7469-441B-8571-9121F8F7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01DED-3C75-4C7C-8E8C-6FFED489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F17C-20BF-439D-83D3-41372C1C0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A3BCD5-078C-4DC1-9582-38D4F5959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26A9E-7F12-4ECC-9037-32F502CB1A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5133B5-4F4E-4620-847B-809927A74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09AF2-5C12-4FC4-BAB2-5A2C34CD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294CB-00A2-4AB9-94F4-FF8660B0C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80997-71E2-4518-9F71-C5F31510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7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1893D-851D-4ABB-A3CD-03647145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7DB10-7745-435F-8CA8-64B921BC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66D20A-04CE-4DB4-BD66-91F8DA86D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B1F7F-FBF5-40EA-8009-0E60F2A3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2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3DC227-095A-427D-B56E-1D24481D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ADD204-C333-4889-B29A-A8D738AD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57DD6-36E9-4608-B529-99EC0A48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95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658D-8922-403E-B7F6-3FEFD855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2FA8D-8128-4300-BCDF-0C31E791B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5423F-9B1A-4A7E-BD9B-EC4E63E24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CDD5C-8E5D-4241-B596-71822D3F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B19FD-1082-411B-AF22-96D7F695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60261-E1CC-492C-B958-D8B7B4B5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83C1E-4912-41EC-8695-DCBDEA9FF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6AD1F-10D5-4EBF-87CB-927E9803BC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08BA8-2C10-4D95-BD78-D349BDD7C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60AB8-2751-4464-A445-E5AA739D2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6A3A99-7461-483D-BF05-66B8AC51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B1341-B751-4714-A453-F0031665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8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73C49-2D41-4A0E-97FE-015E25ED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33FCE-F521-4D7F-A373-1CCD53673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80D8D-322A-42AE-B7CC-F86DF205F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A678E-DE42-4C64-B440-84199BA61B9B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3FDB4-080C-4794-BD32-C81EDAD744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C6494-8692-4F8C-BCCA-8554AFCF7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DEF8F-75FE-4664-8770-D165FADE4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B72FA-B31A-4A4A-A856-52B2F3DEC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Ethnicity, Regionalism, and Nation-Building in Post-1994 Malawi: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217F2-50F0-4238-AEF7-EBF6433C6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Whither a Federal State System? </a:t>
            </a:r>
          </a:p>
        </p:txBody>
      </p:sp>
    </p:spTree>
    <p:extLst>
      <p:ext uri="{BB962C8B-B14F-4D97-AF65-F5344CB8AC3E}">
        <p14:creationId xmlns:p14="http://schemas.microsoft.com/office/powerpoint/2010/main" val="1946341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0B77-F977-4608-886A-567DB9AB6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E850-74B3-48E6-AC56-A44D9B002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64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FAFESRUDEM: 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“Federal System of Government and Rural Development in Malawi.”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Its leaders are mainly based in Mzuzu.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75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603F-272B-428F-8EFE-024566A6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C93D5-43C7-4011-A3C3-5E20C769A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Those against Federal System of Government: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Politicians (from various parties),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Public Affairs Committee (PAC)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academics, and other stakeholders.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PAC’s study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64 percent of Malawians against. </a:t>
            </a:r>
          </a:p>
        </p:txBody>
      </p:sp>
    </p:spTree>
    <p:extLst>
      <p:ext uri="{BB962C8B-B14F-4D97-AF65-F5344CB8AC3E}">
        <p14:creationId xmlns:p14="http://schemas.microsoft.com/office/powerpoint/2010/main" val="760631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5B9E9-75ED-458E-86C4-0A6EC7089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False Prospects of Federalism and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11289-7EBC-42D5-8235-13D53640D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-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pro-Federalism claims often disregard the complexities and fluidities of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“regional identities.”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i.e., 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“administrative regions”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comprise of multiple ethnicities, such that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dominant groups will continue “oppressing” the minorities. </a:t>
            </a:r>
          </a:p>
          <a:p>
            <a:pPr>
              <a:buFontTx/>
              <a:buChar char="-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Cases from Nigeria and Ethiopia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… show us how federalism hasn’t resolved challenges …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ethnic-based civil wars. </a:t>
            </a:r>
          </a:p>
        </p:txBody>
      </p:sp>
    </p:spTree>
    <p:extLst>
      <p:ext uri="{BB962C8B-B14F-4D97-AF65-F5344CB8AC3E}">
        <p14:creationId xmlns:p14="http://schemas.microsoft.com/office/powerpoint/2010/main" val="968488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C03AA-9535-4990-AD0C-D3BA2F44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82837-715C-4FC6-9815-67327F13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Our proposal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A “DEVOLVED SYSTEM OF GOVERNMENT.”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We use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case of Kenya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for illustration purposes.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Kenya’s 2010 Constitution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devolved the three arms of government in 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47 counties. </a:t>
            </a:r>
          </a:p>
        </p:txBody>
      </p:sp>
    </p:spTree>
    <p:extLst>
      <p:ext uri="{BB962C8B-B14F-4D97-AF65-F5344CB8AC3E}">
        <p14:creationId xmlns:p14="http://schemas.microsoft.com/office/powerpoint/2010/main" val="3946427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C3D8E2-7F2A-5AC2-25F0-9EB548A89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…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612B3-079D-BEEC-5A2C-38030D474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Kenya has a                  </a:t>
            </a: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“devolved system,”</a:t>
            </a:r>
          </a:p>
          <a:p>
            <a:pPr marL="0" indent="0"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47 Counties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CB8E0-0A7E-F70C-0D47-B70D62E45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9280" y="508000"/>
            <a:ext cx="7538720" cy="61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4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EA0A3-1683-489C-31D6-D1429F7E2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D88D82-8B8F-C0A1-9361-F7160E2CC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3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87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FE8F-3C1C-43D3-984D-3756FBDA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F442E-FCA6-43E7-A532-505524C28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 county is headed by an elected governor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Serves 2 elected terms (4 years each term).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Accountability is taken to a lower level, moving away from the monopoly of the central government.</a:t>
            </a:r>
          </a:p>
          <a:p>
            <a:pPr>
              <a:buFontTx/>
              <a:buChar char="-"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Advantages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(a) 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Equitable distribution of national resources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 the counties.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95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EEBD-3561-42A4-9384-4A61E69E8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06873-537B-47CF-ADEC-9A7A18C9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(b)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There is growth at both national and county levels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Counties are a source of jobs and oversee development initiatives (health, education, transport, agriculture, etc.).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(c)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Marginalized communities elect their own immediate leaders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from whom they demand accountability. </a:t>
            </a:r>
          </a:p>
        </p:txBody>
      </p:sp>
    </p:spTree>
    <p:extLst>
      <p:ext uri="{BB962C8B-B14F-4D97-AF65-F5344CB8AC3E}">
        <p14:creationId xmlns:p14="http://schemas.microsoft.com/office/powerpoint/2010/main" val="295528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E9A9-5A80-42D0-BED0-AD5CC8F44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C5D1D-EC11-4316-9510-EB4D99083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We must accept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that we haven’t achieved our goals of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nation-building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equitable distribution of development opportunities.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Calls for Federalism remain debatable and inconclusive.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Solution lies in 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“Devolved System of Government.”</a:t>
            </a:r>
          </a:p>
        </p:txBody>
      </p:sp>
    </p:spTree>
    <p:extLst>
      <p:ext uri="{BB962C8B-B14F-4D97-AF65-F5344CB8AC3E}">
        <p14:creationId xmlns:p14="http://schemas.microsoft.com/office/powerpoint/2010/main" val="165147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8F09E-F4D9-4092-B26E-7225A60C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Afro-Barometer survey results 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– April 2020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22A7E4A-02B9-4490-BEDE-6EFF99B00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094" y="1595718"/>
            <a:ext cx="946673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1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8ACF-C6BC-4A31-A715-E1389E7D3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A5808-7129-40C7-81AC-4274418D8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Authors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Gift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Wasambo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Kayira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(University of Malawi)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Paul Chiudza Banda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(Tarleton State University)</a:t>
            </a:r>
          </a:p>
        </p:txBody>
      </p:sp>
    </p:spTree>
    <p:extLst>
      <p:ext uri="{BB962C8B-B14F-4D97-AF65-F5344CB8AC3E}">
        <p14:creationId xmlns:p14="http://schemas.microsoft.com/office/powerpoint/2010/main" val="14897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CF4EFC-9ADA-4FC3-95FF-6B7039CC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…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50F5C-1927-4926-8FA9-099D3B3DD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Thank You!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00B847-30E5-4736-BA99-F606E612E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720" y="505968"/>
            <a:ext cx="6232258" cy="607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82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27F6-2338-42B9-BDF5-925C6A8FA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Background and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DF00-DEFC-44EE-8F8F-F7E1BFD3F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Since the turn of this century, there have been calls for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 Federal System of Government.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Coming from stakeholders and groups who claim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elements of marginalization (political and socio-economic). </a:t>
            </a:r>
          </a:p>
        </p:txBody>
      </p:sp>
    </p:spTree>
    <p:extLst>
      <p:ext uri="{BB962C8B-B14F-4D97-AF65-F5344CB8AC3E}">
        <p14:creationId xmlns:p14="http://schemas.microsoft.com/office/powerpoint/2010/main" val="129568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503B-5048-4828-9BA1-20B15D447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6A405-A765-4B3A-8652-A71F7EB87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Mostly championed by politicians, who argue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that only a federal system of government can resolve the historical wrongs.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Many of them propose working with the current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“3 or 4 administrative regions”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as foundations for such a system. </a:t>
            </a:r>
          </a:p>
        </p:txBody>
      </p:sp>
    </p:spTree>
    <p:extLst>
      <p:ext uri="{BB962C8B-B14F-4D97-AF65-F5344CB8AC3E}">
        <p14:creationId xmlns:p14="http://schemas.microsoft.com/office/powerpoint/2010/main" val="3534876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62DB-BE93-47D0-B673-012406DD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1C0C-343F-46E9-8B47-9F1701BAE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We briefly discuss the country’s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post-colonial historical trends (1964-1994 and from 1994-present).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We discuss the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arguments FOR and AGAINST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federal system.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Comparing with trends in other African countries, we propose 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“devolved system of government”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as the best possible solution.  </a:t>
            </a: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b="1" u="sng" dirty="0">
                <a:latin typeface="Cambria" panose="02040503050406030204" pitchFamily="18" charset="0"/>
                <a:ea typeface="Cambria" panose="02040503050406030204" pitchFamily="18" charset="0"/>
              </a:rPr>
              <a:t>Aim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To achieve aims of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nation-building and equitable distribution of development opportunities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05145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EFB5-370A-442D-AC6F-7A7AFB76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Nation-Building in Multi-Ethnic Societies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C55F-5257-4B30-8B90-6F7F18DF8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Malawi, just like other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multi-ethnic African countries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has had a problem of failing to achieve the goal of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“nation-building.”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Banda regime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- 1964-1994, scholarship blames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Banda’s pro-Chewa and pro-Central Region policies.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Chichewa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as a “national language.”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Lilongwe as capital city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(with more development opportunities).  </a:t>
            </a:r>
          </a:p>
        </p:txBody>
      </p:sp>
    </p:spTree>
    <p:extLst>
      <p:ext uri="{BB962C8B-B14F-4D97-AF65-F5344CB8AC3E}">
        <p14:creationId xmlns:p14="http://schemas.microsoft.com/office/powerpoint/2010/main" val="2980246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7C04-EE88-44F2-8874-A778A684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B26A8-525E-4785-9C37-B614B29D4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northern region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– most neglected … hence the name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“Dead North.”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southern region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also largely neglected, apart from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Shire Highlands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(Zomba and Blantyre urban).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From the late 1970s onward …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SAPs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created further discontent as the state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“withdrew”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from its socio-economic responsibilities. </a:t>
            </a:r>
          </a:p>
        </p:txBody>
      </p:sp>
    </p:spTree>
    <p:extLst>
      <p:ext uri="{BB962C8B-B14F-4D97-AF65-F5344CB8AC3E}">
        <p14:creationId xmlns:p14="http://schemas.microsoft.com/office/powerpoint/2010/main" val="3954115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0B7F-CF2A-4390-9AFD-363C9CC0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43D9-067B-4448-B5AF-892B993A0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Regional and Ethno-biased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voting trends in 1994 and 1999 general elections and beyond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… a reflection of that history.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The post-Banda era (1994 – present) still exhibits the regional/ethnic divide. 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Tx/>
              <a:buChar char="-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The 1995 Constitution (as amended)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did not address these issues. </a:t>
            </a:r>
          </a:p>
        </p:txBody>
      </p:sp>
    </p:spTree>
    <p:extLst>
      <p:ext uri="{BB962C8B-B14F-4D97-AF65-F5344CB8AC3E}">
        <p14:creationId xmlns:p14="http://schemas.microsoft.com/office/powerpoint/2010/main" val="405776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DD75B-3813-401F-989F-0E3AE7F2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Calls for Federalism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645F0-6610-426E-AC25-37FC2242F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The belief that 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“strong or top politician”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from their region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will bring about socio-economic development.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- Those in favor of Federalism: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Politicians (from various parties), academics, the clergy, and other pressure groups (such as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FAFESRUDEM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79817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776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Ethnicity, Regionalism, and Nation-Building in Post-1994 Malawi: </vt:lpstr>
      <vt:lpstr>…</vt:lpstr>
      <vt:lpstr>Background and Introduction</vt:lpstr>
      <vt:lpstr>…</vt:lpstr>
      <vt:lpstr>…</vt:lpstr>
      <vt:lpstr>Nation-Building in Multi-Ethnic Societies</vt:lpstr>
      <vt:lpstr>…</vt:lpstr>
      <vt:lpstr>…</vt:lpstr>
      <vt:lpstr>Calls for Federalism </vt:lpstr>
      <vt:lpstr>…</vt:lpstr>
      <vt:lpstr>…</vt:lpstr>
      <vt:lpstr>False Prospects of Federalism and Way Forward</vt:lpstr>
      <vt:lpstr>…</vt:lpstr>
      <vt:lpstr>…</vt:lpstr>
      <vt:lpstr>…</vt:lpstr>
      <vt:lpstr>…</vt:lpstr>
      <vt:lpstr>…</vt:lpstr>
      <vt:lpstr>Conclusion</vt:lpstr>
      <vt:lpstr>Afro-Barometer survey results – April 2020</vt:lpstr>
      <vt:lpstr>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Ethnicity, Regionalism, and Nation-Building in Post-1994 Malawi</dc:title>
  <dc:creator>Banda, Dr. Paul</dc:creator>
  <cp:lastModifiedBy>Banda, Dr. Paul</cp:lastModifiedBy>
  <cp:revision>34</cp:revision>
  <dcterms:created xsi:type="dcterms:W3CDTF">2022-03-08T22:10:45Z</dcterms:created>
  <dcterms:modified xsi:type="dcterms:W3CDTF">2022-05-25T01:20:10Z</dcterms:modified>
</cp:coreProperties>
</file>