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Lst>
  <p:sldSz cx="9144000" cy="6858000" type="screen4x3"/>
  <p:notesSz cx="6858000" cy="91440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Open Sans" panose="020B0604020202020204" charset="0"/>
      <p:regular r:id="rId9"/>
      <p:bold r:id="rId10"/>
      <p:italic r:id="rId11"/>
      <p:boldItalic r:id="rId12"/>
    </p:embeddedFont>
    <p:embeddedFont>
      <p:font typeface="Open Sans Light" panose="020B0604020202020204" charset="0"/>
      <p:regular r:id="rId13"/>
      <p:italic r:id="rId14"/>
    </p:embeddedFont>
    <p:embeddedFont>
      <p:font typeface="Sequel Neue"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FA1"/>
    <a:srgbClr val="BB1E6D"/>
    <a:srgbClr val="FFCE07"/>
    <a:srgbClr val="ED1F3D"/>
    <a:srgbClr val="ED1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7" autoAdjust="0"/>
    <p:restoredTop sz="94660"/>
  </p:normalViewPr>
  <p:slideViewPr>
    <p:cSldViewPr snapToGrid="0">
      <p:cViewPr varScale="1">
        <p:scale>
          <a:sx n="77" d="100"/>
          <a:sy n="77" d="100"/>
        </p:scale>
        <p:origin x="10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389AD4-4975-41EA-AFD3-0FE5F925DEB5}" type="datetimeFigureOut">
              <a:rPr lang="en-GB" smtClean="0"/>
              <a:t>12/03/2021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482A4-7BE8-4653-95FB-CC1CD9ACE0BD}" type="slidenum">
              <a:rPr lang="en-GB" smtClean="0"/>
              <a:t>‹#›</a:t>
            </a:fld>
            <a:endParaRPr lang="en-GB"/>
          </a:p>
        </p:txBody>
      </p:sp>
    </p:spTree>
    <p:extLst>
      <p:ext uri="{BB962C8B-B14F-4D97-AF65-F5344CB8AC3E}">
        <p14:creationId xmlns:p14="http://schemas.microsoft.com/office/powerpoint/2010/main" val="321800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389AD4-4975-41EA-AFD3-0FE5F925DEB5}" type="datetimeFigureOut">
              <a:rPr lang="en-GB" smtClean="0"/>
              <a:t>12/03/2021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482A4-7BE8-4653-95FB-CC1CD9ACE0BD}" type="slidenum">
              <a:rPr lang="en-GB" smtClean="0"/>
              <a:t>‹#›</a:t>
            </a:fld>
            <a:endParaRPr lang="en-GB"/>
          </a:p>
        </p:txBody>
      </p:sp>
    </p:spTree>
    <p:extLst>
      <p:ext uri="{BB962C8B-B14F-4D97-AF65-F5344CB8AC3E}">
        <p14:creationId xmlns:p14="http://schemas.microsoft.com/office/powerpoint/2010/main" val="2452602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389AD4-4975-41EA-AFD3-0FE5F925DEB5}" type="datetimeFigureOut">
              <a:rPr lang="en-GB" smtClean="0"/>
              <a:t>12/03/2021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482A4-7BE8-4653-95FB-CC1CD9ACE0BD}" type="slidenum">
              <a:rPr lang="en-GB" smtClean="0"/>
              <a:t>‹#›</a:t>
            </a:fld>
            <a:endParaRPr lang="en-GB"/>
          </a:p>
        </p:txBody>
      </p:sp>
    </p:spTree>
    <p:extLst>
      <p:ext uri="{BB962C8B-B14F-4D97-AF65-F5344CB8AC3E}">
        <p14:creationId xmlns:p14="http://schemas.microsoft.com/office/powerpoint/2010/main" val="94136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389AD4-4975-41EA-AFD3-0FE5F925DEB5}" type="datetimeFigureOut">
              <a:rPr lang="en-GB" smtClean="0"/>
              <a:t>12/03/2021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482A4-7BE8-4653-95FB-CC1CD9ACE0BD}" type="slidenum">
              <a:rPr lang="en-GB" smtClean="0"/>
              <a:t>‹#›</a:t>
            </a:fld>
            <a:endParaRPr lang="en-GB"/>
          </a:p>
        </p:txBody>
      </p:sp>
    </p:spTree>
    <p:extLst>
      <p:ext uri="{BB962C8B-B14F-4D97-AF65-F5344CB8AC3E}">
        <p14:creationId xmlns:p14="http://schemas.microsoft.com/office/powerpoint/2010/main" val="59089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89AD4-4975-41EA-AFD3-0FE5F925DEB5}" type="datetimeFigureOut">
              <a:rPr lang="en-GB" smtClean="0"/>
              <a:t>12/03/2021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482A4-7BE8-4653-95FB-CC1CD9ACE0BD}" type="slidenum">
              <a:rPr lang="en-GB" smtClean="0"/>
              <a:t>‹#›</a:t>
            </a:fld>
            <a:endParaRPr lang="en-GB"/>
          </a:p>
        </p:txBody>
      </p:sp>
    </p:spTree>
    <p:extLst>
      <p:ext uri="{BB962C8B-B14F-4D97-AF65-F5344CB8AC3E}">
        <p14:creationId xmlns:p14="http://schemas.microsoft.com/office/powerpoint/2010/main" val="405120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389AD4-4975-41EA-AFD3-0FE5F925DEB5}" type="datetimeFigureOut">
              <a:rPr lang="en-GB" smtClean="0"/>
              <a:t>12/03/2021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482A4-7BE8-4653-95FB-CC1CD9ACE0BD}" type="slidenum">
              <a:rPr lang="en-GB" smtClean="0"/>
              <a:t>‹#›</a:t>
            </a:fld>
            <a:endParaRPr lang="en-GB"/>
          </a:p>
        </p:txBody>
      </p:sp>
    </p:spTree>
    <p:extLst>
      <p:ext uri="{BB962C8B-B14F-4D97-AF65-F5344CB8AC3E}">
        <p14:creationId xmlns:p14="http://schemas.microsoft.com/office/powerpoint/2010/main" val="391052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389AD4-4975-41EA-AFD3-0FE5F925DEB5}" type="datetimeFigureOut">
              <a:rPr lang="en-GB" smtClean="0"/>
              <a:t>12/03/2021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A482A4-7BE8-4653-95FB-CC1CD9ACE0BD}" type="slidenum">
              <a:rPr lang="en-GB" smtClean="0"/>
              <a:t>‹#›</a:t>
            </a:fld>
            <a:endParaRPr lang="en-GB"/>
          </a:p>
        </p:txBody>
      </p:sp>
    </p:spTree>
    <p:extLst>
      <p:ext uri="{BB962C8B-B14F-4D97-AF65-F5344CB8AC3E}">
        <p14:creationId xmlns:p14="http://schemas.microsoft.com/office/powerpoint/2010/main" val="163097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389AD4-4975-41EA-AFD3-0FE5F925DEB5}" type="datetimeFigureOut">
              <a:rPr lang="en-GB" smtClean="0"/>
              <a:t>12/03/2021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A482A4-7BE8-4653-95FB-CC1CD9ACE0BD}" type="slidenum">
              <a:rPr lang="en-GB" smtClean="0"/>
              <a:t>‹#›</a:t>
            </a:fld>
            <a:endParaRPr lang="en-GB"/>
          </a:p>
        </p:txBody>
      </p:sp>
    </p:spTree>
    <p:extLst>
      <p:ext uri="{BB962C8B-B14F-4D97-AF65-F5344CB8AC3E}">
        <p14:creationId xmlns:p14="http://schemas.microsoft.com/office/powerpoint/2010/main" val="3155216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89AD4-4975-41EA-AFD3-0FE5F925DEB5}" type="datetimeFigureOut">
              <a:rPr lang="en-GB" smtClean="0"/>
              <a:t>12/03/2021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A482A4-7BE8-4653-95FB-CC1CD9ACE0BD}" type="slidenum">
              <a:rPr lang="en-GB" smtClean="0"/>
              <a:t>‹#›</a:t>
            </a:fld>
            <a:endParaRPr lang="en-GB"/>
          </a:p>
        </p:txBody>
      </p:sp>
    </p:spTree>
    <p:extLst>
      <p:ext uri="{BB962C8B-B14F-4D97-AF65-F5344CB8AC3E}">
        <p14:creationId xmlns:p14="http://schemas.microsoft.com/office/powerpoint/2010/main" val="378305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9389AD4-4975-41EA-AFD3-0FE5F925DEB5}" type="datetimeFigureOut">
              <a:rPr lang="en-GB" smtClean="0"/>
              <a:t>12/03/2021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482A4-7BE8-4653-95FB-CC1CD9ACE0BD}" type="slidenum">
              <a:rPr lang="en-GB" smtClean="0"/>
              <a:t>‹#›</a:t>
            </a:fld>
            <a:endParaRPr lang="en-GB"/>
          </a:p>
        </p:txBody>
      </p:sp>
    </p:spTree>
    <p:extLst>
      <p:ext uri="{BB962C8B-B14F-4D97-AF65-F5344CB8AC3E}">
        <p14:creationId xmlns:p14="http://schemas.microsoft.com/office/powerpoint/2010/main" val="298621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9389AD4-4975-41EA-AFD3-0FE5F925DEB5}" type="datetimeFigureOut">
              <a:rPr lang="en-GB" smtClean="0"/>
              <a:t>12/03/2021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482A4-7BE8-4653-95FB-CC1CD9ACE0BD}" type="slidenum">
              <a:rPr lang="en-GB" smtClean="0"/>
              <a:t>‹#›</a:t>
            </a:fld>
            <a:endParaRPr lang="en-GB"/>
          </a:p>
        </p:txBody>
      </p:sp>
    </p:spTree>
    <p:extLst>
      <p:ext uri="{BB962C8B-B14F-4D97-AF65-F5344CB8AC3E}">
        <p14:creationId xmlns:p14="http://schemas.microsoft.com/office/powerpoint/2010/main" val="675033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9389AD4-4975-41EA-AFD3-0FE5F925DEB5}" type="datetimeFigureOut">
              <a:rPr lang="en-GB" smtClean="0"/>
              <a:t>12/03/2021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A482A4-7BE8-4653-95FB-CC1CD9ACE0BD}" type="slidenum">
              <a:rPr lang="en-GB" smtClean="0"/>
              <a:t>‹#›</a:t>
            </a:fld>
            <a:endParaRPr lang="en-GB"/>
          </a:p>
        </p:txBody>
      </p:sp>
    </p:spTree>
    <p:extLst>
      <p:ext uri="{BB962C8B-B14F-4D97-AF65-F5344CB8AC3E}">
        <p14:creationId xmlns:p14="http://schemas.microsoft.com/office/powerpoint/2010/main" val="404710142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youtube.com/watch?v=HCuu3idh4l8"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hyperlink" Target="http://www.socialenterprise.academy/scot/young-people" TargetMode="External"/><Relationship Id="rId4" Type="http://schemas.openxmlformats.org/officeDocument/2006/relationships/image" Target="../media/image2.png"/><Relationship Id="rId9" Type="http://schemas.openxmlformats.org/officeDocument/2006/relationships/hyperlink" Target="mailto:schools@socialenterprise.academ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p:cNvPr>
          <p:cNvSpPr/>
          <p:nvPr/>
        </p:nvSpPr>
        <p:spPr>
          <a:xfrm>
            <a:off x="5328614" y="5827114"/>
            <a:ext cx="5121847" cy="491762"/>
          </a:xfrm>
          <a:prstGeom prst="roundRect">
            <a:avLst>
              <a:gd name="adj" fmla="val 50000"/>
            </a:avLst>
          </a:prstGeom>
          <a:solidFill>
            <a:srgbClr val="ED1F3D"/>
          </a:solidFill>
          <a:ln w="12700" cap="flat" cmpd="sng" algn="ctr">
            <a:noFill/>
            <a:prstDash val="solid"/>
            <a:miter lim="800000"/>
          </a:ln>
          <a:effectLst/>
        </p:spPr>
        <p:txBody>
          <a:bodyPr rtlCol="0" anchor="ctr"/>
          <a:lstStyle/>
          <a:p>
            <a:pPr defTabSz="2298304">
              <a:spcBef>
                <a:spcPts val="1508"/>
              </a:spcBef>
              <a:defRPr/>
            </a:pPr>
            <a:r>
              <a:rPr lang="en-GB" sz="1400" kern="0" dirty="0">
                <a:solidFill>
                  <a:prstClr val="white"/>
                </a:solidFill>
                <a:latin typeface="Sequel Neue" panose="00000500000000000000" pitchFamily="2" charset="0"/>
              </a:rPr>
              <a:t>                  </a:t>
            </a:r>
            <a:r>
              <a:rPr lang="en-GB" sz="1400" kern="0" dirty="0">
                <a:latin typeface="Sequel Neue" panose="00000500000000000000" pitchFamily="2" charset="0"/>
                <a:hlinkClick r:id="rId2">
                  <a:extLst>
                    <a:ext uri="{A12FA001-AC4F-418D-AE19-62706E023703}">
                      <ahyp:hlinkClr xmlns:ahyp="http://schemas.microsoft.com/office/drawing/2018/hyperlinkcolor" val="tx"/>
                    </a:ext>
                  </a:extLst>
                </a:hlinkClick>
              </a:rPr>
              <a:t>click for VIDEO LINK  </a:t>
            </a:r>
            <a:endParaRPr lang="en-GB" sz="1400" kern="0" dirty="0">
              <a:latin typeface="Sequel Neue" panose="00000500000000000000" pitchFamily="2" charset="0"/>
            </a:endParaRPr>
          </a:p>
        </p:txBody>
      </p:sp>
      <p:grpSp>
        <p:nvGrpSpPr>
          <p:cNvPr id="3" name="Group 2"/>
          <p:cNvGrpSpPr/>
          <p:nvPr/>
        </p:nvGrpSpPr>
        <p:grpSpPr>
          <a:xfrm>
            <a:off x="-662607" y="5812636"/>
            <a:ext cx="5064486" cy="494842"/>
            <a:chOff x="-662607" y="6010913"/>
            <a:chExt cx="5064486" cy="491763"/>
          </a:xfrm>
        </p:grpSpPr>
        <p:sp>
          <p:nvSpPr>
            <p:cNvPr id="23" name="Rounded Rectangle 22"/>
            <p:cNvSpPr/>
            <p:nvPr/>
          </p:nvSpPr>
          <p:spPr>
            <a:xfrm>
              <a:off x="-662607" y="6010913"/>
              <a:ext cx="5064486" cy="491763"/>
            </a:xfrm>
            <a:prstGeom prst="roundRect">
              <a:avLst>
                <a:gd name="adj" fmla="val 50000"/>
              </a:avLst>
            </a:prstGeom>
            <a:solidFill>
              <a:srgbClr val="BB1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a:p>
          </p:txBody>
        </p:sp>
        <p:sp>
          <p:nvSpPr>
            <p:cNvPr id="24" name="Rectangle 23"/>
            <p:cNvSpPr/>
            <p:nvPr/>
          </p:nvSpPr>
          <p:spPr>
            <a:xfrm>
              <a:off x="794270" y="6086020"/>
              <a:ext cx="1624155" cy="338554"/>
            </a:xfrm>
            <a:prstGeom prst="rect">
              <a:avLst/>
            </a:prstGeom>
            <a:noFill/>
          </p:spPr>
          <p:txBody>
            <a:bodyPr wrap="square">
              <a:spAutoFit/>
            </a:bodyPr>
            <a:lstStyle/>
            <a:p>
              <a:pPr>
                <a:spcBef>
                  <a:spcPts val="600"/>
                </a:spcBef>
              </a:pPr>
              <a:r>
                <a:rPr lang="en-GB" sz="1600" b="1" dirty="0"/>
                <a:t>SocEntAcademy</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757" y="6104764"/>
              <a:ext cx="296752" cy="296750"/>
            </a:xfrm>
            <a:prstGeom prst="rect">
              <a:avLst/>
            </a:prstGeom>
          </p:spPr>
        </p:pic>
        <p:sp>
          <p:nvSpPr>
            <p:cNvPr id="26" name="Rectangle 25"/>
            <p:cNvSpPr/>
            <p:nvPr/>
          </p:nvSpPr>
          <p:spPr>
            <a:xfrm>
              <a:off x="2702511" y="6078521"/>
              <a:ext cx="1172917" cy="338554"/>
            </a:xfrm>
            <a:prstGeom prst="rect">
              <a:avLst/>
            </a:prstGeom>
            <a:noFill/>
          </p:spPr>
          <p:txBody>
            <a:bodyPr wrap="square">
              <a:spAutoFit/>
            </a:bodyPr>
            <a:lstStyle/>
            <a:p>
              <a:pPr>
                <a:spcBef>
                  <a:spcPts val="600"/>
                </a:spcBef>
              </a:pPr>
              <a:r>
                <a:rPr lang="en-GB" sz="1600" b="1" dirty="0"/>
                <a:t>SEA_Edu</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5759" y="6099251"/>
              <a:ext cx="311598" cy="297094"/>
            </a:xfrm>
            <a:prstGeom prst="rect">
              <a:avLst/>
            </a:prstGeom>
          </p:spPr>
        </p:pic>
      </p:grpSp>
      <p:sp>
        <p:nvSpPr>
          <p:cNvPr id="4" name="Freeform 3"/>
          <p:cNvSpPr/>
          <p:nvPr/>
        </p:nvSpPr>
        <p:spPr>
          <a:xfrm>
            <a:off x="0" y="-21373"/>
            <a:ext cx="9144000" cy="1550352"/>
          </a:xfrm>
          <a:custGeom>
            <a:avLst/>
            <a:gdLst>
              <a:gd name="connsiteX0" fmla="*/ 0 w 7554437"/>
              <a:gd name="connsiteY0" fmla="*/ 0 h 2345479"/>
              <a:gd name="connsiteX1" fmla="*/ 7554437 w 7554437"/>
              <a:gd name="connsiteY1" fmla="*/ 0 h 2345479"/>
              <a:gd name="connsiteX2" fmla="*/ 7554437 w 7554437"/>
              <a:gd name="connsiteY2" fmla="*/ 2345027 h 2345479"/>
              <a:gd name="connsiteX3" fmla="*/ 7298155 w 7554437"/>
              <a:gd name="connsiteY3" fmla="*/ 2322898 h 2345479"/>
              <a:gd name="connsiteX4" fmla="*/ 3779837 w 7554437"/>
              <a:gd name="connsiteY4" fmla="*/ 2187982 h 2345479"/>
              <a:gd name="connsiteX5" fmla="*/ 261519 w 7554437"/>
              <a:gd name="connsiteY5" fmla="*/ 2322898 h 2345479"/>
              <a:gd name="connsiteX6" fmla="*/ 0 w 7554437"/>
              <a:gd name="connsiteY6" fmla="*/ 2345479 h 2345479"/>
              <a:gd name="connsiteX7" fmla="*/ 0 w 7554437"/>
              <a:gd name="connsiteY7" fmla="*/ 0 h 234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4437" h="2345479">
                <a:moveTo>
                  <a:pt x="0" y="0"/>
                </a:moveTo>
                <a:lnTo>
                  <a:pt x="7554437" y="0"/>
                </a:lnTo>
                <a:lnTo>
                  <a:pt x="7554437" y="2345027"/>
                </a:lnTo>
                <a:lnTo>
                  <a:pt x="7298155" y="2322898"/>
                </a:lnTo>
                <a:cubicBezTo>
                  <a:pt x="6233811" y="2236436"/>
                  <a:pt x="5040387" y="2187982"/>
                  <a:pt x="3779837" y="2187982"/>
                </a:cubicBezTo>
                <a:cubicBezTo>
                  <a:pt x="2519287" y="2187982"/>
                  <a:pt x="1325863" y="2236436"/>
                  <a:pt x="261519" y="2322898"/>
                </a:cubicBezTo>
                <a:lnTo>
                  <a:pt x="0" y="2345479"/>
                </a:lnTo>
                <a:lnTo>
                  <a:pt x="0" y="0"/>
                </a:lnTo>
                <a:close/>
              </a:path>
            </a:pathLst>
          </a:custGeom>
          <a:blipFill dpi="0" rotWithShape="1">
            <a:blip r:embed="rId5" cstate="print">
              <a:extLst>
                <a:ext uri="{28A0092B-C50C-407E-A947-70E740481C1C}">
                  <a14:useLocalDpi xmlns:a14="http://schemas.microsoft.com/office/drawing/2010/main" val="0"/>
                </a:ext>
              </a:extLst>
            </a:blip>
            <a:srcRect/>
            <a:stretch>
              <a:fillRect l="-1" t="-23148" r="-11207" b="-75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0"/>
            <a:ext cx="2949262" cy="1393817"/>
          </a:xfrm>
          <a:prstGeom prst="rect">
            <a:avLst/>
          </a:prstGeom>
        </p:spPr>
      </p:pic>
      <p:sp>
        <p:nvSpPr>
          <p:cNvPr id="6" name="Rounded Rectangle 5"/>
          <p:cNvSpPr/>
          <p:nvPr/>
        </p:nvSpPr>
        <p:spPr>
          <a:xfrm>
            <a:off x="375235" y="1202908"/>
            <a:ext cx="6364042" cy="547432"/>
          </a:xfrm>
          <a:prstGeom prst="roundRect">
            <a:avLst>
              <a:gd name="adj" fmla="val 33334"/>
            </a:avLst>
          </a:prstGeom>
          <a:solidFill>
            <a:srgbClr val="009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a:solidFill>
                <a:schemeClr val="tx1"/>
              </a:solidFill>
            </a:endParaRPr>
          </a:p>
        </p:txBody>
      </p:sp>
      <p:sp>
        <p:nvSpPr>
          <p:cNvPr id="7" name="TextBox 6"/>
          <p:cNvSpPr txBox="1"/>
          <p:nvPr/>
        </p:nvSpPr>
        <p:spPr>
          <a:xfrm>
            <a:off x="294466" y="1817441"/>
            <a:ext cx="6826942" cy="369332"/>
          </a:xfrm>
          <a:prstGeom prst="rect">
            <a:avLst/>
          </a:prstGeom>
          <a:noFill/>
        </p:spPr>
        <p:txBody>
          <a:bodyPr wrap="square" rtlCol="0">
            <a:spAutoFit/>
          </a:bodyPr>
          <a:lstStyle/>
          <a:p>
            <a:r>
              <a:rPr lang="en-GB" dirty="0">
                <a:solidFill>
                  <a:srgbClr val="179FA1"/>
                </a:solidFill>
                <a:latin typeface="Sequel Neue" panose="00000500000000000000" pitchFamily="50" charset="0"/>
              </a:rPr>
              <a:t>Teachers, youth leaders and Educators activity card</a:t>
            </a:r>
          </a:p>
        </p:txBody>
      </p:sp>
      <p:sp>
        <p:nvSpPr>
          <p:cNvPr id="8" name="Rectangle 7"/>
          <p:cNvSpPr/>
          <p:nvPr/>
        </p:nvSpPr>
        <p:spPr>
          <a:xfrm>
            <a:off x="350711" y="2149619"/>
            <a:ext cx="6643116" cy="830997"/>
          </a:xfrm>
          <a:prstGeom prst="rect">
            <a:avLst/>
          </a:prstGeom>
        </p:spPr>
        <p:txBody>
          <a:bodyPr wrap="square">
            <a:spAutoFit/>
          </a:bodyPr>
          <a:lstStyle/>
          <a:p>
            <a:pPr>
              <a:spcBef>
                <a:spcPts val="598"/>
              </a:spcBef>
              <a:spcAft>
                <a:spcPts val="598"/>
              </a:spcAft>
            </a:pPr>
            <a:r>
              <a:rPr lang="en-GB" sz="1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After you have watched the video, take some time to reflect on your partnership, your plans for engaging with Scotland-Malawi activity and/or plans to engage your young people with social enterprise.</a:t>
            </a:r>
          </a:p>
        </p:txBody>
      </p:sp>
      <p:sp>
        <p:nvSpPr>
          <p:cNvPr id="9" name="Rectangle 8"/>
          <p:cNvSpPr/>
          <p:nvPr/>
        </p:nvSpPr>
        <p:spPr>
          <a:xfrm>
            <a:off x="442433" y="1321986"/>
            <a:ext cx="6094061" cy="369332"/>
          </a:xfrm>
          <a:prstGeom prst="rect">
            <a:avLst/>
          </a:prstGeom>
        </p:spPr>
        <p:txBody>
          <a:bodyPr wrap="square">
            <a:spAutoFit/>
          </a:bodyPr>
          <a:lstStyle/>
          <a:p>
            <a:pPr algn="ctr"/>
            <a:r>
              <a:rPr lang="en-GB" dirty="0">
                <a:latin typeface="Sequel Neue" panose="00000500000000000000" pitchFamily="50" charset="0"/>
              </a:rPr>
              <a:t>Scotland Malawi Partnership – youth festival</a:t>
            </a:r>
            <a:endParaRPr lang="en-GB" dirty="0"/>
          </a:p>
        </p:txBody>
      </p:sp>
      <p:sp>
        <p:nvSpPr>
          <p:cNvPr id="30" name="Rounded Rectangle 29"/>
          <p:cNvSpPr/>
          <p:nvPr/>
        </p:nvSpPr>
        <p:spPr>
          <a:xfrm>
            <a:off x="442433" y="3014467"/>
            <a:ext cx="8168089" cy="2748963"/>
          </a:xfrm>
          <a:prstGeom prst="roundRect">
            <a:avLst>
              <a:gd name="adj" fmla="val 14095"/>
            </a:avLst>
          </a:prstGeom>
          <a:solidFill>
            <a:srgbClr val="17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a:solidFill>
                <a:schemeClr val="tx1"/>
              </a:solidFill>
              <a:latin typeface="Sequel Neue" panose="00000500000000000000" pitchFamily="2" charset="0"/>
              <a:ea typeface="Open Sans Light" panose="020B0306030504020204" pitchFamily="34" charset="0"/>
              <a:cs typeface="Open Sans Light" panose="020B0306030504020204" pitchFamily="34" charset="0"/>
            </a:endParaRPr>
          </a:p>
          <a:p>
            <a:pPr algn="just"/>
            <a:endParaRPr lang="en-GB" sz="400" dirty="0">
              <a:solidFill>
                <a:schemeClr val="tx1"/>
              </a:solidFill>
              <a:latin typeface="Sequel Neue" panose="00000500000000000000" pitchFamily="2" charset="0"/>
              <a:ea typeface="Open Sans Light" panose="020B0306030504020204" pitchFamily="34" charset="0"/>
              <a:cs typeface="Open Sans Light" panose="020B0306030504020204" pitchFamily="34" charset="0"/>
            </a:endParaRPr>
          </a:p>
          <a:p>
            <a:pPr algn="just"/>
            <a:r>
              <a:rPr lang="en-GB" sz="1600" dirty="0">
                <a:solidFill>
                  <a:schemeClr val="tx1"/>
                </a:solidFill>
                <a:latin typeface="Sequel Neue" panose="00000500000000000000" pitchFamily="2" charset="0"/>
                <a:ea typeface="Open Sans Light" panose="020B0306030504020204" pitchFamily="34" charset="0"/>
                <a:cs typeface="Open Sans Light" panose="020B0306030504020204" pitchFamily="34" charset="0"/>
              </a:rPr>
              <a:t>Questions to consider</a:t>
            </a:r>
          </a:p>
          <a:p>
            <a:pPr algn="just"/>
            <a:endParaRPr lang="en-GB" sz="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just">
              <a:buFontTx/>
              <a:buChar char="-"/>
            </a:pP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could you make your current or future partnership more equitable? </a:t>
            </a:r>
          </a:p>
          <a:p>
            <a:pPr marL="285750" indent="-285750" algn="just">
              <a:buFontTx/>
              <a:buChar char="-"/>
            </a:pP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could you make your current or future partnership more sustainable?</a:t>
            </a:r>
          </a:p>
          <a:p>
            <a:pPr marL="285750" indent="-285750" algn="just">
              <a:buFontTx/>
              <a:buChar char="-"/>
            </a:pP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could social enterprise provide your young people with an alternative income stream and how would it be more sustainable than fundraising?</a:t>
            </a:r>
          </a:p>
          <a:p>
            <a:pPr marL="285750" indent="-285750" algn="just">
              <a:buFontTx/>
              <a:buChar char="-"/>
            </a:pP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could social enterprise be used to provide a shared learning exchange?</a:t>
            </a:r>
          </a:p>
          <a:p>
            <a:pPr marL="285750" indent="-285750" algn="just">
              <a:buFontTx/>
              <a:buChar char="-"/>
            </a:pP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could you support young people in both countries to begin their social enterprise journey? Could you ask the young people to consider how you could  join the activities together to make one social enterprise for both groups? </a:t>
            </a:r>
          </a:p>
          <a:p>
            <a:pPr marL="285750" indent="-285750" algn="just">
              <a:buFontTx/>
              <a:buChar char="-"/>
            </a:pPr>
            <a:endPar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p:cNvGrpSpPr/>
          <p:nvPr/>
        </p:nvGrpSpPr>
        <p:grpSpPr>
          <a:xfrm>
            <a:off x="6976591" y="1853219"/>
            <a:ext cx="1825895" cy="1972320"/>
            <a:chOff x="7341276" y="3215003"/>
            <a:chExt cx="1254015" cy="1354579"/>
          </a:xfrm>
        </p:grpSpPr>
        <p:sp>
          <p:nvSpPr>
            <p:cNvPr id="16" name="Oval 15"/>
            <p:cNvSpPr/>
            <p:nvPr/>
          </p:nvSpPr>
          <p:spPr>
            <a:xfrm rot="1229115">
              <a:off x="7440797" y="3303982"/>
              <a:ext cx="1081289" cy="1081289"/>
            </a:xfrm>
            <a:prstGeom prst="ellipse">
              <a:avLst/>
            </a:prstGeom>
            <a:solidFill>
              <a:srgbClr val="FFCE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a:p>
          </p:txBody>
        </p:sp>
        <p:sp>
          <p:nvSpPr>
            <p:cNvPr id="15" name="TextBox 14"/>
            <p:cNvSpPr txBox="1"/>
            <p:nvPr/>
          </p:nvSpPr>
          <p:spPr>
            <a:xfrm rot="1229115">
              <a:off x="7341276" y="3215003"/>
              <a:ext cx="1254015" cy="1354579"/>
            </a:xfrm>
            <a:prstGeom prst="rect">
              <a:avLst/>
            </a:prstGeom>
            <a:noFill/>
          </p:spPr>
          <p:txBody>
            <a:bodyPr wrap="square" rtlCol="0">
              <a:prstTxWarp prst="textArchUp">
                <a:avLst>
                  <a:gd name="adj" fmla="val 11537863"/>
                </a:avLst>
              </a:prstTxWarp>
              <a:spAutoFit/>
            </a:bodyPr>
            <a:lstStyle/>
            <a:p>
              <a:pPr algn="ctr"/>
              <a:r>
                <a:rPr lang="en-GB" sz="4000" dirty="0">
                  <a:solidFill>
                    <a:srgbClr val="FFCE07"/>
                  </a:solidFill>
                  <a:latin typeface="Sequel Neue" panose="00000500000000000000" pitchFamily="50" charset="0"/>
                </a:rPr>
                <a:t>#</a:t>
              </a:r>
              <a:r>
                <a:rPr lang="en-GB" sz="4000" dirty="0" err="1">
                  <a:solidFill>
                    <a:srgbClr val="FFCE07"/>
                  </a:solidFill>
                  <a:latin typeface="Sequel Neue" panose="00000500000000000000" pitchFamily="50" charset="0"/>
                </a:rPr>
                <a:t>scotmalawiyouth</a:t>
              </a:r>
              <a:endParaRPr lang="en-GB" sz="4000" dirty="0">
                <a:solidFill>
                  <a:srgbClr val="FFCE07"/>
                </a:solidFill>
                <a:latin typeface="Sequel Neue" panose="00000500000000000000" pitchFamily="50" charset="0"/>
              </a:endParaRPr>
            </a:p>
          </p:txBody>
        </p:sp>
        <p:grpSp>
          <p:nvGrpSpPr>
            <p:cNvPr id="10" name="Group 9"/>
            <p:cNvGrpSpPr/>
            <p:nvPr/>
          </p:nvGrpSpPr>
          <p:grpSpPr>
            <a:xfrm rot="1229115">
              <a:off x="7503829" y="3375650"/>
              <a:ext cx="919625" cy="934648"/>
              <a:chOff x="3181063" y="6797457"/>
              <a:chExt cx="1180946" cy="1200237"/>
            </a:xfrm>
          </p:grpSpPr>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t="65411" r="79021" b="19292"/>
              <a:stretch/>
            </p:blipFill>
            <p:spPr>
              <a:xfrm>
                <a:off x="3181063" y="7372109"/>
                <a:ext cx="606518" cy="625585"/>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t="40585" r="68912" b="36826"/>
              <a:stretch/>
            </p:blipFill>
            <p:spPr>
              <a:xfrm rot="20160210">
                <a:off x="3331268" y="6797457"/>
                <a:ext cx="1030741" cy="1059445"/>
              </a:xfrm>
              <a:prstGeom prst="rect">
                <a:avLst/>
              </a:prstGeom>
            </p:spPr>
          </p:pic>
        </p:grpSp>
      </p:grpSp>
      <p:sp>
        <p:nvSpPr>
          <p:cNvPr id="29" name="Rectangle 28"/>
          <p:cNvSpPr/>
          <p:nvPr/>
        </p:nvSpPr>
        <p:spPr>
          <a:xfrm>
            <a:off x="460757" y="6341329"/>
            <a:ext cx="8351275" cy="723275"/>
          </a:xfrm>
          <a:prstGeom prst="rect">
            <a:avLst/>
          </a:prstGeom>
        </p:spPr>
        <p:txBody>
          <a:bodyPr wrap="square">
            <a:spAutoFit/>
          </a:bodyPr>
          <a:lstStyle/>
          <a:p>
            <a:r>
              <a:rPr lang="en-GB" sz="1200" i="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For fully funded ongoing support from SEA – get in touch! </a:t>
            </a:r>
            <a:r>
              <a:rPr lang="en-GB" sz="1200" i="1" dirty="0" err="1">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hlinkClick r:id="rId9"/>
              </a:rPr>
              <a:t>schools@socialenterprise.academy</a:t>
            </a:r>
            <a:r>
              <a:rPr lang="en-GB" sz="1200" i="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r>
              <a:rPr lang="en-GB" sz="1200" i="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For more information – see our website: </a:t>
            </a:r>
            <a:r>
              <a:rPr lang="en-GB" sz="1200" i="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hlinkClick r:id="rId10"/>
              </a:rPr>
              <a:t>www.socialenterprise.academy/scot/young-people</a:t>
            </a:r>
            <a:endParaRPr lang="en-GB" sz="1200" i="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598"/>
              </a:spcBef>
              <a:spcAft>
                <a:spcPts val="598"/>
              </a:spcAft>
            </a:pPr>
            <a:endParaRPr lang="en-GB" sz="1200" i="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a:off x="9000" y="0"/>
            <a:ext cx="9126000" cy="6858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42330" y="5924996"/>
            <a:ext cx="342075" cy="342075"/>
          </a:xfrm>
          <a:prstGeom prst="rect">
            <a:avLst/>
          </a:prstGeom>
        </p:spPr>
      </p:pic>
    </p:spTree>
    <p:extLst>
      <p:ext uri="{BB962C8B-B14F-4D97-AF65-F5344CB8AC3E}">
        <p14:creationId xmlns:p14="http://schemas.microsoft.com/office/powerpoint/2010/main" val="2501873955"/>
      </p:ext>
    </p:extLst>
  </p:cSld>
  <p:clrMapOvr>
    <a:masterClrMapping/>
  </p:clrMapOvr>
</p:sld>
</file>

<file path=ppt/theme/theme1.xml><?xml version="1.0" encoding="utf-8"?>
<a:theme xmlns:a="http://schemas.openxmlformats.org/drawingml/2006/main" name="SEA 2018">
  <a:themeElements>
    <a:clrScheme name="SEA 2018">
      <a:dk1>
        <a:sysClr val="windowText" lastClr="000000"/>
      </a:dk1>
      <a:lt1>
        <a:sysClr val="window" lastClr="FFFFFF"/>
      </a:lt1>
      <a:dk2>
        <a:srgbClr val="7F7F7F"/>
      </a:dk2>
      <a:lt2>
        <a:srgbClr val="E7E6E6"/>
      </a:lt2>
      <a:accent1>
        <a:srgbClr val="BA0F6B"/>
      </a:accent1>
      <a:accent2>
        <a:srgbClr val="009DA0"/>
      </a:accent2>
      <a:accent3>
        <a:srgbClr val="FFCD00"/>
      </a:accent3>
      <a:accent4>
        <a:srgbClr val="FC2E45"/>
      </a:accent4>
      <a:accent5>
        <a:srgbClr val="666666"/>
      </a:accent5>
      <a:accent6>
        <a:srgbClr val="E7E6E6"/>
      </a:accent6>
      <a:hlink>
        <a:srgbClr val="009DA0"/>
      </a:hlink>
      <a:folHlink>
        <a:srgbClr val="BA0F6B"/>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A 2018" id="{B19DA9B3-350D-4393-AA4D-5EDF31B92773}" vid="{FDC6B75C-DCC2-41B9-BC36-9D6F7A3540B0}"/>
    </a:ext>
  </a:extLst>
</a:theme>
</file>

<file path=docProps/app.xml><?xml version="1.0" encoding="utf-8"?>
<Properties xmlns="http://schemas.openxmlformats.org/officeDocument/2006/extended-properties" xmlns:vt="http://schemas.openxmlformats.org/officeDocument/2006/docPropsVTypes">
  <Template>SEA 2018</Template>
  <TotalTime>3197</TotalTime>
  <Words>198</Words>
  <Application>Microsoft Office PowerPoint</Application>
  <PresentationFormat>On-screen Show (4:3)</PresentationFormat>
  <Paragraphs>18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Open Sans Light</vt:lpstr>
      <vt:lpstr>Sequel Neue</vt:lpstr>
      <vt:lpstr>Arial</vt:lpstr>
      <vt:lpstr>Open Sans</vt:lpstr>
      <vt:lpstr>Calibri Light</vt:lpstr>
      <vt:lpstr>Calibri</vt:lpstr>
      <vt:lpstr>SEA 2018</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Michie</dc:creator>
  <cp:lastModifiedBy>Allan Napier</cp:lastModifiedBy>
  <cp:revision>32</cp:revision>
  <dcterms:created xsi:type="dcterms:W3CDTF">2020-04-14T22:06:52Z</dcterms:created>
  <dcterms:modified xsi:type="dcterms:W3CDTF">2021-03-12T13:00:56Z</dcterms:modified>
</cp:coreProperties>
</file>