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20"/>
  </p:notesMasterIdLst>
  <p:sldIdLst>
    <p:sldId id="256" r:id="rId4"/>
    <p:sldId id="262" r:id="rId5"/>
    <p:sldId id="264" r:id="rId6"/>
    <p:sldId id="282" r:id="rId7"/>
    <p:sldId id="263" r:id="rId8"/>
    <p:sldId id="272" r:id="rId9"/>
    <p:sldId id="298" r:id="rId10"/>
    <p:sldId id="269" r:id="rId11"/>
    <p:sldId id="271" r:id="rId12"/>
    <p:sldId id="295" r:id="rId13"/>
    <p:sldId id="274" r:id="rId14"/>
    <p:sldId id="265" r:id="rId15"/>
    <p:sldId id="296" r:id="rId16"/>
    <p:sldId id="275" r:id="rId17"/>
    <p:sldId id="277" r:id="rId18"/>
    <p:sldId id="302"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5738" autoAdjust="0"/>
  </p:normalViewPr>
  <p:slideViewPr>
    <p:cSldViewPr>
      <p:cViewPr varScale="1">
        <p:scale>
          <a:sx n="107" d="100"/>
          <a:sy n="107" d="100"/>
        </p:scale>
        <p:origin x="114" y="1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DE82F22-DC42-4275-8E65-ADCB411CF631}" type="datetimeFigureOut">
              <a:rPr lang="en-GB" smtClean="0"/>
              <a:t>14/09/2017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F6D2100-5493-4589-9CEA-3CE8B74F3B05}" type="slidenum">
              <a:rPr lang="en-GB" smtClean="0"/>
              <a:t>‹#›</a:t>
            </a:fld>
            <a:endParaRPr lang="en-GB"/>
          </a:p>
        </p:txBody>
      </p:sp>
    </p:spTree>
    <p:extLst>
      <p:ext uri="{BB962C8B-B14F-4D97-AF65-F5344CB8AC3E}">
        <p14:creationId xmlns:p14="http://schemas.microsoft.com/office/powerpoint/2010/main" val="142376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6D2100-5493-4589-9CEA-3CE8B74F3B05}" type="slidenum">
              <a:rPr lang="en-GB" smtClean="0"/>
              <a:t>1</a:t>
            </a:fld>
            <a:endParaRPr lang="en-GB"/>
          </a:p>
        </p:txBody>
      </p:sp>
    </p:spTree>
    <p:extLst>
      <p:ext uri="{BB962C8B-B14F-4D97-AF65-F5344CB8AC3E}">
        <p14:creationId xmlns:p14="http://schemas.microsoft.com/office/powerpoint/2010/main" val="222549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Heritage is a distinctly modern concern – linked to modernity’s relationship with time which aims to order and classify things from the past.</a:t>
            </a:r>
          </a:p>
          <a:p>
            <a:endParaRPr lang="en-GB" dirty="0" smtClean="0"/>
          </a:p>
          <a:p>
            <a:r>
              <a:rPr lang="en-GB" dirty="0" smtClean="0"/>
              <a:t>But heritage in many ways has little to do with the past – it emerges out of the relationship between the past and the present as a reflection on the future.</a:t>
            </a:r>
          </a:p>
          <a:p>
            <a:endParaRPr lang="en-GB" dirty="0" smtClean="0"/>
          </a:p>
          <a:p>
            <a:r>
              <a:rPr lang="en-GB" dirty="0" smtClean="0"/>
              <a:t>This suggests heritage is an active process – it is linked to a set of values we may wish to take with us in to the future.</a:t>
            </a:r>
          </a:p>
          <a:p>
            <a:endParaRPr lang="en-GB" dirty="0" smtClean="0"/>
          </a:p>
          <a:p>
            <a:r>
              <a:rPr lang="en-GB" dirty="0" smtClean="0"/>
              <a:t>Sport heritage is particularly potent in this respect as it is loaded with value – it draws our attention on the ability to take an active role in the production of our own and collective future – which may be about health and wellbeing, equality and diversity, overcoming conflict through co-operation, or the environment and sustainability.</a:t>
            </a:r>
          </a:p>
          <a:p>
            <a:endParaRPr lang="en-GB" dirty="0" smtClean="0"/>
          </a:p>
          <a:p>
            <a:r>
              <a:rPr lang="en-GB" dirty="0" smtClean="0"/>
              <a:t>As I’m sure we shall hear today, sport heritage emerges from the inter-relationships between people, objects, places and practices  - our experiences thus far in sharing the Commonwealth Games Archive through the Hosts and Champions exhibition is that sport heritage can be a fantastic medium for making new connections, new material ways of linking the past with the present and new dialogues between individuals and communities that did not have a voice before.</a:t>
            </a:r>
          </a:p>
          <a:p>
            <a:endParaRPr lang="en-GB" dirty="0"/>
          </a:p>
        </p:txBody>
      </p:sp>
      <p:sp>
        <p:nvSpPr>
          <p:cNvPr id="4" name="Slide Number Placeholder 3"/>
          <p:cNvSpPr>
            <a:spLocks noGrp="1"/>
          </p:cNvSpPr>
          <p:nvPr>
            <p:ph type="sldNum" sz="quarter" idx="10"/>
          </p:nvPr>
        </p:nvSpPr>
        <p:spPr/>
        <p:txBody>
          <a:bodyPr/>
          <a:lstStyle/>
          <a:p>
            <a:fld id="{6F6D2100-5493-4589-9CEA-3CE8B74F3B05}" type="slidenum">
              <a:rPr lang="en-GB" smtClean="0"/>
              <a:t>16</a:t>
            </a:fld>
            <a:endParaRPr lang="en-GB"/>
          </a:p>
        </p:txBody>
      </p:sp>
    </p:spTree>
    <p:extLst>
      <p:ext uri="{BB962C8B-B14F-4D97-AF65-F5344CB8AC3E}">
        <p14:creationId xmlns:p14="http://schemas.microsoft.com/office/powerpoint/2010/main" val="5348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Heritage is a distinctly modern concern – linked to modernity’s relationship with time which aims to order and classify things from the past.</a:t>
            </a:r>
          </a:p>
          <a:p>
            <a:endParaRPr lang="en-GB" dirty="0" smtClean="0"/>
          </a:p>
          <a:p>
            <a:r>
              <a:rPr lang="en-GB" dirty="0" smtClean="0"/>
              <a:t>But heritage in many ways has little to do with the past – it emerges out of the relationship between the past and the present as a reflection on the future.</a:t>
            </a:r>
          </a:p>
          <a:p>
            <a:endParaRPr lang="en-GB" dirty="0" smtClean="0"/>
          </a:p>
          <a:p>
            <a:r>
              <a:rPr lang="en-GB" dirty="0" smtClean="0"/>
              <a:t>This suggests heritage is an active process – it is linked to a set of values we may wish to take with us in to the future.</a:t>
            </a:r>
          </a:p>
          <a:p>
            <a:endParaRPr lang="en-GB" dirty="0" smtClean="0"/>
          </a:p>
          <a:p>
            <a:r>
              <a:rPr lang="en-GB" dirty="0" smtClean="0"/>
              <a:t>Sport heritage is particularly potent in this respect as it is loaded with value – it draws our attention on the ability to take an active role in the production of our own and collective future – which may be about health and wellbeing, equality and diversity, overcoming conflict through co-operation, or the environment and sustainability.</a:t>
            </a:r>
          </a:p>
          <a:p>
            <a:endParaRPr lang="en-GB" dirty="0" smtClean="0"/>
          </a:p>
          <a:p>
            <a:r>
              <a:rPr lang="en-GB" dirty="0" smtClean="0"/>
              <a:t>As I’m sure we shall hear today, sport heritage emerges from the inter-relationships between people, objects, places and practices  - our experiences thus far in sharing the Commonwealth Games Archive through the Hosts and Champions exhibition is that sport heritage can be a fantastic medium for making new connections, new material ways of linking the past with the present and new dialogues between individuals and communities that did not have a voice before.</a:t>
            </a:r>
          </a:p>
          <a:p>
            <a:endParaRPr lang="en-GB" dirty="0"/>
          </a:p>
        </p:txBody>
      </p:sp>
      <p:sp>
        <p:nvSpPr>
          <p:cNvPr id="4" name="Slide Number Placeholder 3"/>
          <p:cNvSpPr>
            <a:spLocks noGrp="1"/>
          </p:cNvSpPr>
          <p:nvPr>
            <p:ph type="sldNum" sz="quarter" idx="10"/>
          </p:nvPr>
        </p:nvSpPr>
        <p:spPr/>
        <p:txBody>
          <a:bodyPr/>
          <a:lstStyle/>
          <a:p>
            <a:fld id="{6F6D2100-5493-4589-9CEA-3CE8B74F3B05}" type="slidenum">
              <a:rPr lang="en-GB" smtClean="0"/>
              <a:t>2</a:t>
            </a:fld>
            <a:endParaRPr lang="en-GB"/>
          </a:p>
        </p:txBody>
      </p:sp>
    </p:spTree>
    <p:extLst>
      <p:ext uri="{BB962C8B-B14F-4D97-AF65-F5344CB8AC3E}">
        <p14:creationId xmlns:p14="http://schemas.microsoft.com/office/powerpoint/2010/main" val="264028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pilot research and community project aimed to explore interpretations of local sports heritage between different generations in order to understand how the concept of heritage is understood, contested and authenticated, and assess the role and value of sports heritage for cultural and social change.</a:t>
            </a:r>
          </a:p>
          <a:p>
            <a:endParaRPr lang="en-GB" dirty="0" smtClean="0"/>
          </a:p>
          <a:p>
            <a:r>
              <a:rPr lang="en-GB" dirty="0" smtClean="0"/>
              <a:t>The project investigated the cultural transmission of sporting cultures of the past, and its influence over, or disconnection from, contemporary sporting practices of young people. </a:t>
            </a:r>
          </a:p>
          <a:p>
            <a:endParaRPr lang="en-GB" dirty="0"/>
          </a:p>
        </p:txBody>
      </p:sp>
      <p:sp>
        <p:nvSpPr>
          <p:cNvPr id="4" name="Slide Number Placeholder 3"/>
          <p:cNvSpPr>
            <a:spLocks noGrp="1"/>
          </p:cNvSpPr>
          <p:nvPr>
            <p:ph type="sldNum" sz="quarter" idx="10"/>
          </p:nvPr>
        </p:nvSpPr>
        <p:spPr/>
        <p:txBody>
          <a:bodyPr/>
          <a:lstStyle/>
          <a:p>
            <a:fld id="{6F6D2100-5493-4589-9CEA-3CE8B74F3B05}" type="slidenum">
              <a:rPr lang="en-GB" smtClean="0"/>
              <a:t>3</a:t>
            </a:fld>
            <a:endParaRPr lang="en-GB"/>
          </a:p>
        </p:txBody>
      </p:sp>
    </p:spTree>
    <p:extLst>
      <p:ext uri="{BB962C8B-B14F-4D97-AF65-F5344CB8AC3E}">
        <p14:creationId xmlns:p14="http://schemas.microsoft.com/office/powerpoint/2010/main" val="323667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6D2100-5493-4589-9CEA-3CE8B74F3B05}" type="slidenum">
              <a:rPr lang="en-GB" smtClean="0"/>
              <a:t>5</a:t>
            </a:fld>
            <a:endParaRPr lang="en-GB"/>
          </a:p>
        </p:txBody>
      </p:sp>
    </p:spTree>
    <p:extLst>
      <p:ext uri="{BB962C8B-B14F-4D97-AF65-F5344CB8AC3E}">
        <p14:creationId xmlns:p14="http://schemas.microsoft.com/office/powerpoint/2010/main" val="428219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Scottish Curriculum for Excellence contains guidelines for schools to design their own teaching materials, along with underlying principles, capacities and qualities that education should develop in children. Sport heritage has a role to play in this process.</a:t>
            </a:r>
          </a:p>
          <a:p>
            <a:endParaRPr lang="en-GB" dirty="0" smtClean="0"/>
          </a:p>
          <a:p>
            <a:r>
              <a:rPr lang="en-GB" dirty="0" smtClean="0"/>
              <a:t>For</a:t>
            </a:r>
            <a:r>
              <a:rPr lang="en-GB" baseline="0" dirty="0" smtClean="0"/>
              <a:t> Early to Level 1 learners – the photo album introduces a new form of evidence about the past, and raises awareness that evidence varies in the extent to which it can be used to learn about history.</a:t>
            </a:r>
          </a:p>
          <a:p>
            <a:endParaRPr lang="en-GB" baseline="0" dirty="0" smtClean="0"/>
          </a:p>
          <a:p>
            <a:r>
              <a:rPr lang="en-GB" baseline="0" dirty="0" smtClean="0"/>
              <a:t>Level 2 learners can connect primary and secondary sources to research events in the past.</a:t>
            </a:r>
          </a:p>
          <a:p>
            <a:endParaRPr lang="en-GB" baseline="0" dirty="0" smtClean="0"/>
          </a:p>
          <a:p>
            <a:r>
              <a:rPr lang="en-GB" baseline="0" dirty="0" smtClean="0"/>
              <a:t>Level 3 learners can use this evidence to interpret the past and develop an informed view about the present and perhaps the future.</a:t>
            </a:r>
          </a:p>
          <a:p>
            <a:endParaRPr lang="en-GB" baseline="0" dirty="0" smtClean="0"/>
          </a:p>
          <a:p>
            <a:r>
              <a:rPr lang="en-GB" baseline="0" dirty="0" smtClean="0"/>
              <a:t>Level 4 learners can evaluate conflicting sources of evidence and form a sustained line of argument.</a:t>
            </a:r>
          </a:p>
          <a:p>
            <a:endParaRPr lang="en-GB" baseline="0" dirty="0" smtClean="0"/>
          </a:p>
          <a:p>
            <a:r>
              <a:rPr lang="en-GB" dirty="0" smtClean="0"/>
              <a:t>The Sir Peter Heatly Archive provides a good example:</a:t>
            </a:r>
          </a:p>
          <a:p>
            <a:pPr marL="228600" indent="-228600">
              <a:buAutoNum type="arabicPeriod"/>
            </a:pPr>
            <a:r>
              <a:rPr lang="en-GB" dirty="0" smtClean="0"/>
              <a:t>Global travel – photo evidence of long-journeys to overseas events –</a:t>
            </a:r>
            <a:r>
              <a:rPr lang="en-GB" baseline="0" dirty="0" smtClean="0"/>
              <a:t> </a:t>
            </a:r>
            <a:r>
              <a:rPr lang="en-GB" dirty="0" smtClean="0"/>
              <a:t>what</a:t>
            </a:r>
            <a:r>
              <a:rPr lang="en-GB" baseline="0" dirty="0" smtClean="0"/>
              <a:t> was the impact on job security and family life? What was life on a liner like, especially for young women who required a chaperone? How did athletes keep fit and prepare for their event? How does evidence in the archive relate to the experiences of contemporary athletes and their global travel?</a:t>
            </a:r>
          </a:p>
          <a:p>
            <a:pPr marL="228600" indent="-228600">
              <a:buAutoNum type="arabicPeriod"/>
            </a:pPr>
            <a:r>
              <a:rPr lang="en-GB" baseline="0" dirty="0" smtClean="0"/>
              <a:t>Team Scotland – how was the team selected, how big was it, how were they funded? What was it like representing Scotland in the Commonwealth Games? What were relationships like with other British teams? How does representing Scotland now relate to what it meant then? How might this change post-Brexit?</a:t>
            </a:r>
          </a:p>
          <a:p>
            <a:pPr marL="228600" indent="-228600">
              <a:buAutoNum type="arabicPeriod"/>
            </a:pPr>
            <a:r>
              <a:rPr lang="en-GB" baseline="0" dirty="0" smtClean="0"/>
              <a:t>Photo albums – How did Sir Peter select and annotate his photographs? Does his personal media archiving tell us something about the social and archival nature of photo albums? How does this form of social documentation relate to contemporary digital documentation via social media? Can we learn anything about personal archives as cultural capital and a way of documenting friendship?</a:t>
            </a:r>
            <a:endParaRPr lang="en-GB" dirty="0"/>
          </a:p>
        </p:txBody>
      </p:sp>
      <p:sp>
        <p:nvSpPr>
          <p:cNvPr id="4" name="Slide Number Placeholder 3"/>
          <p:cNvSpPr>
            <a:spLocks noGrp="1"/>
          </p:cNvSpPr>
          <p:nvPr>
            <p:ph type="sldNum" sz="quarter" idx="10"/>
          </p:nvPr>
        </p:nvSpPr>
        <p:spPr/>
        <p:txBody>
          <a:bodyPr/>
          <a:lstStyle/>
          <a:p>
            <a:fld id="{6F6D2100-5493-4589-9CEA-3CE8B74F3B05}" type="slidenum">
              <a:rPr lang="en-GB" smtClean="0"/>
              <a:t>6</a:t>
            </a:fld>
            <a:endParaRPr lang="en-GB"/>
          </a:p>
        </p:txBody>
      </p:sp>
    </p:spTree>
    <p:extLst>
      <p:ext uri="{BB962C8B-B14F-4D97-AF65-F5344CB8AC3E}">
        <p14:creationId xmlns:p14="http://schemas.microsoft.com/office/powerpoint/2010/main" val="105982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Scottish Curriculum for Excellence contains guidelines for schools to design their own teaching materials, along with underlying principles, capacities and qualities that education should develop in children. Sport heritage has a role to play in this process.</a:t>
            </a:r>
          </a:p>
          <a:p>
            <a:endParaRPr lang="en-GB" dirty="0" smtClean="0"/>
          </a:p>
          <a:p>
            <a:r>
              <a:rPr lang="en-GB" dirty="0" smtClean="0"/>
              <a:t>For</a:t>
            </a:r>
            <a:r>
              <a:rPr lang="en-GB" baseline="0" dirty="0" smtClean="0"/>
              <a:t> Early to Level 1 learners – the photo album introduces a new form of evidence about the past, and raises awareness that evidence varies in the extent to which it can be used to learn about history.</a:t>
            </a:r>
          </a:p>
          <a:p>
            <a:endParaRPr lang="en-GB" baseline="0" dirty="0" smtClean="0"/>
          </a:p>
          <a:p>
            <a:r>
              <a:rPr lang="en-GB" baseline="0" dirty="0" smtClean="0"/>
              <a:t>Level 2 learners can connect primary and secondary sources to research events in the past.</a:t>
            </a:r>
          </a:p>
          <a:p>
            <a:endParaRPr lang="en-GB" baseline="0" dirty="0" smtClean="0"/>
          </a:p>
          <a:p>
            <a:r>
              <a:rPr lang="en-GB" baseline="0" dirty="0" smtClean="0"/>
              <a:t>Level 3 learners can use this evidence to interpret the past and develop an informed view about the present and perhaps the future.</a:t>
            </a:r>
          </a:p>
          <a:p>
            <a:endParaRPr lang="en-GB" baseline="0" dirty="0" smtClean="0"/>
          </a:p>
          <a:p>
            <a:r>
              <a:rPr lang="en-GB" baseline="0" dirty="0" smtClean="0"/>
              <a:t>Level 4 learners can evaluate conflicting sources of evidence and form a sustained line of argument.</a:t>
            </a:r>
          </a:p>
          <a:p>
            <a:endParaRPr lang="en-GB" baseline="0" dirty="0" smtClean="0"/>
          </a:p>
          <a:p>
            <a:r>
              <a:rPr lang="en-GB" dirty="0" smtClean="0"/>
              <a:t>The Sir Peter Heatly Archive provides a good example:</a:t>
            </a:r>
          </a:p>
          <a:p>
            <a:pPr marL="228600" indent="-228600">
              <a:buAutoNum type="arabicPeriod"/>
            </a:pPr>
            <a:r>
              <a:rPr lang="en-GB" dirty="0" smtClean="0"/>
              <a:t>Global travel – photo evidence of long-journeys to overseas events –</a:t>
            </a:r>
            <a:r>
              <a:rPr lang="en-GB" baseline="0" dirty="0" smtClean="0"/>
              <a:t> </a:t>
            </a:r>
            <a:r>
              <a:rPr lang="en-GB" dirty="0" smtClean="0"/>
              <a:t>what</a:t>
            </a:r>
            <a:r>
              <a:rPr lang="en-GB" baseline="0" dirty="0" smtClean="0"/>
              <a:t> was the impact on job security and family life? What was life on a liner like, especially for young women who required a chaperone? How did athletes keep fit and prepare for their event? How does evidence in the archive relate to the experiences of contemporary athletes and their global travel?</a:t>
            </a:r>
          </a:p>
          <a:p>
            <a:pPr marL="228600" indent="-228600">
              <a:buAutoNum type="arabicPeriod"/>
            </a:pPr>
            <a:r>
              <a:rPr lang="en-GB" baseline="0" dirty="0" smtClean="0"/>
              <a:t>Team Scotland – how was the team selected, how big was it, how were they funded? What was it like representing Scotland in the Commonwealth Games? What were relationships like with other British teams? How does representing Scotland now relate to what it meant then? How might this change post-Brexit?</a:t>
            </a:r>
          </a:p>
          <a:p>
            <a:pPr marL="228600" indent="-228600">
              <a:buAutoNum type="arabicPeriod"/>
            </a:pPr>
            <a:r>
              <a:rPr lang="en-GB" baseline="0" dirty="0" smtClean="0"/>
              <a:t>Photo albums – How did Sir Peter select and annotate his photographs? Does his personal media archiving tell us something about the social and archival nature of photo albums? How does this form of social documentation relate to contemporary digital documentation via social media? Can we learn anything about personal archives as cultural capital and a way of documenting friendship?</a:t>
            </a:r>
            <a:endParaRPr lang="en-GB" dirty="0"/>
          </a:p>
        </p:txBody>
      </p:sp>
      <p:sp>
        <p:nvSpPr>
          <p:cNvPr id="4" name="Slide Number Placeholder 3"/>
          <p:cNvSpPr>
            <a:spLocks noGrp="1"/>
          </p:cNvSpPr>
          <p:nvPr>
            <p:ph type="sldNum" sz="quarter" idx="10"/>
          </p:nvPr>
        </p:nvSpPr>
        <p:spPr/>
        <p:txBody>
          <a:bodyPr/>
          <a:lstStyle/>
          <a:p>
            <a:fld id="{6F6D2100-5493-4589-9CEA-3CE8B74F3B05}" type="slidenum">
              <a:rPr lang="en-GB" smtClean="0"/>
              <a:t>8</a:t>
            </a:fld>
            <a:endParaRPr lang="en-GB"/>
          </a:p>
        </p:txBody>
      </p:sp>
    </p:spTree>
    <p:extLst>
      <p:ext uri="{BB962C8B-B14F-4D97-AF65-F5344CB8AC3E}">
        <p14:creationId xmlns:p14="http://schemas.microsoft.com/office/powerpoint/2010/main" val="37202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Scottish Curriculum for Excellence contains guidelines for schools to design their own teaching materials, along with underlying principles, capacities and qualities that education should develop in children. Sport heritage has a role to play in this process.</a:t>
            </a:r>
          </a:p>
          <a:p>
            <a:endParaRPr lang="en-GB" dirty="0" smtClean="0"/>
          </a:p>
          <a:p>
            <a:r>
              <a:rPr lang="en-GB" dirty="0" smtClean="0"/>
              <a:t>For</a:t>
            </a:r>
            <a:r>
              <a:rPr lang="en-GB" baseline="0" dirty="0" smtClean="0"/>
              <a:t> Early to Level 1 learners – the photo album introduces a new form of evidence about the past, and raises awareness that evidence varies in the extent to which it can be used to learn about history.</a:t>
            </a:r>
          </a:p>
          <a:p>
            <a:endParaRPr lang="en-GB" baseline="0" dirty="0" smtClean="0"/>
          </a:p>
          <a:p>
            <a:r>
              <a:rPr lang="en-GB" baseline="0" dirty="0" smtClean="0"/>
              <a:t>Level 2 learners can connect primary and secondary sources to research events in the past.</a:t>
            </a:r>
          </a:p>
          <a:p>
            <a:endParaRPr lang="en-GB" baseline="0" dirty="0" smtClean="0"/>
          </a:p>
          <a:p>
            <a:r>
              <a:rPr lang="en-GB" baseline="0" dirty="0" smtClean="0"/>
              <a:t>Level 3 learners can use this evidence to interpret the past and develop an informed view about the present and perhaps the future.</a:t>
            </a:r>
          </a:p>
          <a:p>
            <a:endParaRPr lang="en-GB" baseline="0" dirty="0" smtClean="0"/>
          </a:p>
          <a:p>
            <a:r>
              <a:rPr lang="en-GB" baseline="0" dirty="0" smtClean="0"/>
              <a:t>Level 4 learners can evaluate conflicting sources of evidence and form a sustained line of argument.</a:t>
            </a:r>
          </a:p>
          <a:p>
            <a:endParaRPr lang="en-GB" baseline="0" dirty="0" smtClean="0"/>
          </a:p>
          <a:p>
            <a:r>
              <a:rPr lang="en-GB" dirty="0" smtClean="0"/>
              <a:t>The Sir Peter Heatly Archive provides a good example:</a:t>
            </a:r>
          </a:p>
          <a:p>
            <a:pPr marL="228600" indent="-228600">
              <a:buAutoNum type="arabicPeriod"/>
            </a:pPr>
            <a:r>
              <a:rPr lang="en-GB" dirty="0" smtClean="0"/>
              <a:t>Global travel – photo evidence of long-journeys to overseas events –</a:t>
            </a:r>
            <a:r>
              <a:rPr lang="en-GB" baseline="0" dirty="0" smtClean="0"/>
              <a:t> </a:t>
            </a:r>
            <a:r>
              <a:rPr lang="en-GB" dirty="0" smtClean="0"/>
              <a:t>what</a:t>
            </a:r>
            <a:r>
              <a:rPr lang="en-GB" baseline="0" dirty="0" smtClean="0"/>
              <a:t> was the impact on job security and family life? What was life on a liner like, especially for young women who required a chaperone? How did athletes keep fit and prepare for their event? How does evidence in the archive relate to the experiences of contemporary athletes and their global travel?</a:t>
            </a:r>
          </a:p>
          <a:p>
            <a:pPr marL="228600" indent="-228600">
              <a:buAutoNum type="arabicPeriod"/>
            </a:pPr>
            <a:r>
              <a:rPr lang="en-GB" baseline="0" dirty="0" smtClean="0"/>
              <a:t>Team Scotland – how was the team selected, how big was it, how were they funded? What was it like representing Scotland in the Commonwealth Games? What were relationships like with other British teams? How does representing Scotland now relate to what it meant then? How might this change post-Brexit?</a:t>
            </a:r>
          </a:p>
          <a:p>
            <a:pPr marL="228600" indent="-228600">
              <a:buAutoNum type="arabicPeriod"/>
            </a:pPr>
            <a:r>
              <a:rPr lang="en-GB" baseline="0" dirty="0" smtClean="0"/>
              <a:t>Photo albums – How did Sir Peter select and annotate his photographs? Does his personal media archiving tell us something about the social and archival nature of photo albums? How does this form of social documentation relate to contemporary digital documentation via social media? Can we learn anything about personal archives as cultural capital and a way of documenting friendship?</a:t>
            </a:r>
            <a:endParaRPr lang="en-GB" dirty="0"/>
          </a:p>
        </p:txBody>
      </p:sp>
      <p:sp>
        <p:nvSpPr>
          <p:cNvPr id="4" name="Slide Number Placeholder 3"/>
          <p:cNvSpPr>
            <a:spLocks noGrp="1"/>
          </p:cNvSpPr>
          <p:nvPr>
            <p:ph type="sldNum" sz="quarter" idx="10"/>
          </p:nvPr>
        </p:nvSpPr>
        <p:spPr/>
        <p:txBody>
          <a:bodyPr/>
          <a:lstStyle/>
          <a:p>
            <a:fld id="{6F6D2100-5493-4589-9CEA-3CE8B74F3B05}" type="slidenum">
              <a:rPr lang="en-GB" smtClean="0"/>
              <a:t>9</a:t>
            </a:fld>
            <a:endParaRPr lang="en-GB"/>
          </a:p>
        </p:txBody>
      </p:sp>
    </p:spTree>
    <p:extLst>
      <p:ext uri="{BB962C8B-B14F-4D97-AF65-F5344CB8AC3E}">
        <p14:creationId xmlns:p14="http://schemas.microsoft.com/office/powerpoint/2010/main" val="12080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Scottish Curriculum for Excellence contains guidelines for schools to design their own teaching materials, along with underlying principles, capacities and qualities that education should develop in children. Sport heritage has a role to play in this process.</a:t>
            </a:r>
          </a:p>
          <a:p>
            <a:endParaRPr lang="en-GB" dirty="0" smtClean="0"/>
          </a:p>
          <a:p>
            <a:r>
              <a:rPr lang="en-GB" dirty="0" smtClean="0"/>
              <a:t>For</a:t>
            </a:r>
            <a:r>
              <a:rPr lang="en-GB" baseline="0" dirty="0" smtClean="0"/>
              <a:t> Early to Level 1 learners – the photo album introduces a new form of evidence about the past, and raises awareness that evidence varies in the extent to which it can be used to learn about history.</a:t>
            </a:r>
          </a:p>
          <a:p>
            <a:endParaRPr lang="en-GB" baseline="0" dirty="0" smtClean="0"/>
          </a:p>
          <a:p>
            <a:r>
              <a:rPr lang="en-GB" baseline="0" dirty="0" smtClean="0"/>
              <a:t>Level 2 learners can connect primary and secondary sources to research events in the past.</a:t>
            </a:r>
          </a:p>
          <a:p>
            <a:endParaRPr lang="en-GB" baseline="0" dirty="0" smtClean="0"/>
          </a:p>
          <a:p>
            <a:r>
              <a:rPr lang="en-GB" baseline="0" dirty="0" smtClean="0"/>
              <a:t>Level 3 learners can use this evidence to interpret the past and develop an informed view about the present and perhaps the future.</a:t>
            </a:r>
          </a:p>
          <a:p>
            <a:endParaRPr lang="en-GB" baseline="0" dirty="0" smtClean="0"/>
          </a:p>
          <a:p>
            <a:r>
              <a:rPr lang="en-GB" baseline="0" dirty="0" smtClean="0"/>
              <a:t>Level 4 learners can evaluate conflicting sources of evidence and form a sustained line of argument.</a:t>
            </a:r>
          </a:p>
          <a:p>
            <a:endParaRPr lang="en-GB" baseline="0" dirty="0" smtClean="0"/>
          </a:p>
          <a:p>
            <a:r>
              <a:rPr lang="en-GB" dirty="0" smtClean="0"/>
              <a:t>The Sir Peter Heatly Archive provides a good example:</a:t>
            </a:r>
          </a:p>
          <a:p>
            <a:pPr marL="228600" indent="-228600">
              <a:buAutoNum type="arabicPeriod"/>
            </a:pPr>
            <a:r>
              <a:rPr lang="en-GB" dirty="0" smtClean="0"/>
              <a:t>Global travel – photo evidence of long-journeys to overseas events –</a:t>
            </a:r>
            <a:r>
              <a:rPr lang="en-GB" baseline="0" dirty="0" smtClean="0"/>
              <a:t> </a:t>
            </a:r>
            <a:r>
              <a:rPr lang="en-GB" dirty="0" smtClean="0"/>
              <a:t>what</a:t>
            </a:r>
            <a:r>
              <a:rPr lang="en-GB" baseline="0" dirty="0" smtClean="0"/>
              <a:t> was the impact on job security and family life? What was life on a liner like, especially for young women who required a chaperone? How did athletes keep fit and prepare for their event? How does evidence in the archive relate to the experiences of contemporary athletes and their global travel?</a:t>
            </a:r>
          </a:p>
          <a:p>
            <a:pPr marL="228600" indent="-228600">
              <a:buAutoNum type="arabicPeriod"/>
            </a:pPr>
            <a:r>
              <a:rPr lang="en-GB" baseline="0" dirty="0" smtClean="0"/>
              <a:t>Team Scotland – how was the team selected, how big was it, how were they funded? What was it like representing Scotland in the Commonwealth Games? What were relationships like with other British teams? How does representing Scotland now relate to what it meant then? How might this change post-Brexit?</a:t>
            </a:r>
          </a:p>
          <a:p>
            <a:pPr marL="228600" indent="-228600">
              <a:buAutoNum type="arabicPeriod"/>
            </a:pPr>
            <a:r>
              <a:rPr lang="en-GB" baseline="0" dirty="0" smtClean="0"/>
              <a:t>Photo albums – How did Sir Peter select and annotate his photographs? Does his personal media archiving tell us something about the social and archival nature of photo albums? How does this form of social documentation relate to contemporary digital documentation via social media? Can we learn anything about personal archives as cultural capital and a way of documenting friendship?</a:t>
            </a:r>
            <a:endParaRPr lang="en-GB" dirty="0"/>
          </a:p>
        </p:txBody>
      </p:sp>
      <p:sp>
        <p:nvSpPr>
          <p:cNvPr id="4" name="Slide Number Placeholder 3"/>
          <p:cNvSpPr>
            <a:spLocks noGrp="1"/>
          </p:cNvSpPr>
          <p:nvPr>
            <p:ph type="sldNum" sz="quarter" idx="10"/>
          </p:nvPr>
        </p:nvSpPr>
        <p:spPr/>
        <p:txBody>
          <a:bodyPr/>
          <a:lstStyle/>
          <a:p>
            <a:fld id="{6F6D2100-5493-4589-9CEA-3CE8B74F3B05}" type="slidenum">
              <a:rPr lang="en-GB" smtClean="0"/>
              <a:t>11</a:t>
            </a:fld>
            <a:endParaRPr lang="en-GB"/>
          </a:p>
        </p:txBody>
      </p:sp>
    </p:spTree>
    <p:extLst>
      <p:ext uri="{BB962C8B-B14F-4D97-AF65-F5344CB8AC3E}">
        <p14:creationId xmlns:p14="http://schemas.microsoft.com/office/powerpoint/2010/main" val="317688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Scottish Curriculum for Excellence contains guidelines for schools to design their own teaching materials, along with underlying principles, capacities and qualities that education should develop in children. Sport heritage has a role to play in this process.</a:t>
            </a:r>
          </a:p>
          <a:p>
            <a:endParaRPr lang="en-GB" dirty="0" smtClean="0"/>
          </a:p>
          <a:p>
            <a:r>
              <a:rPr lang="en-GB" dirty="0" smtClean="0"/>
              <a:t>For</a:t>
            </a:r>
            <a:r>
              <a:rPr lang="en-GB" baseline="0" dirty="0" smtClean="0"/>
              <a:t> Early to Level 1 learners – the photo album introduces a new form of evidence about the past, and raises awareness that evidence varies in the extent to which it can be used to learn about history.</a:t>
            </a:r>
          </a:p>
          <a:p>
            <a:endParaRPr lang="en-GB" baseline="0" dirty="0" smtClean="0"/>
          </a:p>
          <a:p>
            <a:r>
              <a:rPr lang="en-GB" baseline="0" dirty="0" smtClean="0"/>
              <a:t>Level 2 learners can connect primary and secondary sources to research events in the past.</a:t>
            </a:r>
          </a:p>
          <a:p>
            <a:endParaRPr lang="en-GB" baseline="0" dirty="0" smtClean="0"/>
          </a:p>
          <a:p>
            <a:r>
              <a:rPr lang="en-GB" baseline="0" dirty="0" smtClean="0"/>
              <a:t>Level 3 learners can use this evidence to interpret the past and develop an informed view about the present and perhaps the future.</a:t>
            </a:r>
          </a:p>
          <a:p>
            <a:endParaRPr lang="en-GB" baseline="0" dirty="0" smtClean="0"/>
          </a:p>
          <a:p>
            <a:r>
              <a:rPr lang="en-GB" baseline="0" dirty="0" smtClean="0"/>
              <a:t>Level 4 learners can evaluate conflicting sources of evidence and form a sustained line of argument.</a:t>
            </a:r>
          </a:p>
          <a:p>
            <a:endParaRPr lang="en-GB" baseline="0" dirty="0" smtClean="0"/>
          </a:p>
          <a:p>
            <a:r>
              <a:rPr lang="en-GB" dirty="0" smtClean="0"/>
              <a:t>The Sir Peter Heatly Archive provides a good example:</a:t>
            </a:r>
          </a:p>
          <a:p>
            <a:pPr marL="228600" indent="-228600">
              <a:buAutoNum type="arabicPeriod"/>
            </a:pPr>
            <a:r>
              <a:rPr lang="en-GB" dirty="0" smtClean="0"/>
              <a:t>Global travel – photo evidence of long-journeys to overseas events –</a:t>
            </a:r>
            <a:r>
              <a:rPr lang="en-GB" baseline="0" dirty="0" smtClean="0"/>
              <a:t> </a:t>
            </a:r>
            <a:r>
              <a:rPr lang="en-GB" dirty="0" smtClean="0"/>
              <a:t>what</a:t>
            </a:r>
            <a:r>
              <a:rPr lang="en-GB" baseline="0" dirty="0" smtClean="0"/>
              <a:t> was the impact on job security and family life? What was life on a liner like, especially for young women who required a chaperone? How did athletes keep fit and prepare for their event? How does evidence in the archive relate to the experiences of contemporary athletes and their global travel?</a:t>
            </a:r>
          </a:p>
          <a:p>
            <a:pPr marL="228600" indent="-228600">
              <a:buAutoNum type="arabicPeriod"/>
            </a:pPr>
            <a:r>
              <a:rPr lang="en-GB" baseline="0" dirty="0" smtClean="0"/>
              <a:t>Team Scotland – how was the team selected, how big was it, how were they funded? What was it like representing Scotland in the Commonwealth Games? What were relationships like with other British teams? How does representing Scotland now relate to what it meant then? How might this change post-Brexit?</a:t>
            </a:r>
          </a:p>
          <a:p>
            <a:pPr marL="228600" indent="-228600">
              <a:buAutoNum type="arabicPeriod"/>
            </a:pPr>
            <a:r>
              <a:rPr lang="en-GB" baseline="0" dirty="0" smtClean="0"/>
              <a:t>Photo albums – How did Sir Peter select and annotate his photographs? Does his personal media archiving tell us something about the social and archival nature of photo albums? How does this form of social documentation relate to contemporary digital documentation via social media? Can we learn anything about personal archives as cultural capital and a way of documenting friendship?</a:t>
            </a:r>
            <a:endParaRPr lang="en-GB" dirty="0"/>
          </a:p>
        </p:txBody>
      </p:sp>
      <p:sp>
        <p:nvSpPr>
          <p:cNvPr id="4" name="Slide Number Placeholder 3"/>
          <p:cNvSpPr>
            <a:spLocks noGrp="1"/>
          </p:cNvSpPr>
          <p:nvPr>
            <p:ph type="sldNum" sz="quarter" idx="10"/>
          </p:nvPr>
        </p:nvSpPr>
        <p:spPr/>
        <p:txBody>
          <a:bodyPr/>
          <a:lstStyle/>
          <a:p>
            <a:fld id="{6F6D2100-5493-4589-9CEA-3CE8B74F3B05}" type="slidenum">
              <a:rPr lang="en-GB" smtClean="0"/>
              <a:t>12</a:t>
            </a:fld>
            <a:endParaRPr lang="en-GB"/>
          </a:p>
        </p:txBody>
      </p:sp>
    </p:spTree>
    <p:extLst>
      <p:ext uri="{BB962C8B-B14F-4D97-AF65-F5344CB8AC3E}">
        <p14:creationId xmlns:p14="http://schemas.microsoft.com/office/powerpoint/2010/main" val="753986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2" name="Rectangle 11"/>
          <p:cNvSpPr/>
          <p:nvPr/>
        </p:nvSpPr>
        <p:spPr>
          <a:xfrm>
            <a:off x="4644008" y="0"/>
            <a:ext cx="4499992" cy="6858000"/>
          </a:xfrm>
          <a:prstGeom prst="rect">
            <a:avLst/>
          </a:prstGeom>
          <a:solidFill>
            <a:srgbClr val="8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8" name="Group 17"/>
          <p:cNvGrpSpPr/>
          <p:nvPr/>
        </p:nvGrpSpPr>
        <p:grpSpPr>
          <a:xfrm>
            <a:off x="5266578" y="1886850"/>
            <a:ext cx="3877200" cy="96175"/>
            <a:chOff x="5266578" y="1886850"/>
            <a:chExt cx="3877200" cy="96175"/>
          </a:xfrm>
        </p:grpSpPr>
        <p:cxnSp>
          <p:nvCxnSpPr>
            <p:cNvPr id="10" name="Straight Connector 9"/>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US" noProof="0" smtClean="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smtClean="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lvl1pPr>
              <a:defRPr baseline="0"/>
            </a:lvl1pPr>
          </a:lstStyle>
          <a:p>
            <a:r>
              <a:rPr lang="en-US" smtClean="0"/>
              <a:t>Click icon to add picture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2" name="Rectangle 11"/>
          <p:cNvSpPr/>
          <p:nvPr/>
        </p:nvSpPr>
        <p:spPr>
          <a:xfrm>
            <a:off x="4644008" y="0"/>
            <a:ext cx="4499992" cy="6858000"/>
          </a:xfrm>
          <a:prstGeom prst="rect">
            <a:avLst/>
          </a:prstGeom>
          <a:solidFill>
            <a:srgbClr val="376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8" name="Group 17"/>
          <p:cNvGrpSpPr/>
          <p:nvPr/>
        </p:nvGrpSpPr>
        <p:grpSpPr>
          <a:xfrm>
            <a:off x="5266578" y="1886850"/>
            <a:ext cx="3877200" cy="96175"/>
            <a:chOff x="5266578" y="1886850"/>
            <a:chExt cx="3877200" cy="96175"/>
          </a:xfrm>
        </p:grpSpPr>
        <p:cxnSp>
          <p:nvCxnSpPr>
            <p:cNvPr id="19" name="Straight Connector 18"/>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376FB4"/>
        </a:solidFill>
        <a:effectLst/>
      </p:bgPr>
    </p:bg>
    <p:spTree>
      <p:nvGrpSpPr>
        <p:cNvPr id="1" name=""/>
        <p:cNvGrpSpPr/>
        <p:nvPr/>
      </p:nvGrpSpPr>
      <p:grpSpPr>
        <a:xfrm>
          <a:off x="0" y="0"/>
          <a:ext cx="0" cy="0"/>
          <a:chOff x="0" y="0"/>
          <a:chExt cx="0" cy="0"/>
        </a:xfrm>
      </p:grpSpPr>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376FB4"/>
        </a:solidFill>
        <a:effectLst/>
      </p:bgPr>
    </p:bg>
    <p:spTree>
      <p:nvGrpSpPr>
        <p:cNvPr id="1" name=""/>
        <p:cNvGrpSpPr/>
        <p:nvPr/>
      </p:nvGrpSpPr>
      <p:grpSpPr>
        <a:xfrm>
          <a:off x="0" y="0"/>
          <a:ext cx="0" cy="0"/>
          <a:chOff x="0" y="0"/>
          <a:chExt cx="0" cy="0"/>
        </a:xfrm>
      </p:grpSpPr>
      <p:grpSp>
        <p:nvGrpSpPr>
          <p:cNvPr id="10" name="Group 9"/>
          <p:cNvGrpSpPr/>
          <p:nvPr/>
        </p:nvGrpSpPr>
        <p:grpSpPr>
          <a:xfrm>
            <a:off x="357989" y="1877324"/>
            <a:ext cx="29052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dirty="0" smtClean="0"/>
          </a:p>
          <a:p>
            <a:endParaRPr lang="en-GB" dirty="0" smtClean="0"/>
          </a:p>
          <a:p>
            <a:endParaRPr lang="en-GB" dirty="0" smtClean="0"/>
          </a:p>
          <a:p>
            <a:endParaRPr lang="en-GB" dirty="0" smtClean="0"/>
          </a:p>
          <a:p>
            <a:endParaRPr lang="en-GB"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376FB4"/>
        </a:solidFill>
        <a:effectLst/>
      </p:bgPr>
    </p:bg>
    <p:spTree>
      <p:nvGrpSpPr>
        <p:cNvPr id="1" name=""/>
        <p:cNvGrpSpPr/>
        <p:nvPr/>
      </p:nvGrpSpPr>
      <p:grpSpPr>
        <a:xfrm>
          <a:off x="0" y="0"/>
          <a:ext cx="0" cy="0"/>
          <a:chOff x="0" y="0"/>
          <a:chExt cx="0" cy="0"/>
        </a:xfrm>
      </p:grpSpPr>
      <p:grpSp>
        <p:nvGrpSpPr>
          <p:cNvPr id="12" name="Group 11"/>
          <p:cNvGrpSpPr/>
          <p:nvPr/>
        </p:nvGrpSpPr>
        <p:grpSpPr>
          <a:xfrm>
            <a:off x="358294" y="1877324"/>
            <a:ext cx="8784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8" name="Rectangle 7"/>
          <p:cNvSpPr/>
          <p:nvPr/>
        </p:nvSpPr>
        <p:spPr>
          <a:xfrm>
            <a:off x="-1" y="0"/>
            <a:ext cx="3276000" cy="5976000"/>
          </a:xfrm>
          <a:prstGeom prst="rect">
            <a:avLst/>
          </a:prstGeom>
          <a:solidFill>
            <a:srgbClr val="376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76FB4"/>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p>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8" name="Rectangle 7"/>
          <p:cNvSpPr/>
          <p:nvPr/>
        </p:nvSpPr>
        <p:spPr>
          <a:xfrm>
            <a:off x="4672470" y="3754204"/>
            <a:ext cx="4464000" cy="2232000"/>
          </a:xfrm>
          <a:prstGeom prst="rect">
            <a:avLst/>
          </a:prstGeom>
          <a:solidFill>
            <a:srgbClr val="376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rgbClr val="376FB4"/>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1" name="Text Placeholder 10"/>
          <p:cNvSpPr>
            <a:spLocks noGrp="1"/>
          </p:cNvSpPr>
          <p:nvPr>
            <p:ph type="body" sz="quarter" idx="14" hasCustomPrompt="1"/>
          </p:nvPr>
        </p:nvSpPr>
        <p:spPr>
          <a:xfrm>
            <a:off x="5076056" y="3984675"/>
            <a:ext cx="3240857"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smtClean="0"/>
              <a:t>“</a:t>
            </a:r>
          </a:p>
          <a:p>
            <a:pPr lvl="1"/>
            <a:r>
              <a:rPr lang="en-US" dirty="0" smtClean="0"/>
              <a:t>Second level</a:t>
            </a:r>
          </a:p>
          <a:p>
            <a:pPr lvl="2"/>
            <a:r>
              <a:rPr lang="en-US" dirty="0" smtClean="0"/>
              <a:t>”</a:t>
            </a:r>
          </a:p>
          <a:p>
            <a:pPr lvl="3"/>
            <a:r>
              <a:rPr lang="en-US" dirty="0" smtClean="0"/>
              <a:t>Fourth level</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rgbClr val="376FB4"/>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rgbClr val="376FB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rgbClr val="376F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rgbClr val="376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2" name="Rectangle 11"/>
          <p:cNvSpPr/>
          <p:nvPr/>
        </p:nvSpPr>
        <p:spPr>
          <a:xfrm>
            <a:off x="4644008" y="0"/>
            <a:ext cx="4499992" cy="6858000"/>
          </a:xfrm>
          <a:prstGeom prst="rect">
            <a:avLst/>
          </a:prstGeom>
          <a:solidFill>
            <a:srgbClr val="B4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7" name="Group 16"/>
          <p:cNvGrpSpPr/>
          <p:nvPr/>
        </p:nvGrpSpPr>
        <p:grpSpPr>
          <a:xfrm>
            <a:off x="5266578" y="1886850"/>
            <a:ext cx="3877200" cy="96175"/>
            <a:chOff x="5266578" y="1886850"/>
            <a:chExt cx="3877200" cy="96175"/>
          </a:xfrm>
        </p:grpSpPr>
        <p:cxnSp>
          <p:nvCxnSpPr>
            <p:cNvPr id="18" name="Straight Connector 17"/>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8EBB38"/>
        </a:solidFill>
        <a:effectLst/>
      </p:bgPr>
    </p:bg>
    <p:spTree>
      <p:nvGrpSpPr>
        <p:cNvPr id="1" name=""/>
        <p:cNvGrpSpPr/>
        <p:nvPr/>
      </p:nvGrpSpPr>
      <p:grpSpPr>
        <a:xfrm>
          <a:off x="0" y="0"/>
          <a:ext cx="0" cy="0"/>
          <a:chOff x="0" y="0"/>
          <a:chExt cx="0" cy="0"/>
        </a:xfrm>
      </p:grpSpPr>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US" noProof="0" smtClean="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smtClean="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B40053"/>
        </a:solidFill>
        <a:effectLst/>
      </p:bgPr>
    </p:bg>
    <p:spTree>
      <p:nvGrpSpPr>
        <p:cNvPr id="1" name=""/>
        <p:cNvGrpSpPr/>
        <p:nvPr/>
      </p:nvGrpSpPr>
      <p:grpSpPr>
        <a:xfrm>
          <a:off x="0" y="0"/>
          <a:ext cx="0" cy="0"/>
          <a:chOff x="0" y="0"/>
          <a:chExt cx="0" cy="0"/>
        </a:xfrm>
      </p:grpSpPr>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B40053"/>
        </a:solidFill>
        <a:effectLst/>
      </p:bgPr>
    </p:bg>
    <p:spTree>
      <p:nvGrpSpPr>
        <p:cNvPr id="1" name=""/>
        <p:cNvGrpSpPr/>
        <p:nvPr/>
      </p:nvGrpSpPr>
      <p:grpSpPr>
        <a:xfrm>
          <a:off x="0" y="0"/>
          <a:ext cx="0" cy="0"/>
          <a:chOff x="0" y="0"/>
          <a:chExt cx="0" cy="0"/>
        </a:xfrm>
      </p:grpSpPr>
      <p:grpSp>
        <p:nvGrpSpPr>
          <p:cNvPr id="10" name="Group 9"/>
          <p:cNvGrpSpPr/>
          <p:nvPr/>
        </p:nvGrpSpPr>
        <p:grpSpPr>
          <a:xfrm>
            <a:off x="357989" y="1877324"/>
            <a:ext cx="2905200" cy="96175"/>
            <a:chOff x="357989" y="1877324"/>
            <a:chExt cx="2905200" cy="96175"/>
          </a:xfrm>
        </p:grpSpPr>
        <p:cxnSp>
          <p:nvCxnSpPr>
            <p:cNvPr id="16" name="Straight Connector 15"/>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B40053"/>
        </a:solidFill>
        <a:effectLst/>
      </p:bgPr>
    </p:bg>
    <p:spTree>
      <p:nvGrpSpPr>
        <p:cNvPr id="1" name=""/>
        <p:cNvGrpSpPr/>
        <p:nvPr/>
      </p:nvGrpSpPr>
      <p:grpSpPr>
        <a:xfrm>
          <a:off x="0" y="0"/>
          <a:ext cx="0" cy="0"/>
          <a:chOff x="0" y="0"/>
          <a:chExt cx="0" cy="0"/>
        </a:xfrm>
      </p:grpSpPr>
      <p:grpSp>
        <p:nvGrpSpPr>
          <p:cNvPr id="8" name="Group 7"/>
          <p:cNvGrpSpPr/>
          <p:nvPr/>
        </p:nvGrpSpPr>
        <p:grpSpPr>
          <a:xfrm>
            <a:off x="358294" y="1877324"/>
            <a:ext cx="8784000" cy="96175"/>
            <a:chOff x="358294" y="1877324"/>
            <a:chExt cx="8784000" cy="96175"/>
          </a:xfrm>
        </p:grpSpPr>
        <p:cxnSp>
          <p:nvCxnSpPr>
            <p:cNvPr id="16" name="Straight Connector 15"/>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8" name="Rectangle 7"/>
          <p:cNvSpPr/>
          <p:nvPr/>
        </p:nvSpPr>
        <p:spPr>
          <a:xfrm>
            <a:off x="-1" y="0"/>
            <a:ext cx="3276000" cy="5976000"/>
          </a:xfrm>
          <a:prstGeom prst="rect">
            <a:avLst/>
          </a:prstGeom>
          <a:solidFill>
            <a:srgbClr val="B4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40053"/>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8" name="Rectangle 7"/>
          <p:cNvSpPr/>
          <p:nvPr/>
        </p:nvSpPr>
        <p:spPr>
          <a:xfrm>
            <a:off x="4672470" y="3754204"/>
            <a:ext cx="4464000" cy="2232000"/>
          </a:xfrm>
          <a:prstGeom prst="rect">
            <a:avLst/>
          </a:prstGeom>
          <a:solidFill>
            <a:srgbClr val="B4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rgbClr val="B40053"/>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1" name="Text Placeholder 10"/>
          <p:cNvSpPr>
            <a:spLocks noGrp="1"/>
          </p:cNvSpPr>
          <p:nvPr>
            <p:ph type="body" sz="quarter" idx="14" hasCustomPrompt="1"/>
          </p:nvPr>
        </p:nvSpPr>
        <p:spPr>
          <a:xfrm>
            <a:off x="5076056" y="3984675"/>
            <a:ext cx="3240857"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smtClean="0"/>
              <a:t>“</a:t>
            </a:r>
          </a:p>
          <a:p>
            <a:pPr lvl="1"/>
            <a:r>
              <a:rPr lang="en-US" dirty="0" smtClean="0"/>
              <a:t>Second level</a:t>
            </a:r>
          </a:p>
          <a:p>
            <a:pPr lvl="2"/>
            <a:r>
              <a:rPr lang="en-US" dirty="0" smtClean="0"/>
              <a:t>”</a:t>
            </a:r>
          </a:p>
          <a:p>
            <a:pPr lvl="3"/>
            <a:r>
              <a:rPr lang="en-US" dirty="0" smtClean="0"/>
              <a:t>Fourth level</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rgbClr val="B40053"/>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1">
                    <a:lumMod val="50000"/>
                  </a:schemeClr>
                </a:solidFill>
              </a:defRPr>
            </a:lvl1pPr>
            <a:lvl2pPr>
              <a:defRPr>
                <a:solidFill>
                  <a:schemeClr val="bg1">
                    <a:lumMod val="50000"/>
                  </a:schemeClr>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rgbClr val="B400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rgbClr val="B4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8EBB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p:nvPr>
        </p:nvSpPr>
        <p:spPr>
          <a:xfrm>
            <a:off x="3258438" y="0"/>
            <a:ext cx="5886000" cy="5976000"/>
          </a:xfrm>
          <a:solidFill>
            <a:schemeClr val="bg1"/>
          </a:solidFill>
        </p:spPr>
        <p:txBody>
          <a:bodyPr/>
          <a:lstStyle>
            <a:lvl1pPr algn="ctr">
              <a:defRPr/>
            </a:lvl1pPr>
          </a:lstStyle>
          <a:p>
            <a:r>
              <a:rPr lang="en-US" smtClean="0"/>
              <a:t>Click icon to add picture</a:t>
            </a:r>
            <a:endParaRPr lang="en-GB"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grpSp>
        <p:nvGrpSpPr>
          <p:cNvPr id="10" name="Group 9"/>
          <p:cNvGrpSpPr/>
          <p:nvPr/>
        </p:nvGrpSpPr>
        <p:grpSpPr>
          <a:xfrm>
            <a:off x="357989" y="1877324"/>
            <a:ext cx="29052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8EBB38"/>
        </a:solidFill>
        <a:effectLst/>
      </p:bgPr>
    </p:bg>
    <p:spTree>
      <p:nvGrpSpPr>
        <p:cNvPr id="1" name=""/>
        <p:cNvGrpSpPr/>
        <p:nvPr/>
      </p:nvGrpSpPr>
      <p:grpSpPr>
        <a:xfrm>
          <a:off x="0" y="0"/>
          <a:ext cx="0" cy="0"/>
          <a:chOff x="0" y="0"/>
          <a:chExt cx="0" cy="0"/>
        </a:xfrm>
      </p:grpSpPr>
      <p:grpSp>
        <p:nvGrpSpPr>
          <p:cNvPr id="12" name="Group 11"/>
          <p:cNvGrpSpPr/>
          <p:nvPr/>
        </p:nvGrpSpPr>
        <p:grpSpPr>
          <a:xfrm>
            <a:off x="358294" y="1877324"/>
            <a:ext cx="8784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
        <p:nvSpPr>
          <p:cNvPr id="8" name="Rectangle 7"/>
          <p:cNvSpPr/>
          <p:nvPr/>
        </p:nvSpPr>
        <p:spPr>
          <a:xfrm>
            <a:off x="-1" y="0"/>
            <a:ext cx="3276000" cy="5976000"/>
          </a:xfrm>
          <a:prstGeom prst="rect">
            <a:avLst/>
          </a:prstGeom>
          <a:solidFill>
            <a:srgbClr val="8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hasCustomPrompt="1"/>
          </p:nvPr>
        </p:nvSpPr>
        <p:spPr>
          <a:xfrm>
            <a:off x="3258438" y="0"/>
            <a:ext cx="5886000" cy="5976000"/>
          </a:xfrm>
        </p:spPr>
        <p:txBody>
          <a:bodyPr/>
          <a:lstStyle>
            <a:lvl1pPr>
              <a:defRPr/>
            </a:lvl1p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Click icon to add picture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EBB38"/>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lvl1pPr>
              <a:defRPr baseline="0"/>
            </a:lvl1pPr>
          </a:lstStyle>
          <a:p>
            <a:r>
              <a:rPr lang="en-US" smtClean="0"/>
              <a:t>Click icon to add picture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8" name="Rectangle 7"/>
          <p:cNvSpPr/>
          <p:nvPr/>
        </p:nvSpPr>
        <p:spPr>
          <a:xfrm>
            <a:off x="4672470" y="3754204"/>
            <a:ext cx="4464000" cy="2232000"/>
          </a:xfrm>
          <a:prstGeom prst="rect">
            <a:avLst/>
          </a:prstGeom>
          <a:solidFill>
            <a:srgbClr val="8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rgbClr val="8EBB38"/>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hasCustomPrompt="1"/>
          </p:nvPr>
        </p:nvSpPr>
        <p:spPr>
          <a:xfrm>
            <a:off x="4661426" y="0"/>
            <a:ext cx="4464000" cy="3744000"/>
          </a:xfrm>
        </p:spPr>
        <p:txBody>
          <a:bodyPr/>
          <a:lstStyle>
            <a:lvl1pPr>
              <a:defRPr/>
            </a:lvl1pPr>
          </a:lstStyle>
          <a:p>
            <a:r>
              <a:rPr lang="en-US" dirty="0" smtClean="0"/>
              <a:t>                        </a:t>
            </a:r>
          </a:p>
          <a:p>
            <a:endParaRPr lang="en-US" dirty="0" smtClean="0"/>
          </a:p>
          <a:p>
            <a:endParaRPr lang="en-US" dirty="0" smtClean="0"/>
          </a:p>
          <a:p>
            <a:endParaRPr lang="en-US" dirty="0" smtClean="0"/>
          </a:p>
          <a:p>
            <a:r>
              <a:rPr lang="en-US" dirty="0" smtClean="0"/>
              <a:t>	Click icon to add picture</a:t>
            </a:r>
            <a:endParaRPr lang="en-GB" dirty="0"/>
          </a:p>
        </p:txBody>
      </p:sp>
      <p:sp>
        <p:nvSpPr>
          <p:cNvPr id="11" name="Text Placeholder 10"/>
          <p:cNvSpPr>
            <a:spLocks noGrp="1"/>
          </p:cNvSpPr>
          <p:nvPr>
            <p:ph type="body" sz="quarter" idx="14" hasCustomPrompt="1"/>
          </p:nvPr>
        </p:nvSpPr>
        <p:spPr>
          <a:xfrm>
            <a:off x="5076056" y="3984675"/>
            <a:ext cx="3240857"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smtClean="0"/>
              <a:t>“</a:t>
            </a:r>
          </a:p>
          <a:p>
            <a:pPr lvl="1"/>
            <a:r>
              <a:rPr lang="en-US" dirty="0" smtClean="0"/>
              <a:t>Second level</a:t>
            </a:r>
          </a:p>
          <a:p>
            <a:pPr lvl="2"/>
            <a:r>
              <a:rPr lang="en-US" dirty="0" smtClean="0"/>
              <a:t>”</a:t>
            </a:r>
          </a:p>
          <a:p>
            <a:pPr lvl="3"/>
            <a:r>
              <a:rPr lang="en-US" dirty="0" smtClean="0"/>
              <a:t>Fourth level</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rgbClr val="8EBB38"/>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rgbClr val="8EBB38"/>
                </a:solidFill>
              </a:defRPr>
            </a:lvl1pPr>
            <a:lvl3pPr marL="216000" indent="-216000">
              <a:defRPr/>
            </a:lvl3pPr>
            <a:lvl4pPr marL="396000" indent="-216000">
              <a:buFont typeface="Symbol" pitchFamily="18" charset="2"/>
              <a:buChar cha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rgbClr val="8EBB3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rgbClr val="8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hasCustomPrompt="1"/>
          </p:nvPr>
        </p:nvSpPr>
        <p:spPr>
          <a:xfrm>
            <a:off x="467544" y="404664"/>
            <a:ext cx="3744416" cy="5400600"/>
          </a:xfrm>
        </p:spPr>
        <p:txBody>
          <a:bodyPr/>
          <a:lstStyle>
            <a:lvl1pPr>
              <a:defRPr/>
            </a:lvl1p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dirty="0" smtClean="0"/>
              <a:t>	Click icon to add picture</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21840"/>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62371"/>
            <a:ext cx="2494266" cy="293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4" r:id="rId5"/>
    <p:sldLayoutId id="2147483650" r:id="rId6"/>
    <p:sldLayoutId id="2147483651" r:id="rId7"/>
    <p:sldLayoutId id="2147483652" r:id="rId8"/>
    <p:sldLayoutId id="2147483653"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4000" y="1973663"/>
            <a:ext cx="3672496" cy="1167306"/>
          </a:xfrm>
        </p:spPr>
        <p:txBody>
          <a:bodyPr/>
          <a:lstStyle/>
          <a:p>
            <a:r>
              <a:rPr lang="en-GB" sz="2800" dirty="0" smtClean="0"/>
              <a:t>Peter </a:t>
            </a:r>
            <a:r>
              <a:rPr lang="en-GB" sz="2800" dirty="0" smtClean="0"/>
              <a:t>Mackay Archive</a:t>
            </a:r>
            <a:endParaRPr lang="en-GB" sz="2800" dirty="0"/>
          </a:p>
        </p:txBody>
      </p:sp>
      <p:sp>
        <p:nvSpPr>
          <p:cNvPr id="4" name="Text Placeholder 3"/>
          <p:cNvSpPr>
            <a:spLocks noGrp="1"/>
          </p:cNvSpPr>
          <p:nvPr>
            <p:ph type="body" sz="quarter" idx="13"/>
          </p:nvPr>
        </p:nvSpPr>
        <p:spPr>
          <a:xfrm>
            <a:off x="5364000" y="4169836"/>
            <a:ext cx="3330000" cy="252000"/>
          </a:xfrm>
        </p:spPr>
        <p:txBody>
          <a:bodyPr/>
          <a:lstStyle/>
          <a:p>
            <a:r>
              <a:rPr lang="en-GB" dirty="0" smtClean="0"/>
              <a:t>Karl Magee</a:t>
            </a:r>
            <a:endParaRPr lang="en-GB" dirty="0"/>
          </a:p>
        </p:txBody>
      </p:sp>
      <p:sp>
        <p:nvSpPr>
          <p:cNvPr id="5" name="Text Placeholder 4"/>
          <p:cNvSpPr>
            <a:spLocks noGrp="1"/>
          </p:cNvSpPr>
          <p:nvPr>
            <p:ph type="body" sz="quarter" idx="14"/>
          </p:nvPr>
        </p:nvSpPr>
        <p:spPr>
          <a:xfrm>
            <a:off x="5364000" y="4421836"/>
            <a:ext cx="3330000" cy="252000"/>
          </a:xfrm>
        </p:spPr>
        <p:txBody>
          <a:bodyPr/>
          <a:lstStyle/>
          <a:p>
            <a:r>
              <a:rPr lang="en-GB" b="1" dirty="0" smtClean="0"/>
              <a:t>University Archivist</a:t>
            </a:r>
            <a:endParaRPr lang="en-GB" b="1" dirty="0"/>
          </a:p>
        </p:txBody>
      </p:sp>
      <p:pic>
        <p:nvPicPr>
          <p:cNvPr id="6" name="Picture Placeholder 5"/>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1371" r="21371"/>
          <a:stretch>
            <a:fillRect/>
          </a:stretch>
        </p:blipFill>
        <p:spPr/>
      </p:pic>
    </p:spTree>
    <p:extLst>
      <p:ext uri="{BB962C8B-B14F-4D97-AF65-F5344CB8AC3E}">
        <p14:creationId xmlns:p14="http://schemas.microsoft.com/office/powerpoint/2010/main" val="2872603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88640"/>
            <a:ext cx="6437376" cy="5443728"/>
          </a:xfrm>
          <a:prstGeom prst="rect">
            <a:avLst/>
          </a:prstGeom>
        </p:spPr>
      </p:pic>
    </p:spTree>
    <p:extLst>
      <p:ext uri="{BB962C8B-B14F-4D97-AF65-F5344CB8AC3E}">
        <p14:creationId xmlns:p14="http://schemas.microsoft.com/office/powerpoint/2010/main" val="79097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5096"/>
            <a:ext cx="2621182" cy="29600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75" y="1860361"/>
            <a:ext cx="2736304" cy="2967895"/>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4510" r="761"/>
          <a:stretch/>
        </p:blipFill>
        <p:spPr>
          <a:xfrm>
            <a:off x="6002360" y="1868233"/>
            <a:ext cx="3024336" cy="2960023"/>
          </a:xfrm>
          <a:prstGeom prst="rect">
            <a:avLst/>
          </a:prstGeom>
        </p:spPr>
      </p:pic>
    </p:spTree>
    <p:extLst>
      <p:ext uri="{BB962C8B-B14F-4D97-AF65-F5344CB8AC3E}">
        <p14:creationId xmlns:p14="http://schemas.microsoft.com/office/powerpoint/2010/main" val="3423020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484784"/>
            <a:ext cx="3744416" cy="3113382"/>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1484784"/>
            <a:ext cx="4764418" cy="3113382"/>
          </a:xfrm>
          <a:prstGeom prst="rect">
            <a:avLst/>
          </a:prstGeom>
        </p:spPr>
      </p:pic>
    </p:spTree>
    <p:extLst>
      <p:ext uri="{BB962C8B-B14F-4D97-AF65-F5344CB8AC3E}">
        <p14:creationId xmlns:p14="http://schemas.microsoft.com/office/powerpoint/2010/main" val="164996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67" y="1464533"/>
            <a:ext cx="4343765" cy="33226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460631"/>
            <a:ext cx="3350484" cy="3322656"/>
          </a:xfrm>
          <a:prstGeom prst="rect">
            <a:avLst/>
          </a:prstGeom>
        </p:spPr>
      </p:pic>
    </p:spTree>
    <p:extLst>
      <p:ext uri="{BB962C8B-B14F-4D97-AF65-F5344CB8AC3E}">
        <p14:creationId xmlns:p14="http://schemas.microsoft.com/office/powerpoint/2010/main" val="227628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628800"/>
            <a:ext cx="3664691" cy="30952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628800"/>
            <a:ext cx="4000637" cy="3095238"/>
          </a:xfrm>
          <a:prstGeom prst="rect">
            <a:avLst/>
          </a:prstGeom>
        </p:spPr>
      </p:pic>
    </p:spTree>
    <p:extLst>
      <p:ext uri="{BB962C8B-B14F-4D97-AF65-F5344CB8AC3E}">
        <p14:creationId xmlns:p14="http://schemas.microsoft.com/office/powerpoint/2010/main" val="208822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97400"/>
            <a:ext cx="7662672" cy="4383024"/>
          </a:xfrm>
          <a:prstGeom prst="rect">
            <a:avLst/>
          </a:prstGeom>
        </p:spPr>
      </p:pic>
      <p:sp>
        <p:nvSpPr>
          <p:cNvPr id="5" name="Title 1"/>
          <p:cNvSpPr txBox="1">
            <a:spLocks/>
          </p:cNvSpPr>
          <p:nvPr/>
        </p:nvSpPr>
        <p:spPr>
          <a:xfrm>
            <a:off x="5494936" y="371782"/>
            <a:ext cx="3553419" cy="1332000"/>
          </a:xfrm>
          <a:prstGeom prst="rect">
            <a:avLst/>
          </a:prstGeom>
        </p:spPr>
        <p:txBody>
          <a:bodyPr vert="horz" lIns="0" tIns="0" rIns="0" bIns="0" rtlCol="0" anchor="t" anchorCtr="0">
            <a:noAutofit/>
          </a:bodyPr>
          <a:lstStyle>
            <a:lvl1pPr algn="l" defTabSz="914400" rtl="0" eaLnBrk="1" latinLnBrk="0" hangingPunct="1">
              <a:lnSpc>
                <a:spcPts val="3000"/>
              </a:lnSpc>
              <a:spcBef>
                <a:spcPct val="0"/>
              </a:spcBef>
              <a:buNone/>
              <a:defRPr sz="3000" b="1" kern="1200">
                <a:solidFill>
                  <a:schemeClr val="bg1"/>
                </a:solidFill>
                <a:latin typeface="Calibri" pitchFamily="34" charset="0"/>
                <a:ea typeface="+mj-ea"/>
                <a:cs typeface="+mj-cs"/>
              </a:defRPr>
            </a:lvl1pPr>
          </a:lstStyle>
          <a:p>
            <a:r>
              <a:rPr lang="en-GB" dirty="0" smtClean="0"/>
              <a:t>The campaign…</a:t>
            </a:r>
            <a:endParaRPr lang="en-US" dirty="0"/>
          </a:p>
        </p:txBody>
      </p:sp>
    </p:spTree>
    <p:extLst>
      <p:ext uri="{BB962C8B-B14F-4D97-AF65-F5344CB8AC3E}">
        <p14:creationId xmlns:p14="http://schemas.microsoft.com/office/powerpoint/2010/main" val="3836875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1970402"/>
            <a:ext cx="3203896" cy="2682734"/>
          </a:xfrm>
        </p:spPr>
        <p:txBody>
          <a:bodyPr/>
          <a:lstStyle/>
          <a:p>
            <a:r>
              <a:rPr lang="en-GB" dirty="0" smtClean="0"/>
              <a:t>Karl Magee</a:t>
            </a:r>
            <a:br>
              <a:rPr lang="en-GB" dirty="0" smtClean="0"/>
            </a:br>
            <a:r>
              <a:rPr lang="en-GB" dirty="0" smtClean="0"/>
              <a:t>University Archivist</a:t>
            </a:r>
            <a:br>
              <a:rPr lang="en-GB" dirty="0" smtClean="0"/>
            </a:br>
            <a:r>
              <a:rPr lang="en-GB" dirty="0"/>
              <a:t/>
            </a:r>
            <a:br>
              <a:rPr lang="en-GB" dirty="0"/>
            </a:br>
            <a:r>
              <a:rPr lang="en-GB" sz="2400" dirty="0" smtClean="0"/>
              <a:t>karl.magee@stir.ac.uk</a:t>
            </a:r>
            <a:br>
              <a:rPr lang="en-GB" sz="2400" dirty="0" smtClean="0"/>
            </a:br>
            <a:r>
              <a:rPr lang="en-GB" sz="2400" dirty="0" smtClean="0"/>
              <a:t/>
            </a:r>
            <a:br>
              <a:rPr lang="en-GB" sz="2400" dirty="0" smtClean="0"/>
            </a:br>
            <a:r>
              <a:rPr lang="en-GB" sz="2400" dirty="0" smtClean="0"/>
              <a:t>Twitter @</a:t>
            </a:r>
            <a:r>
              <a:rPr lang="en-GB" sz="2400" dirty="0" err="1" smtClean="0"/>
              <a:t>unistirarchives</a:t>
            </a:r>
            <a:r>
              <a:rPr lang="en-GB" sz="2400" dirty="0" smtClean="0"/>
              <a:t/>
            </a:r>
            <a:br>
              <a:rPr lang="en-GB" sz="2400" dirty="0" smtClean="0"/>
            </a:br>
            <a:r>
              <a:rPr lang="en-GB" sz="2400" dirty="0" smtClean="0"/>
              <a:t>Twitter #</a:t>
            </a:r>
            <a:r>
              <a:rPr lang="en-GB" sz="2400" dirty="0" err="1" smtClean="0"/>
              <a:t>MackayArchive</a:t>
            </a:r>
            <a:r>
              <a:rPr lang="en-GB" sz="2400" dirty="0"/>
              <a:t/>
            </a:r>
            <a:br>
              <a:rPr lang="en-GB" sz="2400" dirty="0"/>
            </a:b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20329"/>
            <a:ext cx="3744416" cy="3471592"/>
          </a:xfrm>
          <a:prstGeom prst="rect">
            <a:avLst/>
          </a:prstGeom>
        </p:spPr>
      </p:pic>
    </p:spTree>
    <p:extLst>
      <p:ext uri="{BB962C8B-B14F-4D97-AF65-F5344CB8AC3E}">
        <p14:creationId xmlns:p14="http://schemas.microsoft.com/office/powerpoint/2010/main" val="1495933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1970402"/>
            <a:ext cx="3203896" cy="1188000"/>
          </a:xfrm>
        </p:spPr>
        <p:txBody>
          <a:bodyPr/>
          <a:lstStyle/>
          <a:p>
            <a:r>
              <a:rPr lang="en-GB" dirty="0" smtClean="0"/>
              <a:t>Peter Mackay</a:t>
            </a:r>
            <a:br>
              <a:rPr lang="en-GB" dirty="0" smtClean="0"/>
            </a:br>
            <a:r>
              <a:rPr lang="en-GB" dirty="0" smtClean="0"/>
              <a:t>(1926-2013)</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12776"/>
            <a:ext cx="4032448" cy="4032448"/>
          </a:xfrm>
          <a:prstGeom prst="rect">
            <a:avLst/>
          </a:prstGeom>
        </p:spPr>
      </p:pic>
    </p:spTree>
    <p:extLst>
      <p:ext uri="{BB962C8B-B14F-4D97-AF65-F5344CB8AC3E}">
        <p14:creationId xmlns:p14="http://schemas.microsoft.com/office/powerpoint/2010/main" val="1119677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404664"/>
            <a:ext cx="3348000" cy="549328"/>
          </a:xfrm>
        </p:spPr>
        <p:txBody>
          <a:bodyPr/>
          <a:lstStyle/>
          <a:p>
            <a:r>
              <a:rPr lang="en-GB" dirty="0" smtClean="0"/>
              <a:t>The journey…</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772816"/>
            <a:ext cx="4608513" cy="2592288"/>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688" t="4919"/>
          <a:stretch/>
        </p:blipFill>
        <p:spPr>
          <a:xfrm>
            <a:off x="5004048" y="1583577"/>
            <a:ext cx="3887345" cy="2970766"/>
          </a:xfrm>
          <a:prstGeom prst="rect">
            <a:avLst/>
          </a:prstGeom>
        </p:spPr>
      </p:pic>
    </p:spTree>
    <p:extLst>
      <p:ext uri="{BB962C8B-B14F-4D97-AF65-F5344CB8AC3E}">
        <p14:creationId xmlns:p14="http://schemas.microsoft.com/office/powerpoint/2010/main" val="4036778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431400"/>
            <a:ext cx="3553419" cy="1332000"/>
          </a:xfrm>
        </p:spPr>
        <p:txBody>
          <a:bodyPr/>
          <a:lstStyle/>
          <a:p>
            <a:r>
              <a:rPr lang="en-GB" dirty="0" smtClean="0"/>
              <a:t>The challenge…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1598" y="1098434"/>
            <a:ext cx="5360803" cy="4404969"/>
          </a:xfrm>
          <a:prstGeom prst="rect">
            <a:avLst/>
          </a:prstGeom>
        </p:spPr>
      </p:pic>
    </p:spTree>
    <p:extLst>
      <p:ext uri="{BB962C8B-B14F-4D97-AF65-F5344CB8AC3E}">
        <p14:creationId xmlns:p14="http://schemas.microsoft.com/office/powerpoint/2010/main" val="1695847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860" y="1048414"/>
            <a:ext cx="6786500" cy="4698522"/>
          </a:xfrm>
          <a:prstGeom prst="rect">
            <a:avLst/>
          </a:prstGeom>
        </p:spPr>
      </p:pic>
      <p:sp>
        <p:nvSpPr>
          <p:cNvPr id="5" name="Title 1"/>
          <p:cNvSpPr txBox="1">
            <a:spLocks/>
          </p:cNvSpPr>
          <p:nvPr/>
        </p:nvSpPr>
        <p:spPr>
          <a:xfrm>
            <a:off x="5494936" y="371782"/>
            <a:ext cx="3553419" cy="1332000"/>
          </a:xfrm>
          <a:prstGeom prst="rect">
            <a:avLst/>
          </a:prstGeom>
        </p:spPr>
        <p:txBody>
          <a:bodyPr vert="horz" lIns="0" tIns="0" rIns="0" bIns="0" rtlCol="0" anchor="t" anchorCtr="0">
            <a:noAutofit/>
          </a:bodyPr>
          <a:lstStyle>
            <a:lvl1pPr algn="l" defTabSz="914400" rtl="0" eaLnBrk="1" latinLnBrk="0" hangingPunct="1">
              <a:lnSpc>
                <a:spcPts val="3000"/>
              </a:lnSpc>
              <a:spcBef>
                <a:spcPct val="0"/>
              </a:spcBef>
              <a:buNone/>
              <a:defRPr sz="3000" b="1" kern="1200">
                <a:solidFill>
                  <a:schemeClr val="bg1"/>
                </a:solidFill>
                <a:latin typeface="Calibri" pitchFamily="34" charset="0"/>
                <a:ea typeface="+mj-ea"/>
                <a:cs typeface="+mj-cs"/>
              </a:defRPr>
            </a:lvl1pPr>
          </a:lstStyle>
          <a:p>
            <a:r>
              <a:rPr lang="en-GB" dirty="0" smtClean="0"/>
              <a:t>The campaign…</a:t>
            </a:r>
            <a:endParaRPr lang="en-US" dirty="0"/>
          </a:p>
        </p:txBody>
      </p:sp>
    </p:spTree>
    <p:extLst>
      <p:ext uri="{BB962C8B-B14F-4D97-AF65-F5344CB8AC3E}">
        <p14:creationId xmlns:p14="http://schemas.microsoft.com/office/powerpoint/2010/main" val="2234567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7998" y="1654942"/>
            <a:ext cx="4320480" cy="2872659"/>
          </a:xfr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299"/>
          <a:stretch/>
        </p:blipFill>
        <p:spPr>
          <a:xfrm>
            <a:off x="4932040" y="980727"/>
            <a:ext cx="3829477" cy="4221087"/>
          </a:xfrm>
          <a:prstGeom prst="rect">
            <a:avLst/>
          </a:prstGeom>
        </p:spPr>
      </p:pic>
      <p:sp>
        <p:nvSpPr>
          <p:cNvPr id="4" name="Title 1"/>
          <p:cNvSpPr>
            <a:spLocks noGrp="1"/>
          </p:cNvSpPr>
          <p:nvPr>
            <p:ph type="title"/>
          </p:nvPr>
        </p:nvSpPr>
        <p:spPr>
          <a:xfrm>
            <a:off x="323528" y="548680"/>
            <a:ext cx="3348000" cy="549328"/>
          </a:xfrm>
        </p:spPr>
        <p:txBody>
          <a:bodyPr/>
          <a:lstStyle/>
          <a:p>
            <a:r>
              <a:rPr lang="en-GB" dirty="0" smtClean="0"/>
              <a:t>The Archive</a:t>
            </a:r>
            <a:endParaRPr lang="en-GB" dirty="0"/>
          </a:p>
        </p:txBody>
      </p:sp>
    </p:spTree>
    <p:extLst>
      <p:ext uri="{BB962C8B-B14F-4D97-AF65-F5344CB8AC3E}">
        <p14:creationId xmlns:p14="http://schemas.microsoft.com/office/powerpoint/2010/main" val="356747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874742"/>
            <a:ext cx="3240360" cy="433990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948" y="890802"/>
            <a:ext cx="3395476" cy="4323842"/>
          </a:xfrm>
          <a:prstGeom prst="rect">
            <a:avLst/>
          </a:prstGeom>
        </p:spPr>
      </p:pic>
    </p:spTree>
    <p:extLst>
      <p:ext uri="{BB962C8B-B14F-4D97-AF65-F5344CB8AC3E}">
        <p14:creationId xmlns:p14="http://schemas.microsoft.com/office/powerpoint/2010/main" val="240264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620688"/>
            <a:ext cx="3096344" cy="480496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681821"/>
            <a:ext cx="3600400" cy="2682699"/>
          </a:xfrm>
          <a:prstGeom prst="rect">
            <a:avLst/>
          </a:prstGeom>
        </p:spPr>
      </p:pic>
    </p:spTree>
    <p:extLst>
      <p:ext uri="{BB962C8B-B14F-4D97-AF65-F5344CB8AC3E}">
        <p14:creationId xmlns:p14="http://schemas.microsoft.com/office/powerpoint/2010/main" val="2876742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027" y="1109909"/>
            <a:ext cx="2574670" cy="20625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412776"/>
            <a:ext cx="2904166" cy="373530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5299" y="3426260"/>
            <a:ext cx="2553401" cy="170957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046" y="1409629"/>
            <a:ext cx="3011472" cy="3726204"/>
          </a:xfrm>
          <a:prstGeom prst="rect">
            <a:avLst/>
          </a:prstGeom>
        </p:spPr>
      </p:pic>
    </p:spTree>
    <p:extLst>
      <p:ext uri="{BB962C8B-B14F-4D97-AF65-F5344CB8AC3E}">
        <p14:creationId xmlns:p14="http://schemas.microsoft.com/office/powerpoint/2010/main" val="1913216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Energy1-square">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EB2FBED-19A1-4F90-B3C9-E3304DBB8142}" vid="{063D9BE8-6BFC-4D2A-A994-EBE22D0C3F4D}"/>
    </a:ext>
  </a:extLst>
</a:theme>
</file>

<file path=ppt/theme/theme2.xml><?xml version="1.0" encoding="utf-8"?>
<a:theme xmlns:a="http://schemas.openxmlformats.org/drawingml/2006/main" name="UoS Energy 1 Blue">
  <a:themeElements>
    <a:clrScheme name="Custom 2">
      <a:dk1>
        <a:srgbClr val="395CAD"/>
      </a:dk1>
      <a:lt1>
        <a:srgbClr val="FFFFFF"/>
      </a:lt1>
      <a:dk2>
        <a:srgbClr val="365EAD"/>
      </a:dk2>
      <a:lt2>
        <a:srgbClr val="EEECE1"/>
      </a:lt2>
      <a:accent1>
        <a:srgbClr val="7887C3"/>
      </a:accent1>
      <a:accent2>
        <a:srgbClr val="9FA7D5"/>
      </a:accent2>
      <a:accent3>
        <a:srgbClr val="C6C9E7"/>
      </a:accent3>
      <a:accent4>
        <a:srgbClr val="61B3E3"/>
      </a:accent4>
      <a:accent5>
        <a:srgbClr val="9AC8ED"/>
      </a:accent5>
      <a:accent6>
        <a:srgbClr val="BBD8F2"/>
      </a:accent6>
      <a:hlink>
        <a:srgbClr val="F4A365"/>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2B4FC275-8A72-1847-BC25-A1C066351A94}"/>
    </a:ext>
  </a:extLst>
</a:theme>
</file>

<file path=ppt/theme/theme3.xml><?xml version="1.0" encoding="utf-8"?>
<a:theme xmlns:a="http://schemas.openxmlformats.org/drawingml/2006/main" name="UoS Energy 1 Red">
  <a:themeElements>
    <a:clrScheme name="energypink">
      <a:dk1>
        <a:srgbClr val="B40051"/>
      </a:dk1>
      <a:lt1>
        <a:srgbClr val="FFFFFF"/>
      </a:lt1>
      <a:dk2>
        <a:srgbClr val="B20151"/>
      </a:dk2>
      <a:lt2>
        <a:srgbClr val="FFFFFF"/>
      </a:lt2>
      <a:accent1>
        <a:srgbClr val="B40052"/>
      </a:accent1>
      <a:accent2>
        <a:srgbClr val="E06E92"/>
      </a:accent2>
      <a:accent3>
        <a:srgbClr val="E99BB2"/>
      </a:accent3>
      <a:accent4>
        <a:srgbClr val="F1C6D3"/>
      </a:accent4>
      <a:accent5>
        <a:srgbClr val="762056"/>
      </a:accent5>
      <a:accent6>
        <a:srgbClr val="985A7E"/>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AD567B19-D96A-5641-9DAB-ED9542F1F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Energy1-square</Template>
  <TotalTime>9022</TotalTime>
  <Words>2246</Words>
  <Application>Microsoft Office PowerPoint</Application>
  <PresentationFormat>On-screen Show (4:3)</PresentationFormat>
  <Paragraphs>111</Paragraphs>
  <Slides>16</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Symbol</vt:lpstr>
      <vt:lpstr>Energy1-square</vt:lpstr>
      <vt:lpstr>UoS Energy 1 Blue</vt:lpstr>
      <vt:lpstr>UoS Energy 1 Red</vt:lpstr>
      <vt:lpstr>Peter Mackay Archive</vt:lpstr>
      <vt:lpstr>Peter Mackay (1926-2013)</vt:lpstr>
      <vt:lpstr>The journey…</vt:lpstr>
      <vt:lpstr>The challenge…</vt:lpstr>
      <vt:lpstr>PowerPoint Presentation</vt:lpstr>
      <vt:lpstr>The Archive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Karl Magee University Archivist  karl.magee@stir.ac.uk  Twitter @unistirarchives Twitter #MackayArchive </vt:lpstr>
    </vt:vector>
  </TitlesOfParts>
  <Company>University of Stirling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Haynes</dc:creator>
  <cp:lastModifiedBy>Karl Magee</cp:lastModifiedBy>
  <cp:revision>49</cp:revision>
  <cp:lastPrinted>2017-02-21T14:34:14Z</cp:lastPrinted>
  <dcterms:created xsi:type="dcterms:W3CDTF">2017-02-15T12:43:44Z</dcterms:created>
  <dcterms:modified xsi:type="dcterms:W3CDTF">2017-09-14T08:33:30Z</dcterms:modified>
</cp:coreProperties>
</file>