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Lst>
  <p:notesMasterIdLst>
    <p:notesMasterId r:id="rId27"/>
  </p:notesMasterIdLst>
  <p:handoutMasterIdLst>
    <p:handoutMasterId r:id="rId28"/>
  </p:handoutMasterIdLst>
  <p:sldIdLst>
    <p:sldId id="415" r:id="rId4"/>
    <p:sldId id="414" r:id="rId5"/>
    <p:sldId id="411" r:id="rId6"/>
    <p:sldId id="412" r:id="rId7"/>
    <p:sldId id="416" r:id="rId8"/>
    <p:sldId id="410" r:id="rId9"/>
    <p:sldId id="463" r:id="rId10"/>
    <p:sldId id="464" r:id="rId11"/>
    <p:sldId id="465" r:id="rId12"/>
    <p:sldId id="468" r:id="rId13"/>
    <p:sldId id="467" r:id="rId14"/>
    <p:sldId id="471" r:id="rId15"/>
    <p:sldId id="417" r:id="rId16"/>
    <p:sldId id="513" r:id="rId17"/>
    <p:sldId id="474" r:id="rId18"/>
    <p:sldId id="473" r:id="rId19"/>
    <p:sldId id="419" r:id="rId20"/>
    <p:sldId id="512" r:id="rId21"/>
    <p:sldId id="477" r:id="rId22"/>
    <p:sldId id="510" r:id="rId23"/>
    <p:sldId id="511" r:id="rId24"/>
    <p:sldId id="514" r:id="rId25"/>
    <p:sldId id="490" r:id="rId26"/>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A5A94431-7E1D-46E5-B433-0D2134B787DB}">
          <p14:sldIdLst>
            <p14:sldId id="415"/>
            <p14:sldId id="414"/>
            <p14:sldId id="411"/>
            <p14:sldId id="412"/>
            <p14:sldId id="416"/>
            <p14:sldId id="410"/>
            <p14:sldId id="463"/>
            <p14:sldId id="464"/>
            <p14:sldId id="465"/>
            <p14:sldId id="468"/>
            <p14:sldId id="467"/>
            <p14:sldId id="471"/>
            <p14:sldId id="417"/>
            <p14:sldId id="513"/>
            <p14:sldId id="474"/>
            <p14:sldId id="473"/>
            <p14:sldId id="419"/>
            <p14:sldId id="512"/>
            <p14:sldId id="477"/>
            <p14:sldId id="510"/>
            <p14:sldId id="511"/>
            <p14:sldId id="514"/>
            <p14:sldId id="490"/>
          </p14:sldIdLst>
        </p14:section>
        <p14:section name="Untitled Section" id="{FEB919A7-F30A-4CFA-8AAC-CBACBE5ED29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87" autoAdjust="0"/>
    <p:restoredTop sz="86325" autoAdjust="0"/>
  </p:normalViewPr>
  <p:slideViewPr>
    <p:cSldViewPr>
      <p:cViewPr>
        <p:scale>
          <a:sx n="70" d="100"/>
          <a:sy n="70" d="100"/>
        </p:scale>
        <p:origin x="-1326" y="-240"/>
      </p:cViewPr>
      <p:guideLst>
        <p:guide orient="horz" pos="2160"/>
        <p:guide pos="2880"/>
      </p:guideLst>
    </p:cSldViewPr>
  </p:slideViewPr>
  <p:outlineViewPr>
    <p:cViewPr>
      <p:scale>
        <a:sx n="33" d="100"/>
        <a:sy n="33" d="100"/>
      </p:scale>
      <p:origin x="42" y="16074"/>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BB162DF-AAB4-4528-9B1D-2980E7B7778A}" type="datetimeFigureOut">
              <a:rPr lang="en-GB" smtClean="0"/>
              <a:t>17/11/2017</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D3089ECB-B32D-4786-91EB-7968620B3AAE}" type="slidenum">
              <a:rPr lang="en-GB" smtClean="0"/>
              <a:t>‹#›</a:t>
            </a:fld>
            <a:endParaRPr lang="en-GB" dirty="0"/>
          </a:p>
        </p:txBody>
      </p:sp>
    </p:spTree>
    <p:extLst>
      <p:ext uri="{BB962C8B-B14F-4D97-AF65-F5344CB8AC3E}">
        <p14:creationId xmlns:p14="http://schemas.microsoft.com/office/powerpoint/2010/main" val="12396790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09"/>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09"/>
          </a:xfrm>
          <a:prstGeom prst="rect">
            <a:avLst/>
          </a:prstGeom>
        </p:spPr>
        <p:txBody>
          <a:bodyPr vert="horz" lIns="91440" tIns="45720" rIns="91440" bIns="45720" rtlCol="0"/>
          <a:lstStyle>
            <a:lvl1pPr algn="r">
              <a:defRPr sz="1200"/>
            </a:lvl1pPr>
          </a:lstStyle>
          <a:p>
            <a:fld id="{690266B7-4153-4447-B030-2657C795D82F}" type="datetimeFigureOut">
              <a:rPr lang="en-GB" smtClean="0"/>
              <a:t>17/11/2017</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5710"/>
            <a:ext cx="5438775" cy="446651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242"/>
            <a:ext cx="2946400" cy="496809"/>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8242"/>
            <a:ext cx="2946400" cy="496809"/>
          </a:xfrm>
          <a:prstGeom prst="rect">
            <a:avLst/>
          </a:prstGeom>
        </p:spPr>
        <p:txBody>
          <a:bodyPr vert="horz" lIns="91440" tIns="45720" rIns="91440" bIns="45720" rtlCol="0" anchor="b"/>
          <a:lstStyle>
            <a:lvl1pPr algn="r">
              <a:defRPr sz="1200"/>
            </a:lvl1pPr>
          </a:lstStyle>
          <a:p>
            <a:fld id="{8CAC19B9-9173-4B99-A279-703521FBB4C9}" type="slidenum">
              <a:rPr lang="en-GB" smtClean="0"/>
              <a:t>‹#›</a:t>
            </a:fld>
            <a:endParaRPr lang="en-GB" dirty="0"/>
          </a:p>
        </p:txBody>
      </p:sp>
    </p:spTree>
    <p:extLst>
      <p:ext uri="{BB962C8B-B14F-4D97-AF65-F5344CB8AC3E}">
        <p14:creationId xmlns:p14="http://schemas.microsoft.com/office/powerpoint/2010/main" val="3430326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1750CE6A-AC4C-48F3-AF28-C8241D33BF9D}" type="slidenum">
              <a:rPr lang="en-GB"/>
              <a:pPr/>
              <a:t>‹#›</a:t>
            </a:fld>
            <a:endParaRPr lang="en-GB" dirty="0"/>
          </a:p>
        </p:txBody>
      </p:sp>
    </p:spTree>
    <p:extLst>
      <p:ext uri="{BB962C8B-B14F-4D97-AF65-F5344CB8AC3E}">
        <p14:creationId xmlns:p14="http://schemas.microsoft.com/office/powerpoint/2010/main" val="3850908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0CFF6CB2-7B78-411C-A04D-79EA9A65AF72}" type="slidenum">
              <a:rPr lang="en-GB"/>
              <a:pPr/>
              <a:t>‹#›</a:t>
            </a:fld>
            <a:endParaRPr lang="en-GB" dirty="0"/>
          </a:p>
        </p:txBody>
      </p:sp>
    </p:spTree>
    <p:extLst>
      <p:ext uri="{BB962C8B-B14F-4D97-AF65-F5344CB8AC3E}">
        <p14:creationId xmlns:p14="http://schemas.microsoft.com/office/powerpoint/2010/main" val="8278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038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303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1A20B204-AAFB-42DC-9EA0-F5DEA55D7138}" type="slidenum">
              <a:rPr lang="en-GB"/>
              <a:pPr/>
              <a:t>‹#›</a:t>
            </a:fld>
            <a:endParaRPr lang="en-GB" dirty="0"/>
          </a:p>
        </p:txBody>
      </p:sp>
    </p:spTree>
    <p:extLst>
      <p:ext uri="{BB962C8B-B14F-4D97-AF65-F5344CB8AC3E}">
        <p14:creationId xmlns:p14="http://schemas.microsoft.com/office/powerpoint/2010/main" val="1864425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192DDA6-2194-4DEB-9FC2-23AC760A24FE}" type="datetimeFigureOut">
              <a:rPr lang="en-GB" smtClean="0"/>
              <a:t>17/11/2017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6F8AFB-20E4-4AB7-9412-80554611B3EA}" type="slidenum">
              <a:rPr lang="en-GB" smtClean="0"/>
              <a:t>‹#›</a:t>
            </a:fld>
            <a:endParaRPr lang="en-GB" dirty="0"/>
          </a:p>
        </p:txBody>
      </p:sp>
    </p:spTree>
    <p:extLst>
      <p:ext uri="{BB962C8B-B14F-4D97-AF65-F5344CB8AC3E}">
        <p14:creationId xmlns:p14="http://schemas.microsoft.com/office/powerpoint/2010/main" val="350299495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92DDA6-2194-4DEB-9FC2-23AC760A24FE}" type="datetimeFigureOut">
              <a:rPr lang="en-GB" smtClean="0"/>
              <a:t>17/11/2017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6F8AFB-20E4-4AB7-9412-80554611B3EA}" type="slidenum">
              <a:rPr lang="en-GB" smtClean="0"/>
              <a:t>‹#›</a:t>
            </a:fld>
            <a:endParaRPr lang="en-GB" dirty="0"/>
          </a:p>
        </p:txBody>
      </p:sp>
    </p:spTree>
    <p:extLst>
      <p:ext uri="{BB962C8B-B14F-4D97-AF65-F5344CB8AC3E}">
        <p14:creationId xmlns:p14="http://schemas.microsoft.com/office/powerpoint/2010/main" val="230157817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92DDA6-2194-4DEB-9FC2-23AC760A24FE}" type="datetimeFigureOut">
              <a:rPr lang="en-GB" smtClean="0"/>
              <a:t>17/11/2017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6F8AFB-20E4-4AB7-9412-80554611B3EA}" type="slidenum">
              <a:rPr lang="en-GB" smtClean="0"/>
              <a:t>‹#›</a:t>
            </a:fld>
            <a:endParaRPr lang="en-GB" dirty="0"/>
          </a:p>
        </p:txBody>
      </p:sp>
    </p:spTree>
    <p:extLst>
      <p:ext uri="{BB962C8B-B14F-4D97-AF65-F5344CB8AC3E}">
        <p14:creationId xmlns:p14="http://schemas.microsoft.com/office/powerpoint/2010/main" val="151063532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192DDA6-2194-4DEB-9FC2-23AC760A24FE}" type="datetimeFigureOut">
              <a:rPr lang="en-GB" smtClean="0"/>
              <a:t>17/11/2017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F6F8AFB-20E4-4AB7-9412-80554611B3EA}" type="slidenum">
              <a:rPr lang="en-GB" smtClean="0"/>
              <a:t>‹#›</a:t>
            </a:fld>
            <a:endParaRPr lang="en-GB" dirty="0"/>
          </a:p>
        </p:txBody>
      </p:sp>
    </p:spTree>
    <p:extLst>
      <p:ext uri="{BB962C8B-B14F-4D97-AF65-F5344CB8AC3E}">
        <p14:creationId xmlns:p14="http://schemas.microsoft.com/office/powerpoint/2010/main" val="469726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192DDA6-2194-4DEB-9FC2-23AC760A24FE}" type="datetimeFigureOut">
              <a:rPr lang="en-GB" smtClean="0"/>
              <a:t>17/11/2017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F6F8AFB-20E4-4AB7-9412-80554611B3EA}" type="slidenum">
              <a:rPr lang="en-GB" smtClean="0"/>
              <a:t>‹#›</a:t>
            </a:fld>
            <a:endParaRPr lang="en-GB" dirty="0"/>
          </a:p>
        </p:txBody>
      </p:sp>
    </p:spTree>
    <p:extLst>
      <p:ext uri="{BB962C8B-B14F-4D97-AF65-F5344CB8AC3E}">
        <p14:creationId xmlns:p14="http://schemas.microsoft.com/office/powerpoint/2010/main" val="8443803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192DDA6-2194-4DEB-9FC2-23AC760A24FE}" type="datetimeFigureOut">
              <a:rPr lang="en-GB" smtClean="0"/>
              <a:t>17/11/2017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F6F8AFB-20E4-4AB7-9412-80554611B3EA}" type="slidenum">
              <a:rPr lang="en-GB" smtClean="0"/>
              <a:t>‹#›</a:t>
            </a:fld>
            <a:endParaRPr lang="en-GB" dirty="0"/>
          </a:p>
        </p:txBody>
      </p:sp>
    </p:spTree>
    <p:extLst>
      <p:ext uri="{BB962C8B-B14F-4D97-AF65-F5344CB8AC3E}">
        <p14:creationId xmlns:p14="http://schemas.microsoft.com/office/powerpoint/2010/main" val="6380571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2DDA6-2194-4DEB-9FC2-23AC760A24FE}" type="datetimeFigureOut">
              <a:rPr lang="en-GB" smtClean="0"/>
              <a:t>17/11/2017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F6F8AFB-20E4-4AB7-9412-80554611B3EA}" type="slidenum">
              <a:rPr lang="en-GB" smtClean="0"/>
              <a:t>‹#›</a:t>
            </a:fld>
            <a:endParaRPr lang="en-GB" dirty="0"/>
          </a:p>
        </p:txBody>
      </p:sp>
    </p:spTree>
    <p:extLst>
      <p:ext uri="{BB962C8B-B14F-4D97-AF65-F5344CB8AC3E}">
        <p14:creationId xmlns:p14="http://schemas.microsoft.com/office/powerpoint/2010/main" val="25298284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2DDA6-2194-4DEB-9FC2-23AC760A24FE}" type="datetimeFigureOut">
              <a:rPr lang="en-GB" smtClean="0"/>
              <a:t>17/11/2017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F6F8AFB-20E4-4AB7-9412-80554611B3EA}" type="slidenum">
              <a:rPr lang="en-GB" smtClean="0"/>
              <a:t>‹#›</a:t>
            </a:fld>
            <a:endParaRPr lang="en-GB" dirty="0"/>
          </a:p>
        </p:txBody>
      </p:sp>
    </p:spTree>
    <p:extLst>
      <p:ext uri="{BB962C8B-B14F-4D97-AF65-F5344CB8AC3E}">
        <p14:creationId xmlns:p14="http://schemas.microsoft.com/office/powerpoint/2010/main" val="4004307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5B250FB4-099D-4A90-A7B4-8D9C9F2EA989}" type="slidenum">
              <a:rPr lang="en-GB"/>
              <a:pPr/>
              <a:t>‹#›</a:t>
            </a:fld>
            <a:endParaRPr lang="en-GB" dirty="0"/>
          </a:p>
        </p:txBody>
      </p:sp>
    </p:spTree>
    <p:extLst>
      <p:ext uri="{BB962C8B-B14F-4D97-AF65-F5344CB8AC3E}">
        <p14:creationId xmlns:p14="http://schemas.microsoft.com/office/powerpoint/2010/main" val="369803926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2DDA6-2194-4DEB-9FC2-23AC760A24FE}" type="datetimeFigureOut">
              <a:rPr lang="en-GB" smtClean="0"/>
              <a:t>17/11/2017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F6F8AFB-20E4-4AB7-9412-80554611B3EA}" type="slidenum">
              <a:rPr lang="en-GB" smtClean="0"/>
              <a:t>‹#›</a:t>
            </a:fld>
            <a:endParaRPr lang="en-GB" dirty="0"/>
          </a:p>
        </p:txBody>
      </p:sp>
    </p:spTree>
    <p:extLst>
      <p:ext uri="{BB962C8B-B14F-4D97-AF65-F5344CB8AC3E}">
        <p14:creationId xmlns:p14="http://schemas.microsoft.com/office/powerpoint/2010/main" val="12968027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92DDA6-2194-4DEB-9FC2-23AC760A24FE}" type="datetimeFigureOut">
              <a:rPr lang="en-GB" smtClean="0"/>
              <a:t>17/11/2017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6F8AFB-20E4-4AB7-9412-80554611B3EA}" type="slidenum">
              <a:rPr lang="en-GB" smtClean="0"/>
              <a:t>‹#›</a:t>
            </a:fld>
            <a:endParaRPr lang="en-GB" dirty="0"/>
          </a:p>
        </p:txBody>
      </p:sp>
    </p:spTree>
    <p:extLst>
      <p:ext uri="{BB962C8B-B14F-4D97-AF65-F5344CB8AC3E}">
        <p14:creationId xmlns:p14="http://schemas.microsoft.com/office/powerpoint/2010/main" val="22511977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92DDA6-2194-4DEB-9FC2-23AC760A24FE}" type="datetimeFigureOut">
              <a:rPr lang="en-GB" smtClean="0"/>
              <a:t>17/11/2017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6F8AFB-20E4-4AB7-9412-80554611B3EA}" type="slidenum">
              <a:rPr lang="en-GB" smtClean="0"/>
              <a:t>‹#›</a:t>
            </a:fld>
            <a:endParaRPr lang="en-GB" dirty="0"/>
          </a:p>
        </p:txBody>
      </p:sp>
    </p:spTree>
    <p:extLst>
      <p:ext uri="{BB962C8B-B14F-4D97-AF65-F5344CB8AC3E}">
        <p14:creationId xmlns:p14="http://schemas.microsoft.com/office/powerpoint/2010/main" val="2462116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730E1610-11A5-499A-A998-F956B50B9CA6}" type="slidenum">
              <a:rPr lang="en-GB"/>
              <a:pPr/>
              <a:t>‹#›</a:t>
            </a:fld>
            <a:endParaRPr lang="en-GB" dirty="0"/>
          </a:p>
        </p:txBody>
      </p:sp>
    </p:spTree>
    <p:extLst>
      <p:ext uri="{BB962C8B-B14F-4D97-AF65-F5344CB8AC3E}">
        <p14:creationId xmlns:p14="http://schemas.microsoft.com/office/powerpoint/2010/main" val="3914035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57338"/>
            <a:ext cx="4027487" cy="4021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57338"/>
            <a:ext cx="4027488" cy="4021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155BF412-8369-41CF-9F31-C27EB34F51DA}" type="slidenum">
              <a:rPr lang="en-GB"/>
              <a:pPr/>
              <a:t>‹#›</a:t>
            </a:fld>
            <a:endParaRPr lang="en-GB" dirty="0"/>
          </a:p>
        </p:txBody>
      </p:sp>
    </p:spTree>
    <p:extLst>
      <p:ext uri="{BB962C8B-B14F-4D97-AF65-F5344CB8AC3E}">
        <p14:creationId xmlns:p14="http://schemas.microsoft.com/office/powerpoint/2010/main" val="2149408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dirty="0"/>
          </a:p>
        </p:txBody>
      </p:sp>
      <p:sp>
        <p:nvSpPr>
          <p:cNvPr id="8" name="Footer Placeholder 7"/>
          <p:cNvSpPr>
            <a:spLocks noGrp="1"/>
          </p:cNvSpPr>
          <p:nvPr>
            <p:ph type="ftr" sz="quarter" idx="11"/>
          </p:nvPr>
        </p:nvSpPr>
        <p:spPr/>
        <p:txBody>
          <a:bodyPr/>
          <a:lstStyle>
            <a:lvl1pPr>
              <a:defRPr/>
            </a:lvl1pPr>
          </a:lstStyle>
          <a:p>
            <a:endParaRPr lang="en-GB" dirty="0"/>
          </a:p>
        </p:txBody>
      </p:sp>
      <p:sp>
        <p:nvSpPr>
          <p:cNvPr id="9" name="Slide Number Placeholder 8"/>
          <p:cNvSpPr>
            <a:spLocks noGrp="1"/>
          </p:cNvSpPr>
          <p:nvPr>
            <p:ph type="sldNum" sz="quarter" idx="12"/>
          </p:nvPr>
        </p:nvSpPr>
        <p:spPr/>
        <p:txBody>
          <a:bodyPr/>
          <a:lstStyle>
            <a:lvl1pPr>
              <a:defRPr/>
            </a:lvl1pPr>
          </a:lstStyle>
          <a:p>
            <a:fld id="{50556ABB-04BC-43FA-A2A3-F245543C66E3}" type="slidenum">
              <a:rPr lang="en-GB"/>
              <a:pPr/>
              <a:t>‹#›</a:t>
            </a:fld>
            <a:endParaRPr lang="en-GB" dirty="0"/>
          </a:p>
        </p:txBody>
      </p:sp>
    </p:spTree>
    <p:extLst>
      <p:ext uri="{BB962C8B-B14F-4D97-AF65-F5344CB8AC3E}">
        <p14:creationId xmlns:p14="http://schemas.microsoft.com/office/powerpoint/2010/main" val="1501885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dirty="0"/>
          </a:p>
        </p:txBody>
      </p:sp>
      <p:sp>
        <p:nvSpPr>
          <p:cNvPr id="4" name="Footer Placeholder 3"/>
          <p:cNvSpPr>
            <a:spLocks noGrp="1"/>
          </p:cNvSpPr>
          <p:nvPr>
            <p:ph type="ftr" sz="quarter" idx="11"/>
          </p:nvPr>
        </p:nvSpPr>
        <p:spPr/>
        <p:txBody>
          <a:bodyPr/>
          <a:lstStyle>
            <a:lvl1pPr>
              <a:defRPr/>
            </a:lvl1pPr>
          </a:lstStyle>
          <a:p>
            <a:endParaRPr lang="en-GB" dirty="0"/>
          </a:p>
        </p:txBody>
      </p:sp>
      <p:sp>
        <p:nvSpPr>
          <p:cNvPr id="5" name="Slide Number Placeholder 4"/>
          <p:cNvSpPr>
            <a:spLocks noGrp="1"/>
          </p:cNvSpPr>
          <p:nvPr>
            <p:ph type="sldNum" sz="quarter" idx="12"/>
          </p:nvPr>
        </p:nvSpPr>
        <p:spPr/>
        <p:txBody>
          <a:bodyPr/>
          <a:lstStyle>
            <a:lvl1pPr>
              <a:defRPr/>
            </a:lvl1pPr>
          </a:lstStyle>
          <a:p>
            <a:fld id="{0BD2B8AB-1691-4A2A-8C00-0A75F0504521}" type="slidenum">
              <a:rPr lang="en-GB"/>
              <a:pPr/>
              <a:t>‹#›</a:t>
            </a:fld>
            <a:endParaRPr lang="en-GB" dirty="0"/>
          </a:p>
        </p:txBody>
      </p:sp>
    </p:spTree>
    <p:extLst>
      <p:ext uri="{BB962C8B-B14F-4D97-AF65-F5344CB8AC3E}">
        <p14:creationId xmlns:p14="http://schemas.microsoft.com/office/powerpoint/2010/main" val="3064482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dirty="0"/>
          </a:p>
        </p:txBody>
      </p:sp>
      <p:sp>
        <p:nvSpPr>
          <p:cNvPr id="3" name="Footer Placeholder 2"/>
          <p:cNvSpPr>
            <a:spLocks noGrp="1"/>
          </p:cNvSpPr>
          <p:nvPr>
            <p:ph type="ftr" sz="quarter" idx="11"/>
          </p:nvPr>
        </p:nvSpPr>
        <p:spPr/>
        <p:txBody>
          <a:bodyPr/>
          <a:lstStyle>
            <a:lvl1pPr>
              <a:defRPr/>
            </a:lvl1pPr>
          </a:lstStyle>
          <a:p>
            <a:endParaRPr lang="en-GB" dirty="0"/>
          </a:p>
        </p:txBody>
      </p:sp>
      <p:sp>
        <p:nvSpPr>
          <p:cNvPr id="4" name="Slide Number Placeholder 3"/>
          <p:cNvSpPr>
            <a:spLocks noGrp="1"/>
          </p:cNvSpPr>
          <p:nvPr>
            <p:ph type="sldNum" sz="quarter" idx="12"/>
          </p:nvPr>
        </p:nvSpPr>
        <p:spPr/>
        <p:txBody>
          <a:bodyPr/>
          <a:lstStyle>
            <a:lvl1pPr>
              <a:defRPr/>
            </a:lvl1pPr>
          </a:lstStyle>
          <a:p>
            <a:fld id="{2DF7ADBC-224B-4F61-97F5-55E8A6CACA19}" type="slidenum">
              <a:rPr lang="en-GB"/>
              <a:pPr/>
              <a:t>‹#›</a:t>
            </a:fld>
            <a:endParaRPr lang="en-GB" dirty="0"/>
          </a:p>
        </p:txBody>
      </p:sp>
    </p:spTree>
    <p:extLst>
      <p:ext uri="{BB962C8B-B14F-4D97-AF65-F5344CB8AC3E}">
        <p14:creationId xmlns:p14="http://schemas.microsoft.com/office/powerpoint/2010/main" val="2068421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04A338CE-41AC-4CFD-92D8-66602C53F723}" type="slidenum">
              <a:rPr lang="en-GB"/>
              <a:pPr/>
              <a:t>‹#›</a:t>
            </a:fld>
            <a:endParaRPr lang="en-GB" dirty="0"/>
          </a:p>
        </p:txBody>
      </p:sp>
    </p:spTree>
    <p:extLst>
      <p:ext uri="{BB962C8B-B14F-4D97-AF65-F5344CB8AC3E}">
        <p14:creationId xmlns:p14="http://schemas.microsoft.com/office/powerpoint/2010/main" val="788412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8AC2CB7D-E41E-44C9-A0CF-F2D93A0FD053}" type="slidenum">
              <a:rPr lang="en-GB"/>
              <a:pPr/>
              <a:t>‹#›</a:t>
            </a:fld>
            <a:endParaRPr lang="en-GB" dirty="0"/>
          </a:p>
        </p:txBody>
      </p:sp>
    </p:spTree>
    <p:extLst>
      <p:ext uri="{BB962C8B-B14F-4D97-AF65-F5344CB8AC3E}">
        <p14:creationId xmlns:p14="http://schemas.microsoft.com/office/powerpoint/2010/main" val="2387182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468313" y="1557338"/>
            <a:ext cx="8207375" cy="4021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468313" y="56610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dirty="0"/>
          </a:p>
        </p:txBody>
      </p:sp>
      <p:sp>
        <p:nvSpPr>
          <p:cNvPr id="1029" name="Rectangle 5"/>
          <p:cNvSpPr>
            <a:spLocks noGrp="1" noChangeArrowheads="1"/>
          </p:cNvSpPr>
          <p:nvPr>
            <p:ph type="ftr" sz="quarter" idx="3"/>
          </p:nvPr>
        </p:nvSpPr>
        <p:spPr bwMode="auto">
          <a:xfrm>
            <a:off x="3132138" y="56610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dirty="0"/>
          </a:p>
        </p:txBody>
      </p:sp>
      <p:sp>
        <p:nvSpPr>
          <p:cNvPr id="1030" name="Rectangle 6"/>
          <p:cNvSpPr>
            <a:spLocks noGrp="1" noChangeArrowheads="1"/>
          </p:cNvSpPr>
          <p:nvPr>
            <p:ph type="sldNum" sz="quarter" idx="4"/>
          </p:nvPr>
        </p:nvSpPr>
        <p:spPr bwMode="auto">
          <a:xfrm>
            <a:off x="6516688" y="56610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52032B9-9863-4DE6-AB7E-E5CF7FCEFE12}" type="slidenum">
              <a:rPr lang="en-GB"/>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2DDA6-2194-4DEB-9FC2-23AC760A24FE}" type="datetimeFigureOut">
              <a:rPr lang="en-GB" smtClean="0"/>
              <a:t>17/11/2017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F8AFB-20E4-4AB7-9412-80554611B3EA}" type="slidenum">
              <a:rPr lang="en-GB" smtClean="0"/>
              <a:t>‹#›</a:t>
            </a:fld>
            <a:endParaRPr lang="en-GB" dirty="0"/>
          </a:p>
        </p:txBody>
      </p:sp>
    </p:spTree>
    <p:extLst>
      <p:ext uri="{BB962C8B-B14F-4D97-AF65-F5344CB8AC3E}">
        <p14:creationId xmlns:p14="http://schemas.microsoft.com/office/powerpoint/2010/main" val="1369769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24744"/>
            <a:ext cx="8712967" cy="4453731"/>
          </a:xfrm>
        </p:spPr>
        <p:txBody>
          <a:bodyPr/>
          <a:lstStyle/>
          <a:p>
            <a:pPr marL="0" indent="0">
              <a:buNone/>
            </a:pPr>
            <a:r>
              <a:rPr lang="en-GB" altLang="en-US" sz="4400" b="1" dirty="0" smtClean="0">
                <a:solidFill>
                  <a:schemeClr val="accent2"/>
                </a:solidFill>
              </a:rPr>
              <a:t>“GLOBAL </a:t>
            </a:r>
            <a:r>
              <a:rPr lang="en-GB" altLang="en-US" sz="4400" b="1" dirty="0">
                <a:solidFill>
                  <a:schemeClr val="accent2"/>
                </a:solidFill>
              </a:rPr>
              <a:t>CITIZENSHIP:</a:t>
            </a:r>
          </a:p>
          <a:p>
            <a:pPr marL="0" indent="0">
              <a:buNone/>
            </a:pPr>
            <a:r>
              <a:rPr lang="en-GB" altLang="en-US" sz="4400" b="1" dirty="0">
                <a:solidFill>
                  <a:schemeClr val="accent2"/>
                </a:solidFill>
              </a:rPr>
              <a:t>SCOTLAND’S INTERNATIONAL DEVELOPMENT </a:t>
            </a:r>
            <a:r>
              <a:rPr lang="en-GB" altLang="en-US" sz="4400" b="1" dirty="0" smtClean="0">
                <a:solidFill>
                  <a:schemeClr val="accent2"/>
                </a:solidFill>
              </a:rPr>
              <a:t>STRATEGY”</a:t>
            </a:r>
          </a:p>
          <a:p>
            <a:pPr marL="0" indent="0">
              <a:buNone/>
            </a:pPr>
            <a:endParaRPr lang="en-GB" altLang="en-US" sz="4400" b="1" dirty="0" smtClean="0">
              <a:solidFill>
                <a:schemeClr val="accent2"/>
              </a:solidFill>
            </a:endParaRPr>
          </a:p>
          <a:p>
            <a:pPr marL="0" indent="0">
              <a:buNone/>
            </a:pPr>
            <a:endParaRPr lang="en-GB" altLang="en-US" sz="4400" b="1" dirty="0">
              <a:solidFill>
                <a:schemeClr val="accent2"/>
              </a:solidFill>
            </a:endParaRPr>
          </a:p>
          <a:p>
            <a:pPr marL="0" indent="0">
              <a:buNone/>
            </a:pPr>
            <a:endParaRPr lang="en-GB"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4293095"/>
            <a:ext cx="2376264" cy="2340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0921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u="sng" dirty="0">
                <a:solidFill>
                  <a:schemeClr val="accent2"/>
                </a:solidFill>
              </a:rPr>
              <a:t>Capacity </a:t>
            </a:r>
            <a:r>
              <a:rPr lang="en-US" sz="3600" b="1" u="sng" dirty="0" smtClean="0">
                <a:solidFill>
                  <a:schemeClr val="accent2"/>
                </a:solidFill>
              </a:rPr>
              <a:t>Strengthening:</a:t>
            </a:r>
            <a:br>
              <a:rPr lang="en-US" sz="3600" b="1" u="sng" dirty="0" smtClean="0">
                <a:solidFill>
                  <a:schemeClr val="accent2"/>
                </a:solidFill>
              </a:rPr>
            </a:br>
            <a:r>
              <a:rPr lang="en-US" sz="3600" b="1" u="sng" dirty="0" smtClean="0">
                <a:solidFill>
                  <a:schemeClr val="accent2"/>
                </a:solidFill>
              </a:rPr>
              <a:t>up to 20</a:t>
            </a:r>
            <a:r>
              <a:rPr lang="en-US" sz="3600" b="1" u="sng" dirty="0">
                <a:solidFill>
                  <a:schemeClr val="accent2"/>
                </a:solidFill>
              </a:rPr>
              <a:t>% of IDF (initially)</a:t>
            </a:r>
            <a:endParaRPr lang="en-GB" sz="3600" b="1" u="sng" dirty="0">
              <a:solidFill>
                <a:schemeClr val="accent2"/>
              </a:solidFill>
            </a:endParaRPr>
          </a:p>
        </p:txBody>
      </p:sp>
      <p:sp>
        <p:nvSpPr>
          <p:cNvPr id="4" name="Rectangle 3"/>
          <p:cNvSpPr/>
          <p:nvPr/>
        </p:nvSpPr>
        <p:spPr>
          <a:xfrm>
            <a:off x="323528" y="1166842"/>
            <a:ext cx="8424936" cy="5278368"/>
          </a:xfrm>
          <a:prstGeom prst="rect">
            <a:avLst/>
          </a:prstGeom>
        </p:spPr>
        <p:txBody>
          <a:bodyPr wrap="square">
            <a:spAutoFit/>
          </a:bodyPr>
          <a:lstStyle/>
          <a:p>
            <a:endParaRPr lang="en-GB" sz="2400" dirty="0"/>
          </a:p>
          <a:p>
            <a:pPr marL="342900" indent="-342900">
              <a:buFont typeface="Arial" panose="020B0604020202020204" pitchFamily="34" charset="0"/>
              <a:buChar char="•"/>
            </a:pPr>
            <a:r>
              <a:rPr lang="en-US" sz="2400" b="1" dirty="0">
                <a:solidFill>
                  <a:schemeClr val="accent2"/>
                </a:solidFill>
              </a:rPr>
              <a:t>Empower </a:t>
            </a:r>
            <a:r>
              <a:rPr lang="en-US" sz="2400" dirty="0">
                <a:solidFill>
                  <a:schemeClr val="accent2"/>
                </a:solidFill>
              </a:rPr>
              <a:t>our partner countries </a:t>
            </a:r>
            <a:r>
              <a:rPr lang="en-US" sz="2400" b="1" dirty="0">
                <a:solidFill>
                  <a:schemeClr val="accent2"/>
                </a:solidFill>
              </a:rPr>
              <a:t>/ Encourage </a:t>
            </a:r>
            <a:r>
              <a:rPr lang="en-US" sz="2400" dirty="0">
                <a:solidFill>
                  <a:schemeClr val="accent2"/>
                </a:solidFill>
              </a:rPr>
              <a:t>new &amp; historic </a:t>
            </a:r>
            <a:r>
              <a:rPr lang="en-US" sz="2400" dirty="0" smtClean="0">
                <a:solidFill>
                  <a:schemeClr val="accent2"/>
                </a:solidFill>
              </a:rPr>
              <a:t>relationships / </a:t>
            </a:r>
            <a:r>
              <a:rPr lang="en-US" sz="2400" b="1" dirty="0" smtClean="0">
                <a:solidFill>
                  <a:schemeClr val="accent2"/>
                </a:solidFill>
              </a:rPr>
              <a:t>Engage</a:t>
            </a:r>
            <a:r>
              <a:rPr lang="en-US" sz="2400" dirty="0" smtClean="0">
                <a:solidFill>
                  <a:schemeClr val="accent2"/>
                </a:solidFill>
              </a:rPr>
              <a:t> the people of Scotland: </a:t>
            </a:r>
          </a:p>
          <a:p>
            <a:endParaRPr lang="en-US" sz="800" dirty="0">
              <a:solidFill>
                <a:schemeClr val="accent2"/>
              </a:solidFill>
            </a:endParaRPr>
          </a:p>
          <a:p>
            <a:pPr marL="342900" indent="-342900">
              <a:buFont typeface="Arial" panose="020B0604020202020204" pitchFamily="34" charset="0"/>
              <a:buChar char="•"/>
            </a:pPr>
            <a:r>
              <a:rPr lang="en-US" sz="2400" dirty="0" smtClean="0">
                <a:solidFill>
                  <a:schemeClr val="accent2"/>
                </a:solidFill>
              </a:rPr>
              <a:t>Pakistan</a:t>
            </a:r>
            <a:r>
              <a:rPr lang="en-US" sz="2400" dirty="0">
                <a:solidFill>
                  <a:schemeClr val="accent2"/>
                </a:solidFill>
              </a:rPr>
              <a:t>: we will also continue to support education through women and children’s scholarships run by British Council Pakistan.  </a:t>
            </a:r>
            <a:endParaRPr lang="en-GB" sz="2400" dirty="0">
              <a:solidFill>
                <a:schemeClr val="accent2"/>
              </a:solidFill>
            </a:endParaRPr>
          </a:p>
          <a:p>
            <a:pPr lvl="0"/>
            <a:endParaRPr lang="en-US" sz="800" dirty="0" smtClean="0">
              <a:solidFill>
                <a:schemeClr val="accent2"/>
              </a:solidFill>
              <a:latin typeface="+mn-lt"/>
            </a:endParaRPr>
          </a:p>
          <a:p>
            <a:pPr marL="342900" lvl="0" indent="-342900">
              <a:buFont typeface="Arial" panose="020B0604020202020204" pitchFamily="34" charset="0"/>
              <a:buChar char="•"/>
            </a:pPr>
            <a:r>
              <a:rPr lang="en-US" sz="2400" dirty="0" smtClean="0">
                <a:solidFill>
                  <a:schemeClr val="accent2"/>
                </a:solidFill>
                <a:latin typeface="+mn-lt"/>
              </a:rPr>
              <a:t>targeted </a:t>
            </a:r>
            <a:r>
              <a:rPr lang="en-US" sz="2400" dirty="0">
                <a:solidFill>
                  <a:schemeClr val="accent2"/>
                </a:solidFill>
                <a:latin typeface="+mn-lt"/>
              </a:rPr>
              <a:t>at harnessing Scottish </a:t>
            </a:r>
            <a:r>
              <a:rPr lang="en-US" sz="2400" dirty="0" smtClean="0">
                <a:solidFill>
                  <a:schemeClr val="accent2"/>
                </a:solidFill>
                <a:latin typeface="+mn-lt"/>
              </a:rPr>
              <a:t>expertise:</a:t>
            </a:r>
          </a:p>
          <a:p>
            <a:pPr marL="800100" lvl="1" indent="-342900">
              <a:buFont typeface="Arial" panose="020B0604020202020204" pitchFamily="34" charset="0"/>
              <a:buChar char="•"/>
            </a:pPr>
            <a:r>
              <a:rPr lang="en-US" sz="2400" dirty="0">
                <a:solidFill>
                  <a:schemeClr val="accent2"/>
                </a:solidFill>
              </a:rPr>
              <a:t>capacity building </a:t>
            </a:r>
            <a:r>
              <a:rPr lang="en-US" sz="2400" dirty="0" smtClean="0">
                <a:solidFill>
                  <a:schemeClr val="accent2"/>
                </a:solidFill>
              </a:rPr>
              <a:t>&amp; strengthening partnerships thro </a:t>
            </a:r>
            <a:r>
              <a:rPr lang="en-US" sz="2400" dirty="0">
                <a:solidFill>
                  <a:schemeClr val="accent2"/>
                </a:solidFill>
              </a:rPr>
              <a:t>institutional </a:t>
            </a:r>
            <a:r>
              <a:rPr lang="en-US" sz="2400" dirty="0" smtClean="0">
                <a:solidFill>
                  <a:schemeClr val="accent2"/>
                </a:solidFill>
              </a:rPr>
              <a:t>links, e.g. Police Scotland work in Malawi  or Blantyre-Blantyre project with Liverpool Welcome Trust, University of Glasgow and College of Medicine</a:t>
            </a:r>
          </a:p>
          <a:p>
            <a:pPr marL="800100" lvl="1" indent="-342900">
              <a:buFont typeface="Arial" panose="020B0604020202020204" pitchFamily="34" charset="0"/>
              <a:buChar char="•"/>
            </a:pPr>
            <a:r>
              <a:rPr lang="en-US" sz="2400" dirty="0" smtClean="0">
                <a:solidFill>
                  <a:schemeClr val="accent2"/>
                </a:solidFill>
                <a:latin typeface="+mn-lt"/>
              </a:rPr>
              <a:t>skills </a:t>
            </a:r>
            <a:r>
              <a:rPr lang="en-US" sz="2400" dirty="0">
                <a:solidFill>
                  <a:schemeClr val="accent2"/>
                </a:solidFill>
                <a:latin typeface="+mn-lt"/>
              </a:rPr>
              <a:t>sharing through professional </a:t>
            </a:r>
            <a:r>
              <a:rPr lang="en-US" sz="2400" dirty="0" smtClean="0">
                <a:solidFill>
                  <a:schemeClr val="accent2"/>
                </a:solidFill>
                <a:latin typeface="+mn-lt"/>
              </a:rPr>
              <a:t>volunteering, e.g. NHS   </a:t>
            </a:r>
            <a:endParaRPr lang="en-GB" sz="2400" dirty="0">
              <a:solidFill>
                <a:schemeClr val="accent2"/>
              </a:solidFill>
              <a:latin typeface="+mn-lt"/>
            </a:endParaRPr>
          </a:p>
          <a:p>
            <a:pPr marL="342900" indent="-342900">
              <a:buFont typeface="Arial" panose="020B0604020202020204" pitchFamily="34" charset="0"/>
              <a:buChar char="•"/>
            </a:pPr>
            <a:endParaRPr lang="en-GB" sz="900" dirty="0">
              <a:solidFill>
                <a:schemeClr val="accent2"/>
              </a:solidFill>
              <a:latin typeface="+mn-lt"/>
            </a:endParaRPr>
          </a:p>
        </p:txBody>
      </p:sp>
    </p:spTree>
    <p:extLst>
      <p:ext uri="{BB962C8B-B14F-4D97-AF65-F5344CB8AC3E}">
        <p14:creationId xmlns:p14="http://schemas.microsoft.com/office/powerpoint/2010/main" val="1841362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969" y="9790"/>
            <a:ext cx="8229600" cy="864096"/>
          </a:xfrm>
        </p:spPr>
        <p:txBody>
          <a:bodyPr/>
          <a:lstStyle/>
          <a:p>
            <a:r>
              <a:rPr lang="en-GB" sz="3600" b="1" u="sng" dirty="0">
                <a:solidFill>
                  <a:schemeClr val="accent2"/>
                </a:solidFill>
              </a:rPr>
              <a:t>Investment: </a:t>
            </a:r>
            <a:r>
              <a:rPr lang="en-GB" sz="3600" b="1" u="sng" dirty="0" smtClean="0">
                <a:solidFill>
                  <a:schemeClr val="accent2"/>
                </a:solidFill>
              </a:rPr>
              <a:t>up to 5</a:t>
            </a:r>
            <a:r>
              <a:rPr lang="en-GB" sz="3600" b="1" u="sng" dirty="0">
                <a:solidFill>
                  <a:schemeClr val="accent2"/>
                </a:solidFill>
              </a:rPr>
              <a:t>% of </a:t>
            </a:r>
            <a:r>
              <a:rPr lang="en-GB" sz="3600" b="1" u="sng" dirty="0" smtClean="0">
                <a:solidFill>
                  <a:schemeClr val="accent2"/>
                </a:solidFill>
              </a:rPr>
              <a:t>IDF </a:t>
            </a:r>
            <a:r>
              <a:rPr lang="en-GB" sz="3600" b="1" u="sng" dirty="0">
                <a:solidFill>
                  <a:schemeClr val="accent2"/>
                </a:solidFill>
              </a:rPr>
              <a:t>(</a:t>
            </a:r>
            <a:r>
              <a:rPr lang="en-GB" sz="3600" b="1" u="sng" dirty="0" smtClean="0">
                <a:solidFill>
                  <a:schemeClr val="accent2"/>
                </a:solidFill>
              </a:rPr>
              <a:t>initially) </a:t>
            </a:r>
            <a:endParaRPr lang="en-GB" sz="3600" b="1" u="sng" dirty="0">
              <a:solidFill>
                <a:schemeClr val="accent2"/>
              </a:solidFill>
            </a:endParaRPr>
          </a:p>
        </p:txBody>
      </p:sp>
      <p:sp>
        <p:nvSpPr>
          <p:cNvPr id="4" name="Rectangle 3"/>
          <p:cNvSpPr/>
          <p:nvPr/>
        </p:nvSpPr>
        <p:spPr>
          <a:xfrm>
            <a:off x="232281" y="836712"/>
            <a:ext cx="8784976" cy="5416868"/>
          </a:xfrm>
          <a:prstGeom prst="rect">
            <a:avLst/>
          </a:prstGeom>
        </p:spPr>
        <p:txBody>
          <a:bodyPr wrap="square">
            <a:spAutoFit/>
          </a:bodyPr>
          <a:lstStyle/>
          <a:p>
            <a:pPr marL="273050" indent="-273050">
              <a:buFont typeface="Arial" panose="020B0604020202020204" pitchFamily="34" charset="0"/>
              <a:buChar char="•"/>
            </a:pPr>
            <a:r>
              <a:rPr lang="en-US" sz="2600" b="1" dirty="0">
                <a:solidFill>
                  <a:schemeClr val="accent2"/>
                </a:solidFill>
              </a:rPr>
              <a:t>Empower</a:t>
            </a:r>
            <a:r>
              <a:rPr lang="en-US" sz="2600" dirty="0">
                <a:solidFill>
                  <a:schemeClr val="accent2"/>
                </a:solidFill>
              </a:rPr>
              <a:t> our partner </a:t>
            </a:r>
            <a:r>
              <a:rPr lang="en-US" sz="2600" dirty="0" smtClean="0">
                <a:solidFill>
                  <a:schemeClr val="accent2"/>
                </a:solidFill>
              </a:rPr>
              <a:t>countries: </a:t>
            </a:r>
            <a:r>
              <a:rPr lang="en-GB" sz="2600" dirty="0" smtClean="0">
                <a:solidFill>
                  <a:schemeClr val="accent2"/>
                </a:solidFill>
              </a:rPr>
              <a:t>our </a:t>
            </a:r>
            <a:r>
              <a:rPr lang="en-GB" sz="2600" dirty="0">
                <a:solidFill>
                  <a:schemeClr val="accent2"/>
                </a:solidFill>
              </a:rPr>
              <a:t>partner countries WANT </a:t>
            </a:r>
            <a:r>
              <a:rPr lang="en-GB" sz="2600" dirty="0" smtClean="0">
                <a:solidFill>
                  <a:schemeClr val="accent2"/>
                </a:solidFill>
              </a:rPr>
              <a:t>investment.</a:t>
            </a:r>
            <a:endParaRPr lang="en-US" sz="2600" dirty="0" smtClean="0">
              <a:solidFill>
                <a:schemeClr val="accent2"/>
              </a:solidFill>
            </a:endParaRPr>
          </a:p>
          <a:p>
            <a:pPr marL="273050" indent="-273050">
              <a:buFont typeface="Arial" panose="020B0604020202020204" pitchFamily="34" charset="0"/>
              <a:buChar char="•"/>
            </a:pPr>
            <a:r>
              <a:rPr lang="en-US" sz="2600" dirty="0">
                <a:solidFill>
                  <a:schemeClr val="accent2"/>
                </a:solidFill>
              </a:rPr>
              <a:t>W</a:t>
            </a:r>
            <a:r>
              <a:rPr lang="en-US" sz="2600" dirty="0" smtClean="0">
                <a:solidFill>
                  <a:schemeClr val="accent2"/>
                </a:solidFill>
              </a:rPr>
              <a:t>e believe </a:t>
            </a:r>
            <a:r>
              <a:rPr lang="en-US" sz="2600" b="1" dirty="0">
                <a:solidFill>
                  <a:schemeClr val="accent2"/>
                </a:solidFill>
              </a:rPr>
              <a:t>trade &amp;</a:t>
            </a:r>
            <a:r>
              <a:rPr lang="en-US" sz="2600" b="1" dirty="0" smtClean="0">
                <a:solidFill>
                  <a:schemeClr val="accent2"/>
                </a:solidFill>
              </a:rPr>
              <a:t> </a:t>
            </a:r>
            <a:r>
              <a:rPr lang="en-US" sz="2600" b="1" dirty="0">
                <a:solidFill>
                  <a:schemeClr val="accent2"/>
                </a:solidFill>
              </a:rPr>
              <a:t>investment is important</a:t>
            </a:r>
            <a:r>
              <a:rPr lang="en-US" sz="2600" dirty="0">
                <a:solidFill>
                  <a:schemeClr val="accent2"/>
                </a:solidFill>
              </a:rPr>
              <a:t>, as </a:t>
            </a:r>
            <a:r>
              <a:rPr lang="en-US" sz="2600" dirty="0" smtClean="0">
                <a:solidFill>
                  <a:schemeClr val="accent2"/>
                </a:solidFill>
              </a:rPr>
              <a:t>is role of private sector: to support Malawi, Zambia &amp; Rwanda </a:t>
            </a:r>
            <a:r>
              <a:rPr lang="en-US" sz="2600" b="1" dirty="0" smtClean="0">
                <a:solidFill>
                  <a:schemeClr val="accent2"/>
                </a:solidFill>
              </a:rPr>
              <a:t>move </a:t>
            </a:r>
            <a:r>
              <a:rPr lang="en-US" sz="2600" b="1" dirty="0">
                <a:solidFill>
                  <a:schemeClr val="accent2"/>
                </a:solidFill>
              </a:rPr>
              <a:t>beyond aid </a:t>
            </a:r>
            <a:r>
              <a:rPr lang="en-US" sz="2600" dirty="0" smtClean="0">
                <a:solidFill>
                  <a:schemeClr val="accent2"/>
                </a:solidFill>
              </a:rPr>
              <a:t>&amp; build </a:t>
            </a:r>
            <a:r>
              <a:rPr lang="en-US" sz="2600" b="1" dirty="0" smtClean="0">
                <a:solidFill>
                  <a:schemeClr val="accent2"/>
                </a:solidFill>
              </a:rPr>
              <a:t>sustainable </a:t>
            </a:r>
            <a:r>
              <a:rPr lang="en-US" sz="2600" b="1" dirty="0">
                <a:solidFill>
                  <a:schemeClr val="accent2"/>
                </a:solidFill>
              </a:rPr>
              <a:t>economic </a:t>
            </a:r>
            <a:r>
              <a:rPr lang="en-US" sz="2600" b="1" dirty="0" smtClean="0">
                <a:solidFill>
                  <a:schemeClr val="accent2"/>
                </a:solidFill>
              </a:rPr>
              <a:t>growth domestically</a:t>
            </a:r>
            <a:r>
              <a:rPr lang="en-US" sz="2600" dirty="0" smtClean="0">
                <a:solidFill>
                  <a:schemeClr val="accent2"/>
                </a:solidFill>
              </a:rPr>
              <a:t>, in </a:t>
            </a:r>
            <a:r>
              <a:rPr lang="en-US" sz="2600" dirty="0">
                <a:solidFill>
                  <a:schemeClr val="accent2"/>
                </a:solidFill>
              </a:rPr>
              <a:t>line </a:t>
            </a:r>
            <a:r>
              <a:rPr lang="en-US" sz="2600" dirty="0" smtClean="0">
                <a:solidFill>
                  <a:schemeClr val="accent2"/>
                </a:solidFill>
              </a:rPr>
              <a:t>w/ </a:t>
            </a:r>
            <a:r>
              <a:rPr lang="en-US" sz="2600" dirty="0">
                <a:solidFill>
                  <a:schemeClr val="accent2"/>
                </a:solidFill>
              </a:rPr>
              <a:t>their wider govt </a:t>
            </a:r>
            <a:r>
              <a:rPr lang="en-US" sz="2600" dirty="0" smtClean="0">
                <a:solidFill>
                  <a:schemeClr val="accent2"/>
                </a:solidFill>
              </a:rPr>
              <a:t>policies</a:t>
            </a:r>
            <a:r>
              <a:rPr lang="en-US" sz="2600" dirty="0">
                <a:solidFill>
                  <a:schemeClr val="accent2"/>
                </a:solidFill>
              </a:rPr>
              <a:t>.</a:t>
            </a:r>
            <a:endParaRPr lang="en-US" sz="2600" dirty="0" smtClean="0">
              <a:solidFill>
                <a:schemeClr val="accent2"/>
              </a:solidFill>
            </a:endParaRPr>
          </a:p>
          <a:p>
            <a:pPr marL="273050" indent="-273050">
              <a:buFont typeface="Arial" panose="020B0604020202020204" pitchFamily="34" charset="0"/>
              <a:buChar char="•"/>
            </a:pPr>
            <a:r>
              <a:rPr lang="en-US" sz="2600" dirty="0" smtClean="0">
                <a:solidFill>
                  <a:schemeClr val="accent2"/>
                </a:solidFill>
              </a:rPr>
              <a:t>Support too for </a:t>
            </a:r>
            <a:r>
              <a:rPr lang="en-US" sz="2600" dirty="0">
                <a:solidFill>
                  <a:schemeClr val="accent2"/>
                </a:solidFill>
              </a:rPr>
              <a:t>social enterprise models. </a:t>
            </a:r>
          </a:p>
          <a:p>
            <a:pPr marL="273050" lvl="0" indent="-273050">
              <a:buFont typeface="Arial" panose="020B0604020202020204" pitchFamily="34" charset="0"/>
              <a:buChar char="•"/>
            </a:pPr>
            <a:r>
              <a:rPr lang="en-US" sz="2600" dirty="0" smtClean="0">
                <a:solidFill>
                  <a:schemeClr val="accent2"/>
                </a:solidFill>
              </a:rPr>
              <a:t>Recent investment initiative for Malawi saw SG obtain £1M in </a:t>
            </a:r>
            <a:r>
              <a:rPr lang="en-US" sz="2600" u="sng" dirty="0" smtClean="0">
                <a:solidFill>
                  <a:schemeClr val="accent2"/>
                </a:solidFill>
              </a:rPr>
              <a:t>match funding</a:t>
            </a:r>
            <a:r>
              <a:rPr lang="en-US" sz="2600" dirty="0" smtClean="0">
                <a:solidFill>
                  <a:schemeClr val="accent2"/>
                </a:solidFill>
              </a:rPr>
              <a:t> from private indivs.</a:t>
            </a:r>
            <a:endParaRPr lang="en-GB" sz="2600" dirty="0">
              <a:solidFill>
                <a:schemeClr val="accent2"/>
              </a:solidFill>
            </a:endParaRPr>
          </a:p>
          <a:p>
            <a:pPr marL="273050" indent="-273050">
              <a:buFont typeface="Arial" panose="020B0604020202020204" pitchFamily="34" charset="0"/>
              <a:buChar char="•"/>
            </a:pPr>
            <a:endParaRPr lang="en-GB" sz="800" dirty="0">
              <a:solidFill>
                <a:schemeClr val="accent2"/>
              </a:solidFill>
            </a:endParaRPr>
          </a:p>
          <a:p>
            <a:pPr marL="273050" lvl="0" indent="-273050">
              <a:buFont typeface="Arial" panose="020B0604020202020204" pitchFamily="34" charset="0"/>
              <a:buChar char="•"/>
            </a:pPr>
            <a:r>
              <a:rPr lang="en-GB" sz="2600" dirty="0" smtClean="0">
                <a:solidFill>
                  <a:schemeClr val="accent2"/>
                </a:solidFill>
              </a:rPr>
              <a:t>We are clear </a:t>
            </a:r>
            <a:r>
              <a:rPr lang="en-GB" sz="2600" dirty="0">
                <a:solidFill>
                  <a:schemeClr val="accent2"/>
                </a:solidFill>
              </a:rPr>
              <a:t>that </a:t>
            </a:r>
            <a:r>
              <a:rPr lang="en-GB" sz="2600" b="1" dirty="0" smtClean="0">
                <a:solidFill>
                  <a:schemeClr val="accent2"/>
                </a:solidFill>
              </a:rPr>
              <a:t>IDF spend </a:t>
            </a:r>
            <a:r>
              <a:rPr lang="en-GB" sz="2600" dirty="0" smtClean="0">
                <a:solidFill>
                  <a:schemeClr val="accent2"/>
                </a:solidFill>
              </a:rPr>
              <a:t>– for devpt </a:t>
            </a:r>
            <a:r>
              <a:rPr lang="en-GB" sz="2600" dirty="0">
                <a:solidFill>
                  <a:schemeClr val="accent2"/>
                </a:solidFill>
              </a:rPr>
              <a:t>assistance, capacity strengthening or investment – </a:t>
            </a:r>
            <a:r>
              <a:rPr lang="en-GB" sz="2600" b="1" dirty="0">
                <a:solidFill>
                  <a:schemeClr val="accent2"/>
                </a:solidFill>
              </a:rPr>
              <a:t>must be to implement Our Vision</a:t>
            </a:r>
            <a:r>
              <a:rPr lang="en-GB" sz="2600" dirty="0">
                <a:solidFill>
                  <a:schemeClr val="accent2"/>
                </a:solidFill>
              </a:rPr>
              <a:t>, ie tackling poverty </a:t>
            </a:r>
            <a:r>
              <a:rPr lang="en-GB" sz="2600" dirty="0" smtClean="0">
                <a:solidFill>
                  <a:schemeClr val="accent2"/>
                </a:solidFill>
              </a:rPr>
              <a:t>&amp; inequality &amp; </a:t>
            </a:r>
            <a:r>
              <a:rPr lang="en-GB" sz="2600" dirty="0">
                <a:solidFill>
                  <a:schemeClr val="accent2"/>
                </a:solidFill>
              </a:rPr>
              <a:t>contributing to sustainable </a:t>
            </a:r>
            <a:r>
              <a:rPr lang="en-GB" sz="2600" dirty="0" smtClean="0">
                <a:solidFill>
                  <a:schemeClr val="accent2"/>
                </a:solidFill>
              </a:rPr>
              <a:t>devpt.</a:t>
            </a:r>
            <a:endParaRPr lang="en-US" sz="800" dirty="0" smtClean="0">
              <a:solidFill>
                <a:schemeClr val="accent2"/>
              </a:solidFill>
            </a:endParaRPr>
          </a:p>
        </p:txBody>
      </p:sp>
    </p:spTree>
    <p:extLst>
      <p:ext uri="{BB962C8B-B14F-4D97-AF65-F5344CB8AC3E}">
        <p14:creationId xmlns:p14="http://schemas.microsoft.com/office/powerpoint/2010/main" val="3626223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720080"/>
          </a:xfrm>
        </p:spPr>
        <p:txBody>
          <a:bodyPr/>
          <a:lstStyle/>
          <a:p>
            <a:r>
              <a:rPr lang="en-GB" b="1" u="sng" dirty="0" smtClean="0">
                <a:solidFill>
                  <a:schemeClr val="accent2"/>
                </a:solidFill>
              </a:rPr>
              <a:t>3 streams working together? </a:t>
            </a:r>
            <a:endParaRPr lang="en-GB" dirty="0"/>
          </a:p>
        </p:txBody>
      </p:sp>
      <p:sp>
        <p:nvSpPr>
          <p:cNvPr id="3" name="Content Placeholder 2"/>
          <p:cNvSpPr>
            <a:spLocks noGrp="1"/>
          </p:cNvSpPr>
          <p:nvPr>
            <p:ph idx="1"/>
          </p:nvPr>
        </p:nvSpPr>
        <p:spPr>
          <a:xfrm>
            <a:off x="251520" y="1052736"/>
            <a:ext cx="8640960" cy="5040560"/>
          </a:xfrm>
        </p:spPr>
        <p:txBody>
          <a:bodyPr/>
          <a:lstStyle/>
          <a:p>
            <a:pPr lvl="0"/>
            <a:r>
              <a:rPr lang="en-GB" u="sng" dirty="0" smtClean="0">
                <a:solidFill>
                  <a:schemeClr val="accent2"/>
                </a:solidFill>
              </a:rPr>
              <a:t>Development assistance</a:t>
            </a:r>
            <a:r>
              <a:rPr lang="en-GB" dirty="0" smtClean="0">
                <a:solidFill>
                  <a:schemeClr val="accent2"/>
                </a:solidFill>
              </a:rPr>
              <a:t>: Malawi funding </a:t>
            </a:r>
            <a:r>
              <a:rPr lang="en-GB" dirty="0">
                <a:solidFill>
                  <a:schemeClr val="accent2"/>
                </a:solidFill>
              </a:rPr>
              <a:t>rounds </a:t>
            </a:r>
            <a:r>
              <a:rPr lang="en-GB" dirty="0" smtClean="0">
                <a:solidFill>
                  <a:schemeClr val="accent2"/>
                </a:solidFill>
              </a:rPr>
              <a:t>opened 03 November 2017</a:t>
            </a:r>
            <a:endParaRPr lang="en-GB" dirty="0">
              <a:solidFill>
                <a:schemeClr val="accent2"/>
              </a:solidFill>
            </a:endParaRPr>
          </a:p>
          <a:p>
            <a:pPr lvl="0"/>
            <a:r>
              <a:rPr lang="en-GB" u="sng" dirty="0" smtClean="0">
                <a:solidFill>
                  <a:schemeClr val="accent2"/>
                </a:solidFill>
              </a:rPr>
              <a:t>Capacity strengthening </a:t>
            </a:r>
            <a:r>
              <a:rPr lang="en-GB" dirty="0" smtClean="0">
                <a:solidFill>
                  <a:schemeClr val="accent2"/>
                </a:solidFill>
              </a:rPr>
              <a:t>funding stream: will then overlay, to support: </a:t>
            </a:r>
          </a:p>
          <a:p>
            <a:pPr lvl="1"/>
            <a:r>
              <a:rPr lang="en-GB" sz="3200" dirty="0">
                <a:solidFill>
                  <a:schemeClr val="accent2"/>
                </a:solidFill>
              </a:rPr>
              <a:t>n</a:t>
            </a:r>
            <a:r>
              <a:rPr lang="en-GB" sz="3200" dirty="0" smtClean="0">
                <a:solidFill>
                  <a:schemeClr val="accent2"/>
                </a:solidFill>
              </a:rPr>
              <a:t>eeds identified (by Malawi)</a:t>
            </a:r>
          </a:p>
          <a:p>
            <a:pPr lvl="1"/>
            <a:r>
              <a:rPr lang="en-GB" sz="3200" dirty="0" smtClean="0">
                <a:solidFill>
                  <a:schemeClr val="accent2"/>
                </a:solidFill>
              </a:rPr>
              <a:t>incl health “volunteering” &amp; Police work</a:t>
            </a:r>
          </a:p>
          <a:p>
            <a:pPr lvl="1"/>
            <a:r>
              <a:rPr lang="en-GB" sz="3200" dirty="0">
                <a:solidFill>
                  <a:schemeClr val="accent2"/>
                </a:solidFill>
              </a:rPr>
              <a:t>c</a:t>
            </a:r>
            <a:r>
              <a:rPr lang="en-GB" sz="3200" dirty="0" smtClean="0">
                <a:solidFill>
                  <a:schemeClr val="accent2"/>
                </a:solidFill>
              </a:rPr>
              <a:t>ould include business mentoring/interns</a:t>
            </a:r>
          </a:p>
          <a:p>
            <a:r>
              <a:rPr lang="en-GB" u="sng" dirty="0" smtClean="0">
                <a:solidFill>
                  <a:schemeClr val="accent2"/>
                </a:solidFill>
              </a:rPr>
              <a:t>Investment</a:t>
            </a:r>
            <a:r>
              <a:rPr lang="en-GB" dirty="0" smtClean="0">
                <a:solidFill>
                  <a:schemeClr val="accent2"/>
                </a:solidFill>
              </a:rPr>
              <a:t>: to help grow local economy in Malawi</a:t>
            </a:r>
            <a:endParaRPr lang="en-GB" dirty="0"/>
          </a:p>
        </p:txBody>
      </p:sp>
    </p:spTree>
    <p:extLst>
      <p:ext uri="{BB962C8B-B14F-4D97-AF65-F5344CB8AC3E}">
        <p14:creationId xmlns:p14="http://schemas.microsoft.com/office/powerpoint/2010/main" val="3230045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u="sng" dirty="0" smtClean="0">
                <a:solidFill>
                  <a:schemeClr val="accent2"/>
                </a:solidFill>
              </a:rPr>
              <a:t>Malawi Development Programme 2018-2023</a:t>
            </a:r>
            <a:endParaRPr lang="en-GB" sz="4000" dirty="0"/>
          </a:p>
        </p:txBody>
      </p:sp>
      <p:sp>
        <p:nvSpPr>
          <p:cNvPr id="3" name="Content Placeholder 2"/>
          <p:cNvSpPr>
            <a:spLocks noGrp="1"/>
          </p:cNvSpPr>
          <p:nvPr>
            <p:ph idx="1"/>
          </p:nvPr>
        </p:nvSpPr>
        <p:spPr>
          <a:xfrm>
            <a:off x="467544" y="1484784"/>
            <a:ext cx="8207375" cy="4021137"/>
          </a:xfrm>
        </p:spPr>
        <p:txBody>
          <a:bodyPr/>
          <a:lstStyle/>
          <a:p>
            <a:pPr marL="0" indent="0">
              <a:buNone/>
            </a:pPr>
            <a:endParaRPr lang="en-GB" sz="2800" b="1" dirty="0" smtClean="0">
              <a:solidFill>
                <a:schemeClr val="accent2"/>
              </a:solidFill>
            </a:endParaRPr>
          </a:p>
          <a:p>
            <a:pPr marL="0" indent="0">
              <a:buNone/>
            </a:pPr>
            <a:r>
              <a:rPr lang="en-GB" sz="2800" b="1" dirty="0" smtClean="0">
                <a:solidFill>
                  <a:schemeClr val="accent2"/>
                </a:solidFill>
              </a:rPr>
              <a:t>Main </a:t>
            </a:r>
            <a:r>
              <a:rPr lang="en-GB" sz="2800" b="1" dirty="0">
                <a:solidFill>
                  <a:schemeClr val="accent2"/>
                </a:solidFill>
              </a:rPr>
              <a:t>Changes</a:t>
            </a:r>
          </a:p>
          <a:p>
            <a:r>
              <a:rPr lang="en-GB" sz="2800" dirty="0" smtClean="0">
                <a:solidFill>
                  <a:schemeClr val="accent2"/>
                </a:solidFill>
              </a:rPr>
              <a:t>Two </a:t>
            </a:r>
            <a:r>
              <a:rPr lang="en-GB" sz="2800" dirty="0">
                <a:solidFill>
                  <a:schemeClr val="accent2"/>
                </a:solidFill>
              </a:rPr>
              <a:t>Stage application process (Concept </a:t>
            </a:r>
            <a:r>
              <a:rPr lang="en-GB" sz="2800" dirty="0" smtClean="0">
                <a:solidFill>
                  <a:schemeClr val="accent2"/>
                </a:solidFill>
              </a:rPr>
              <a:t>Note </a:t>
            </a:r>
            <a:r>
              <a:rPr lang="en-GB" sz="2800" dirty="0">
                <a:solidFill>
                  <a:schemeClr val="accent2"/>
                </a:solidFill>
              </a:rPr>
              <a:t>and Full application)</a:t>
            </a:r>
          </a:p>
          <a:p>
            <a:r>
              <a:rPr lang="en-GB" sz="2800" dirty="0" smtClean="0">
                <a:solidFill>
                  <a:schemeClr val="accent2"/>
                </a:solidFill>
              </a:rPr>
              <a:t>Maximum </a:t>
            </a:r>
            <a:r>
              <a:rPr lang="en-GB" sz="2800" dirty="0">
                <a:solidFill>
                  <a:schemeClr val="accent2"/>
                </a:solidFill>
              </a:rPr>
              <a:t>funding available increased to </a:t>
            </a:r>
            <a:r>
              <a:rPr lang="en-GB" sz="2800" dirty="0" smtClean="0">
                <a:solidFill>
                  <a:schemeClr val="accent2"/>
                </a:solidFill>
              </a:rPr>
              <a:t>£</a:t>
            </a:r>
            <a:r>
              <a:rPr lang="en-GB" sz="2800" dirty="0" err="1" smtClean="0">
                <a:solidFill>
                  <a:schemeClr val="accent2"/>
                </a:solidFill>
              </a:rPr>
              <a:t>300k</a:t>
            </a:r>
            <a:r>
              <a:rPr lang="en-GB" sz="2800" dirty="0" smtClean="0">
                <a:solidFill>
                  <a:schemeClr val="accent2"/>
                </a:solidFill>
              </a:rPr>
              <a:t> </a:t>
            </a:r>
            <a:r>
              <a:rPr lang="en-GB" sz="2800" dirty="0">
                <a:solidFill>
                  <a:schemeClr val="accent2"/>
                </a:solidFill>
              </a:rPr>
              <a:t>pa (£</a:t>
            </a:r>
            <a:r>
              <a:rPr lang="en-GB" sz="2800" dirty="0" err="1">
                <a:solidFill>
                  <a:schemeClr val="accent2"/>
                </a:solidFill>
              </a:rPr>
              <a:t>150k</a:t>
            </a:r>
            <a:r>
              <a:rPr lang="en-GB" sz="2800" dirty="0">
                <a:solidFill>
                  <a:schemeClr val="accent2"/>
                </a:solidFill>
              </a:rPr>
              <a:t> in year 1</a:t>
            </a:r>
            <a:r>
              <a:rPr lang="en-GB" sz="2800" dirty="0" smtClean="0">
                <a:solidFill>
                  <a:schemeClr val="accent2"/>
                </a:solidFill>
              </a:rPr>
              <a:t>) (</a:t>
            </a:r>
            <a:r>
              <a:rPr lang="en-GB" sz="2800" dirty="0">
                <a:solidFill>
                  <a:schemeClr val="accent2"/>
                </a:solidFill>
              </a:rPr>
              <a:t>Max £1.35 </a:t>
            </a:r>
            <a:r>
              <a:rPr lang="en-GB" sz="2800" dirty="0" smtClean="0">
                <a:solidFill>
                  <a:schemeClr val="accent2"/>
                </a:solidFill>
              </a:rPr>
              <a:t>million)</a:t>
            </a:r>
          </a:p>
          <a:p>
            <a:r>
              <a:rPr lang="en-GB" sz="2800" dirty="0" smtClean="0">
                <a:solidFill>
                  <a:schemeClr val="accent2"/>
                </a:solidFill>
              </a:rPr>
              <a:t>Maximum </a:t>
            </a:r>
            <a:r>
              <a:rPr lang="en-GB" sz="2800" dirty="0">
                <a:solidFill>
                  <a:schemeClr val="accent2"/>
                </a:solidFill>
              </a:rPr>
              <a:t>project period increased </a:t>
            </a:r>
            <a:r>
              <a:rPr lang="en-GB" sz="2800" dirty="0" smtClean="0">
                <a:solidFill>
                  <a:schemeClr val="accent2"/>
                </a:solidFill>
              </a:rPr>
              <a:t>to </a:t>
            </a:r>
            <a:r>
              <a:rPr lang="en-GB" sz="2800" dirty="0">
                <a:solidFill>
                  <a:schemeClr val="accent2"/>
                </a:solidFill>
              </a:rPr>
              <a:t>4.5 </a:t>
            </a:r>
            <a:r>
              <a:rPr lang="en-GB" sz="2800" dirty="0" smtClean="0">
                <a:solidFill>
                  <a:schemeClr val="accent2"/>
                </a:solidFill>
              </a:rPr>
              <a:t>years</a:t>
            </a:r>
            <a:endParaRPr lang="en-GB" sz="2800" dirty="0">
              <a:solidFill>
                <a:schemeClr val="accent2"/>
              </a:solidFill>
            </a:endParaRPr>
          </a:p>
        </p:txBody>
      </p:sp>
    </p:spTree>
    <p:extLst>
      <p:ext uri="{BB962C8B-B14F-4D97-AF65-F5344CB8AC3E}">
        <p14:creationId xmlns:p14="http://schemas.microsoft.com/office/powerpoint/2010/main" val="1721027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u="sng" dirty="0">
                <a:solidFill>
                  <a:schemeClr val="accent2"/>
                </a:solidFill>
              </a:rPr>
              <a:t>Malawi Development Programme 2018-2023</a:t>
            </a:r>
            <a:endParaRPr lang="en-GB" sz="4000" dirty="0"/>
          </a:p>
        </p:txBody>
      </p:sp>
      <p:sp>
        <p:nvSpPr>
          <p:cNvPr id="3" name="Content Placeholder 2"/>
          <p:cNvSpPr>
            <a:spLocks noGrp="1"/>
          </p:cNvSpPr>
          <p:nvPr>
            <p:ph idx="1"/>
          </p:nvPr>
        </p:nvSpPr>
        <p:spPr/>
        <p:txBody>
          <a:bodyPr/>
          <a:lstStyle/>
          <a:p>
            <a:pPr marL="0" indent="0">
              <a:buNone/>
            </a:pPr>
            <a:r>
              <a:rPr lang="en-GB" sz="2800" b="1" dirty="0">
                <a:solidFill>
                  <a:schemeClr val="accent2"/>
                </a:solidFill>
              </a:rPr>
              <a:t>Main changes (</a:t>
            </a:r>
            <a:r>
              <a:rPr lang="en-GB" sz="2800" b="1" dirty="0" err="1">
                <a:solidFill>
                  <a:schemeClr val="accent2"/>
                </a:solidFill>
              </a:rPr>
              <a:t>cont</a:t>
            </a:r>
            <a:r>
              <a:rPr lang="en-GB" sz="2800" b="1" dirty="0">
                <a:solidFill>
                  <a:schemeClr val="accent2"/>
                </a:solidFill>
              </a:rPr>
              <a:t>)</a:t>
            </a:r>
          </a:p>
          <a:p>
            <a:r>
              <a:rPr lang="en-GB" sz="2800" dirty="0" smtClean="0">
                <a:solidFill>
                  <a:schemeClr val="accent2"/>
                </a:solidFill>
              </a:rPr>
              <a:t>Capital </a:t>
            </a:r>
            <a:r>
              <a:rPr lang="en-GB" sz="2800" dirty="0">
                <a:solidFill>
                  <a:schemeClr val="accent2"/>
                </a:solidFill>
              </a:rPr>
              <a:t>expenditure increased to 20% </a:t>
            </a:r>
            <a:r>
              <a:rPr lang="en-GB" sz="2800" dirty="0" smtClean="0">
                <a:solidFill>
                  <a:schemeClr val="accent2"/>
                </a:solidFill>
              </a:rPr>
              <a:t>of project </a:t>
            </a:r>
            <a:r>
              <a:rPr lang="en-GB" sz="2800" dirty="0">
                <a:solidFill>
                  <a:schemeClr val="accent2"/>
                </a:solidFill>
              </a:rPr>
              <a:t>budget (50% for RE projects)</a:t>
            </a:r>
          </a:p>
          <a:p>
            <a:r>
              <a:rPr lang="en-GB" sz="2800" dirty="0" smtClean="0">
                <a:solidFill>
                  <a:schemeClr val="accent2"/>
                </a:solidFill>
              </a:rPr>
              <a:t>Scottish </a:t>
            </a:r>
            <a:r>
              <a:rPr lang="en-GB" sz="2800" dirty="0">
                <a:solidFill>
                  <a:schemeClr val="accent2"/>
                </a:solidFill>
              </a:rPr>
              <a:t>admin costs capped at max of </a:t>
            </a:r>
            <a:r>
              <a:rPr lang="en-GB" sz="2800" dirty="0" smtClean="0">
                <a:solidFill>
                  <a:schemeClr val="accent2"/>
                </a:solidFill>
              </a:rPr>
              <a:t>10</a:t>
            </a:r>
            <a:r>
              <a:rPr lang="en-GB" sz="2800" dirty="0">
                <a:solidFill>
                  <a:schemeClr val="accent2"/>
                </a:solidFill>
              </a:rPr>
              <a:t>% of project budget</a:t>
            </a:r>
          </a:p>
          <a:p>
            <a:r>
              <a:rPr lang="en-GB" sz="2800" dirty="0" smtClean="0">
                <a:solidFill>
                  <a:schemeClr val="accent2"/>
                </a:solidFill>
              </a:rPr>
              <a:t>Current </a:t>
            </a:r>
            <a:r>
              <a:rPr lang="en-GB" sz="2800" dirty="0">
                <a:solidFill>
                  <a:schemeClr val="accent2"/>
                </a:solidFill>
              </a:rPr>
              <a:t>projects can apply for funding </a:t>
            </a:r>
            <a:r>
              <a:rPr lang="en-GB" sz="2800" dirty="0" smtClean="0">
                <a:solidFill>
                  <a:schemeClr val="accent2"/>
                </a:solidFill>
              </a:rPr>
              <a:t>to continue </a:t>
            </a:r>
            <a:r>
              <a:rPr lang="en-GB" sz="2800" dirty="0">
                <a:solidFill>
                  <a:schemeClr val="accent2"/>
                </a:solidFill>
              </a:rPr>
              <a:t>their current work</a:t>
            </a:r>
          </a:p>
          <a:p>
            <a:endParaRPr lang="en-GB" dirty="0"/>
          </a:p>
        </p:txBody>
      </p:sp>
    </p:spTree>
    <p:extLst>
      <p:ext uri="{BB962C8B-B14F-4D97-AF65-F5344CB8AC3E}">
        <p14:creationId xmlns:p14="http://schemas.microsoft.com/office/powerpoint/2010/main" val="38715354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519" y="0"/>
            <a:ext cx="8229600" cy="1143000"/>
          </a:xfrm>
        </p:spPr>
        <p:txBody>
          <a:bodyPr/>
          <a:lstStyle/>
          <a:p>
            <a:r>
              <a:rPr lang="en-GB" sz="4000" b="1" u="sng" dirty="0">
                <a:solidFill>
                  <a:schemeClr val="accent2"/>
                </a:solidFill>
              </a:rPr>
              <a:t>Malawi Development Programme 2018-2023</a:t>
            </a:r>
            <a:endParaRPr lang="en-GB" sz="4000" dirty="0"/>
          </a:p>
        </p:txBody>
      </p:sp>
      <p:sp>
        <p:nvSpPr>
          <p:cNvPr id="3" name="Rectangle 2"/>
          <p:cNvSpPr/>
          <p:nvPr/>
        </p:nvSpPr>
        <p:spPr>
          <a:xfrm>
            <a:off x="467544" y="1443841"/>
            <a:ext cx="8136904" cy="4585871"/>
          </a:xfrm>
          <a:prstGeom prst="rect">
            <a:avLst/>
          </a:prstGeom>
        </p:spPr>
        <p:txBody>
          <a:bodyPr wrap="square">
            <a:spAutoFit/>
          </a:bodyPr>
          <a:lstStyle/>
          <a:p>
            <a:r>
              <a:rPr lang="en-GB" sz="2800" b="1" dirty="0">
                <a:solidFill>
                  <a:schemeClr val="accent2"/>
                </a:solidFill>
              </a:rPr>
              <a:t>Application Process</a:t>
            </a:r>
          </a:p>
          <a:p>
            <a:r>
              <a:rPr lang="en-GB" sz="2400" dirty="0">
                <a:solidFill>
                  <a:schemeClr val="accent2"/>
                </a:solidFill>
              </a:rPr>
              <a:t>	</a:t>
            </a:r>
          </a:p>
          <a:p>
            <a:r>
              <a:rPr lang="en-GB" sz="2400" dirty="0">
                <a:solidFill>
                  <a:schemeClr val="accent2"/>
                </a:solidFill>
              </a:rPr>
              <a:t>For this funding round we will operate a two stage application process.  </a:t>
            </a:r>
          </a:p>
          <a:p>
            <a:endParaRPr lang="en-GB" sz="2400" dirty="0">
              <a:solidFill>
                <a:schemeClr val="accent2"/>
              </a:solidFill>
            </a:endParaRPr>
          </a:p>
          <a:p>
            <a:r>
              <a:rPr lang="en-GB" sz="2400" dirty="0" smtClean="0">
                <a:solidFill>
                  <a:schemeClr val="accent2"/>
                </a:solidFill>
              </a:rPr>
              <a:t>Concept </a:t>
            </a:r>
            <a:r>
              <a:rPr lang="en-GB" sz="2400" dirty="0">
                <a:solidFill>
                  <a:schemeClr val="accent2"/>
                </a:solidFill>
              </a:rPr>
              <a:t>Note Stage - organisations submit a </a:t>
            </a:r>
            <a:r>
              <a:rPr lang="en-GB" sz="2400" dirty="0" smtClean="0">
                <a:solidFill>
                  <a:schemeClr val="accent2"/>
                </a:solidFill>
              </a:rPr>
              <a:t>concept </a:t>
            </a:r>
            <a:r>
              <a:rPr lang="en-GB" sz="2400" dirty="0">
                <a:solidFill>
                  <a:schemeClr val="accent2"/>
                </a:solidFill>
              </a:rPr>
              <a:t>note summarising why the project is </a:t>
            </a:r>
            <a:r>
              <a:rPr lang="en-GB" sz="2400" dirty="0" smtClean="0">
                <a:solidFill>
                  <a:schemeClr val="accent2"/>
                </a:solidFill>
              </a:rPr>
              <a:t>needed </a:t>
            </a:r>
            <a:r>
              <a:rPr lang="en-GB" sz="2400" dirty="0">
                <a:solidFill>
                  <a:schemeClr val="accent2"/>
                </a:solidFill>
              </a:rPr>
              <a:t>and what it seeks to achieve. </a:t>
            </a:r>
          </a:p>
          <a:p>
            <a:endParaRPr lang="en-GB" sz="2400" dirty="0">
              <a:solidFill>
                <a:schemeClr val="accent2"/>
              </a:solidFill>
            </a:endParaRPr>
          </a:p>
          <a:p>
            <a:r>
              <a:rPr lang="en-GB" sz="2400" dirty="0" smtClean="0">
                <a:solidFill>
                  <a:schemeClr val="accent2"/>
                </a:solidFill>
              </a:rPr>
              <a:t>Application </a:t>
            </a:r>
            <a:r>
              <a:rPr lang="en-GB" sz="2400" dirty="0">
                <a:solidFill>
                  <a:schemeClr val="accent2"/>
                </a:solidFill>
              </a:rPr>
              <a:t>Stage - Successful organisations will be </a:t>
            </a:r>
            <a:r>
              <a:rPr lang="en-GB" sz="2400" dirty="0" smtClean="0">
                <a:solidFill>
                  <a:schemeClr val="accent2"/>
                </a:solidFill>
              </a:rPr>
              <a:t>invited </a:t>
            </a:r>
            <a:r>
              <a:rPr lang="en-GB" sz="2400" dirty="0">
                <a:solidFill>
                  <a:schemeClr val="accent2"/>
                </a:solidFill>
              </a:rPr>
              <a:t>to complete a full application form which will </a:t>
            </a:r>
            <a:r>
              <a:rPr lang="en-GB" sz="2400" dirty="0" smtClean="0">
                <a:solidFill>
                  <a:schemeClr val="accent2"/>
                </a:solidFill>
              </a:rPr>
              <a:t>require </a:t>
            </a:r>
            <a:r>
              <a:rPr lang="en-GB" sz="2400" dirty="0">
                <a:solidFill>
                  <a:schemeClr val="accent2"/>
                </a:solidFill>
              </a:rPr>
              <a:t>more detail of the project plans.</a:t>
            </a:r>
          </a:p>
        </p:txBody>
      </p:sp>
    </p:spTree>
    <p:extLst>
      <p:ext uri="{BB962C8B-B14F-4D97-AF65-F5344CB8AC3E}">
        <p14:creationId xmlns:p14="http://schemas.microsoft.com/office/powerpoint/2010/main" val="11832999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519" y="0"/>
            <a:ext cx="8229600" cy="1143000"/>
          </a:xfrm>
        </p:spPr>
        <p:txBody>
          <a:bodyPr/>
          <a:lstStyle/>
          <a:p>
            <a:r>
              <a:rPr lang="en-GB" sz="4000" b="1" u="sng" dirty="0">
                <a:solidFill>
                  <a:schemeClr val="accent2"/>
                </a:solidFill>
              </a:rPr>
              <a:t>Malawi Development Programme 2018-2023</a:t>
            </a:r>
            <a:endParaRPr lang="en-GB" sz="4000" dirty="0"/>
          </a:p>
        </p:txBody>
      </p:sp>
      <p:sp>
        <p:nvSpPr>
          <p:cNvPr id="3" name="Rectangle 2"/>
          <p:cNvSpPr/>
          <p:nvPr/>
        </p:nvSpPr>
        <p:spPr>
          <a:xfrm>
            <a:off x="539552" y="751344"/>
            <a:ext cx="8136904" cy="5170646"/>
          </a:xfrm>
          <a:prstGeom prst="rect">
            <a:avLst/>
          </a:prstGeom>
        </p:spPr>
        <p:txBody>
          <a:bodyPr wrap="square">
            <a:spAutoFit/>
          </a:bodyPr>
          <a:lstStyle/>
          <a:p>
            <a:endParaRPr lang="en-GB" b="1" i="1" dirty="0" smtClean="0"/>
          </a:p>
          <a:p>
            <a:r>
              <a:rPr lang="en-GB" sz="2400" b="1" i="1" dirty="0" smtClean="0">
                <a:solidFill>
                  <a:schemeClr val="accent2"/>
                </a:solidFill>
              </a:rPr>
              <a:t>Themes</a:t>
            </a:r>
            <a:endParaRPr lang="en-GB" sz="2400" b="1" dirty="0">
              <a:solidFill>
                <a:schemeClr val="accent2"/>
              </a:solidFill>
            </a:endParaRPr>
          </a:p>
          <a:p>
            <a:r>
              <a:rPr lang="en-GB" sz="2400" dirty="0">
                <a:solidFill>
                  <a:schemeClr val="accent2"/>
                </a:solidFill>
              </a:rPr>
              <a:t> </a:t>
            </a:r>
          </a:p>
          <a:p>
            <a:r>
              <a:rPr lang="en-GB" sz="2400" dirty="0">
                <a:solidFill>
                  <a:schemeClr val="accent2"/>
                </a:solidFill>
              </a:rPr>
              <a:t>In accordance with the existing 2005 Cooperation Agreement between the Scottish and Malawian Governments, we will only fund projects for work within the priorities set by the Government of Malawi in the areas of: </a:t>
            </a:r>
          </a:p>
          <a:p>
            <a:r>
              <a:rPr lang="en-GB" sz="2400" dirty="0">
                <a:solidFill>
                  <a:schemeClr val="accent2"/>
                </a:solidFill>
              </a:rPr>
              <a:t> </a:t>
            </a:r>
          </a:p>
          <a:p>
            <a:pPr lvl="0"/>
            <a:r>
              <a:rPr lang="en-GB" sz="2400" dirty="0">
                <a:solidFill>
                  <a:schemeClr val="accent2"/>
                </a:solidFill>
              </a:rPr>
              <a:t>Health</a:t>
            </a:r>
          </a:p>
          <a:p>
            <a:pPr lvl="0"/>
            <a:r>
              <a:rPr lang="en-GB" sz="2400" dirty="0">
                <a:solidFill>
                  <a:schemeClr val="accent2"/>
                </a:solidFill>
              </a:rPr>
              <a:t>Education</a:t>
            </a:r>
          </a:p>
          <a:p>
            <a:pPr lvl="0"/>
            <a:r>
              <a:rPr lang="en-GB" sz="2400" dirty="0">
                <a:solidFill>
                  <a:schemeClr val="accent2"/>
                </a:solidFill>
              </a:rPr>
              <a:t>Civic Governance</a:t>
            </a:r>
            <a:r>
              <a:rPr lang="en-GB" sz="2400" dirty="0" smtClean="0">
                <a:solidFill>
                  <a:schemeClr val="accent2"/>
                </a:solidFill>
              </a:rPr>
              <a:t>;</a:t>
            </a:r>
            <a:endParaRPr lang="en-GB" sz="2400" dirty="0">
              <a:solidFill>
                <a:schemeClr val="accent2"/>
              </a:solidFill>
            </a:endParaRPr>
          </a:p>
          <a:p>
            <a:pPr lvl="0"/>
            <a:r>
              <a:rPr lang="en-GB" sz="2400" dirty="0">
                <a:solidFill>
                  <a:schemeClr val="accent2"/>
                </a:solidFill>
              </a:rPr>
              <a:t>sustainable economic </a:t>
            </a:r>
            <a:r>
              <a:rPr lang="en-GB" sz="2400" dirty="0" smtClean="0">
                <a:solidFill>
                  <a:schemeClr val="accent2"/>
                </a:solidFill>
              </a:rPr>
              <a:t>development; and</a:t>
            </a:r>
            <a:endParaRPr lang="en-GB" sz="2400" dirty="0">
              <a:solidFill>
                <a:schemeClr val="accent2"/>
              </a:solidFill>
            </a:endParaRPr>
          </a:p>
          <a:p>
            <a:r>
              <a:rPr lang="en-GB" sz="2400" dirty="0" smtClean="0">
                <a:solidFill>
                  <a:schemeClr val="accent2"/>
                </a:solidFill>
              </a:rPr>
              <a:t>With </a:t>
            </a:r>
            <a:r>
              <a:rPr lang="en-GB" sz="2400" dirty="0">
                <a:solidFill>
                  <a:schemeClr val="accent2"/>
                </a:solidFill>
              </a:rPr>
              <a:t>the agreement of the Government of Malawi, </a:t>
            </a:r>
            <a:r>
              <a:rPr lang="en-GB" sz="2400" dirty="0" smtClean="0">
                <a:solidFill>
                  <a:schemeClr val="accent2"/>
                </a:solidFill>
              </a:rPr>
              <a:t>we will also fund </a:t>
            </a:r>
            <a:r>
              <a:rPr lang="en-GB" sz="2400" dirty="0">
                <a:solidFill>
                  <a:schemeClr val="accent2"/>
                </a:solidFill>
              </a:rPr>
              <a:t>Renewable Energy projects in </a:t>
            </a:r>
            <a:r>
              <a:rPr lang="en-GB" sz="2400" dirty="0" smtClean="0">
                <a:solidFill>
                  <a:schemeClr val="accent2"/>
                </a:solidFill>
              </a:rPr>
              <a:t>Malawi</a:t>
            </a:r>
            <a:endParaRPr lang="en-GB" sz="2400" dirty="0">
              <a:solidFill>
                <a:schemeClr val="accent2"/>
              </a:solidFill>
            </a:endParaRPr>
          </a:p>
        </p:txBody>
      </p:sp>
    </p:spTree>
    <p:extLst>
      <p:ext uri="{BB962C8B-B14F-4D97-AF65-F5344CB8AC3E}">
        <p14:creationId xmlns:p14="http://schemas.microsoft.com/office/powerpoint/2010/main" val="27434971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19"/>
            <a:ext cx="8229600" cy="720080"/>
          </a:xfrm>
        </p:spPr>
        <p:txBody>
          <a:bodyPr/>
          <a:lstStyle/>
          <a:p>
            <a:r>
              <a:rPr lang="en-GB" b="1" u="sng" dirty="0" smtClean="0">
                <a:solidFill>
                  <a:schemeClr val="accent2"/>
                </a:solidFill>
              </a:rPr>
              <a:t/>
            </a:r>
            <a:br>
              <a:rPr lang="en-GB" b="1" u="sng" dirty="0" smtClean="0">
                <a:solidFill>
                  <a:schemeClr val="accent2"/>
                </a:solidFill>
              </a:rPr>
            </a:br>
            <a:r>
              <a:rPr lang="en-GB" sz="4000" b="1" u="sng" dirty="0" smtClean="0">
                <a:solidFill>
                  <a:schemeClr val="accent2"/>
                </a:solidFill>
              </a:rPr>
              <a:t>Government of Malawi’s Priorities</a:t>
            </a:r>
            <a:endParaRPr lang="en-GB" sz="4000" dirty="0"/>
          </a:p>
        </p:txBody>
      </p:sp>
      <p:sp>
        <p:nvSpPr>
          <p:cNvPr id="3" name="Content Placeholder 2"/>
          <p:cNvSpPr>
            <a:spLocks noGrp="1"/>
          </p:cNvSpPr>
          <p:nvPr>
            <p:ph idx="1"/>
          </p:nvPr>
        </p:nvSpPr>
        <p:spPr>
          <a:xfrm>
            <a:off x="251520" y="1412776"/>
            <a:ext cx="8640960" cy="5112568"/>
          </a:xfrm>
        </p:spPr>
        <p:txBody>
          <a:bodyPr/>
          <a:lstStyle/>
          <a:p>
            <a:pPr marL="0" lvl="0" indent="0">
              <a:buNone/>
            </a:pPr>
            <a:r>
              <a:rPr lang="en-GB" sz="2000" dirty="0" smtClean="0">
                <a:solidFill>
                  <a:schemeClr val="accent2"/>
                </a:solidFill>
              </a:rPr>
              <a:t>Health </a:t>
            </a:r>
            <a:r>
              <a:rPr lang="en-GB" sz="2000" dirty="0">
                <a:solidFill>
                  <a:schemeClr val="accent2"/>
                </a:solidFill>
              </a:rPr>
              <a:t>Strand</a:t>
            </a:r>
          </a:p>
          <a:p>
            <a:pPr lvl="0"/>
            <a:r>
              <a:rPr lang="en-GB" sz="2000" dirty="0" smtClean="0">
                <a:solidFill>
                  <a:schemeClr val="accent2"/>
                </a:solidFill>
              </a:rPr>
              <a:t>Human </a:t>
            </a:r>
            <a:r>
              <a:rPr lang="en-GB" sz="2000" dirty="0">
                <a:solidFill>
                  <a:schemeClr val="accent2"/>
                </a:solidFill>
              </a:rPr>
              <a:t>resources for health system strengthening</a:t>
            </a:r>
          </a:p>
          <a:p>
            <a:pPr lvl="0"/>
            <a:r>
              <a:rPr lang="en-GB" sz="2000" dirty="0">
                <a:solidFill>
                  <a:schemeClr val="accent2"/>
                </a:solidFill>
              </a:rPr>
              <a:t>Universal coverage of essential health services</a:t>
            </a:r>
          </a:p>
          <a:p>
            <a:pPr lvl="0"/>
            <a:r>
              <a:rPr lang="en-GB" sz="2000" dirty="0">
                <a:solidFill>
                  <a:schemeClr val="accent2"/>
                </a:solidFill>
              </a:rPr>
              <a:t>Addressing conventional and traditional determinants of health in Malawi</a:t>
            </a:r>
          </a:p>
          <a:p>
            <a:pPr lvl="0"/>
            <a:r>
              <a:rPr lang="en-GB" sz="2000" dirty="0">
                <a:solidFill>
                  <a:schemeClr val="accent2"/>
                </a:solidFill>
              </a:rPr>
              <a:t>Quality Assurance and Quality Improvement of Essential Health Services</a:t>
            </a:r>
          </a:p>
          <a:p>
            <a:pPr lvl="0"/>
            <a:endParaRPr lang="en-GB" sz="1200" dirty="0">
              <a:solidFill>
                <a:schemeClr val="accent2"/>
              </a:solidFill>
            </a:endParaRPr>
          </a:p>
          <a:p>
            <a:pPr marL="0" lvl="0" indent="0">
              <a:buNone/>
            </a:pPr>
            <a:endParaRPr lang="en-GB" sz="1200" dirty="0">
              <a:solidFill>
                <a:schemeClr val="accent2"/>
              </a:solidFill>
            </a:endParaRPr>
          </a:p>
          <a:p>
            <a:pPr lvl="0"/>
            <a:endParaRPr lang="en-GB" sz="2800" dirty="0">
              <a:solidFill>
                <a:schemeClr val="accent2"/>
              </a:solidFill>
            </a:endParaRPr>
          </a:p>
        </p:txBody>
      </p:sp>
    </p:spTree>
    <p:extLst>
      <p:ext uri="{BB962C8B-B14F-4D97-AF65-F5344CB8AC3E}">
        <p14:creationId xmlns:p14="http://schemas.microsoft.com/office/powerpoint/2010/main" val="28307090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u="sng" dirty="0">
                <a:solidFill>
                  <a:schemeClr val="accent2"/>
                </a:solidFill>
              </a:rPr>
              <a:t>Government of Malawi’s Priorities (</a:t>
            </a:r>
            <a:r>
              <a:rPr lang="en-GB" sz="4000" b="1" u="sng" dirty="0" err="1">
                <a:solidFill>
                  <a:schemeClr val="accent2"/>
                </a:solidFill>
              </a:rPr>
              <a:t>Cont</a:t>
            </a:r>
            <a:r>
              <a:rPr lang="en-GB" sz="4000" b="1" u="sng" dirty="0">
                <a:solidFill>
                  <a:schemeClr val="accent2"/>
                </a:solidFill>
              </a:rPr>
              <a:t>)</a:t>
            </a:r>
            <a:endParaRPr lang="en-GB" sz="4000" dirty="0"/>
          </a:p>
        </p:txBody>
      </p:sp>
      <p:sp>
        <p:nvSpPr>
          <p:cNvPr id="3" name="Content Placeholder 2"/>
          <p:cNvSpPr>
            <a:spLocks noGrp="1"/>
          </p:cNvSpPr>
          <p:nvPr>
            <p:ph idx="1"/>
          </p:nvPr>
        </p:nvSpPr>
        <p:spPr/>
        <p:txBody>
          <a:bodyPr/>
          <a:lstStyle/>
          <a:p>
            <a:pPr marL="0" lvl="0" indent="0">
              <a:buNone/>
            </a:pPr>
            <a:r>
              <a:rPr lang="en-GB" sz="2000" dirty="0">
                <a:solidFill>
                  <a:schemeClr val="accent2"/>
                </a:solidFill>
              </a:rPr>
              <a:t>Civil Society and Governance </a:t>
            </a:r>
            <a:r>
              <a:rPr lang="en-GB" sz="2000" dirty="0" smtClean="0">
                <a:solidFill>
                  <a:schemeClr val="accent2"/>
                </a:solidFill>
              </a:rPr>
              <a:t>Strand</a:t>
            </a:r>
          </a:p>
          <a:p>
            <a:pPr marL="0" lvl="0" indent="0">
              <a:buNone/>
            </a:pPr>
            <a:endParaRPr lang="en-GB" sz="2000" dirty="0">
              <a:solidFill>
                <a:schemeClr val="accent2"/>
              </a:solidFill>
            </a:endParaRPr>
          </a:p>
          <a:p>
            <a:pPr lvl="0"/>
            <a:r>
              <a:rPr lang="en-GB" sz="2000" dirty="0">
                <a:solidFill>
                  <a:schemeClr val="accent2"/>
                </a:solidFill>
              </a:rPr>
              <a:t>Capacity building for the new Parliament i.e. Committee work etc.</a:t>
            </a:r>
          </a:p>
          <a:p>
            <a:pPr lvl="0"/>
            <a:r>
              <a:rPr lang="en-GB" sz="2000" dirty="0">
                <a:solidFill>
                  <a:schemeClr val="accent2"/>
                </a:solidFill>
              </a:rPr>
              <a:t>Institutional capacity building for the Malawi  Prison Service (</a:t>
            </a:r>
            <a:r>
              <a:rPr lang="en-GB" sz="2000" b="1" dirty="0">
                <a:solidFill>
                  <a:schemeClr val="accent2"/>
                </a:solidFill>
              </a:rPr>
              <a:t>including Young Offender services</a:t>
            </a:r>
            <a:r>
              <a:rPr lang="en-GB" sz="2000" dirty="0">
                <a:solidFill>
                  <a:schemeClr val="accent2"/>
                </a:solidFill>
              </a:rPr>
              <a:t>)</a:t>
            </a:r>
          </a:p>
          <a:p>
            <a:pPr lvl="0"/>
            <a:r>
              <a:rPr lang="en-GB" sz="2000" dirty="0">
                <a:solidFill>
                  <a:schemeClr val="accent2"/>
                </a:solidFill>
              </a:rPr>
              <a:t>Support towards the fight against Corruption</a:t>
            </a:r>
          </a:p>
          <a:p>
            <a:pPr lvl="0"/>
            <a:r>
              <a:rPr lang="en-GB" sz="2000" dirty="0">
                <a:solidFill>
                  <a:schemeClr val="accent2"/>
                </a:solidFill>
              </a:rPr>
              <a:t>Support organisations advocating for good governance and human rights</a:t>
            </a:r>
          </a:p>
          <a:p>
            <a:pPr lvl="0"/>
            <a:r>
              <a:rPr lang="en-GB" sz="2000" dirty="0">
                <a:solidFill>
                  <a:schemeClr val="accent2"/>
                </a:solidFill>
              </a:rPr>
              <a:t>Support organisations advocating for gender equality</a:t>
            </a:r>
          </a:p>
          <a:p>
            <a:pPr lvl="0"/>
            <a:r>
              <a:rPr lang="en-GB" sz="2000" dirty="0">
                <a:solidFill>
                  <a:schemeClr val="accent2"/>
                </a:solidFill>
              </a:rPr>
              <a:t>Support for free Paralegal services</a:t>
            </a:r>
          </a:p>
          <a:p>
            <a:endParaRPr lang="en-GB" dirty="0"/>
          </a:p>
        </p:txBody>
      </p:sp>
    </p:spTree>
    <p:extLst>
      <p:ext uri="{BB962C8B-B14F-4D97-AF65-F5344CB8AC3E}">
        <p14:creationId xmlns:p14="http://schemas.microsoft.com/office/powerpoint/2010/main" val="2388523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27"/>
            <a:ext cx="8229600" cy="1143000"/>
          </a:xfrm>
        </p:spPr>
        <p:txBody>
          <a:bodyPr/>
          <a:lstStyle/>
          <a:p>
            <a:r>
              <a:rPr lang="en-GB" sz="4000" b="1" u="sng" dirty="0">
                <a:solidFill>
                  <a:schemeClr val="accent2"/>
                </a:solidFill>
              </a:rPr>
              <a:t>Government of Malawi’s </a:t>
            </a:r>
            <a:r>
              <a:rPr lang="en-GB" sz="4000" b="1" u="sng" dirty="0" smtClean="0">
                <a:solidFill>
                  <a:schemeClr val="accent2"/>
                </a:solidFill>
              </a:rPr>
              <a:t>Priorities (</a:t>
            </a:r>
            <a:r>
              <a:rPr lang="en-GB" sz="4000" b="1" u="sng" dirty="0" err="1" smtClean="0">
                <a:solidFill>
                  <a:schemeClr val="accent2"/>
                </a:solidFill>
              </a:rPr>
              <a:t>Cont</a:t>
            </a:r>
            <a:r>
              <a:rPr lang="en-GB" sz="4000" b="1" u="sng" dirty="0">
                <a:solidFill>
                  <a:schemeClr val="accent2"/>
                </a:solidFill>
              </a:rPr>
              <a:t>)</a:t>
            </a:r>
          </a:p>
        </p:txBody>
      </p:sp>
      <p:sp>
        <p:nvSpPr>
          <p:cNvPr id="3" name="Content Placeholder 2"/>
          <p:cNvSpPr>
            <a:spLocks noGrp="1"/>
          </p:cNvSpPr>
          <p:nvPr>
            <p:ph idx="1"/>
          </p:nvPr>
        </p:nvSpPr>
        <p:spPr>
          <a:xfrm>
            <a:off x="323528" y="1196752"/>
            <a:ext cx="8568952" cy="5040560"/>
          </a:xfrm>
        </p:spPr>
        <p:txBody>
          <a:bodyPr/>
          <a:lstStyle/>
          <a:p>
            <a:pPr marL="0" lvl="0" indent="0">
              <a:buNone/>
            </a:pPr>
            <a:r>
              <a:rPr lang="en-GB" sz="2000" dirty="0">
                <a:solidFill>
                  <a:srgbClr val="333399"/>
                </a:solidFill>
              </a:rPr>
              <a:t>Education Strand </a:t>
            </a:r>
            <a:r>
              <a:rPr lang="en-GB" sz="2000" dirty="0" smtClean="0">
                <a:solidFill>
                  <a:srgbClr val="333399"/>
                </a:solidFill>
              </a:rPr>
              <a:t>General</a:t>
            </a:r>
            <a:endParaRPr lang="en-GB" sz="2000" dirty="0">
              <a:solidFill>
                <a:srgbClr val="333399"/>
              </a:solidFill>
            </a:endParaRPr>
          </a:p>
          <a:p>
            <a:pPr lvl="0"/>
            <a:r>
              <a:rPr lang="en-GB" sz="2000" dirty="0">
                <a:solidFill>
                  <a:srgbClr val="333399"/>
                </a:solidFill>
              </a:rPr>
              <a:t>Teacher training </a:t>
            </a:r>
            <a:r>
              <a:rPr lang="en-GB" sz="2000" b="1" dirty="0">
                <a:solidFill>
                  <a:srgbClr val="333399"/>
                </a:solidFill>
              </a:rPr>
              <a:t>(including Special Needs, especially teacher training for working with students with Learning Difficulties</a:t>
            </a:r>
            <a:r>
              <a:rPr lang="en-GB" sz="2000" dirty="0">
                <a:solidFill>
                  <a:srgbClr val="333399"/>
                </a:solidFill>
              </a:rPr>
              <a:t>)</a:t>
            </a:r>
          </a:p>
          <a:p>
            <a:pPr lvl="0"/>
            <a:r>
              <a:rPr lang="en-GB" sz="2000" dirty="0">
                <a:solidFill>
                  <a:srgbClr val="333399"/>
                </a:solidFill>
              </a:rPr>
              <a:t>Internal efficiency of the Primarily school structure</a:t>
            </a:r>
          </a:p>
          <a:p>
            <a:pPr lvl="0"/>
            <a:r>
              <a:rPr lang="en-GB" sz="2000" dirty="0">
                <a:solidFill>
                  <a:srgbClr val="333399"/>
                </a:solidFill>
              </a:rPr>
              <a:t>Decentralisation of education management</a:t>
            </a:r>
          </a:p>
          <a:p>
            <a:pPr lvl="0"/>
            <a:r>
              <a:rPr lang="en-GB" sz="2000" dirty="0">
                <a:solidFill>
                  <a:srgbClr val="333399"/>
                </a:solidFill>
              </a:rPr>
              <a:t>School infrastructure (new classrooms, teachers houses and latrines)</a:t>
            </a:r>
          </a:p>
          <a:p>
            <a:pPr lvl="0"/>
            <a:r>
              <a:rPr lang="en-GB" sz="2000" dirty="0">
                <a:solidFill>
                  <a:srgbClr val="333399"/>
                </a:solidFill>
              </a:rPr>
              <a:t>Provision of teaching and learning materials</a:t>
            </a:r>
          </a:p>
          <a:p>
            <a:pPr lvl="0"/>
            <a:r>
              <a:rPr lang="en-GB" sz="2000" dirty="0">
                <a:solidFill>
                  <a:srgbClr val="333399"/>
                </a:solidFill>
              </a:rPr>
              <a:t>Inclusive education</a:t>
            </a:r>
          </a:p>
          <a:p>
            <a:pPr lvl="0"/>
            <a:r>
              <a:rPr lang="en-GB" sz="2000" dirty="0">
                <a:solidFill>
                  <a:srgbClr val="333399"/>
                </a:solidFill>
              </a:rPr>
              <a:t>Curriculum strengthening at all levels</a:t>
            </a:r>
          </a:p>
          <a:p>
            <a:pPr lvl="0"/>
            <a:r>
              <a:rPr lang="en-GB" sz="2000" dirty="0">
                <a:solidFill>
                  <a:srgbClr val="333399"/>
                </a:solidFill>
              </a:rPr>
              <a:t>Bursaries to support vulnerable students (particularly Secondary school)</a:t>
            </a:r>
          </a:p>
          <a:p>
            <a:pPr lvl="0"/>
            <a:r>
              <a:rPr lang="en-GB" sz="2000" dirty="0">
                <a:solidFill>
                  <a:srgbClr val="333399"/>
                </a:solidFill>
              </a:rPr>
              <a:t>Up scaling of school feeding programme (particularly Primary school)</a:t>
            </a:r>
          </a:p>
          <a:p>
            <a:pPr lvl="0"/>
            <a:r>
              <a:rPr lang="en-GB" sz="2000" dirty="0">
                <a:solidFill>
                  <a:srgbClr val="333399"/>
                </a:solidFill>
              </a:rPr>
              <a:t>Upgrading of Community Day Secondary Schools</a:t>
            </a:r>
          </a:p>
          <a:p>
            <a:pPr lvl="0"/>
            <a:r>
              <a:rPr lang="en-GB" sz="2000" dirty="0">
                <a:solidFill>
                  <a:srgbClr val="333399"/>
                </a:solidFill>
              </a:rPr>
              <a:t>Introduction of more double shift schools</a:t>
            </a:r>
          </a:p>
          <a:p>
            <a:pPr marL="0" lvl="0" indent="0">
              <a:buNone/>
            </a:pPr>
            <a:endParaRPr lang="en-GB" sz="1600" dirty="0">
              <a:solidFill>
                <a:srgbClr val="333399"/>
              </a:solidFill>
            </a:endParaRPr>
          </a:p>
          <a:p>
            <a:pPr marL="0" lvl="0" indent="0">
              <a:buNone/>
            </a:pPr>
            <a:endParaRPr lang="en-GB" sz="3600" b="1" dirty="0"/>
          </a:p>
        </p:txBody>
      </p:sp>
    </p:spTree>
    <p:extLst>
      <p:ext uri="{BB962C8B-B14F-4D97-AF65-F5344CB8AC3E}">
        <p14:creationId xmlns:p14="http://schemas.microsoft.com/office/powerpoint/2010/main" val="3116791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1143000"/>
          </a:xfrm>
        </p:spPr>
        <p:txBody>
          <a:bodyPr/>
          <a:lstStyle/>
          <a:p>
            <a:pPr lvl="1"/>
            <a:r>
              <a:rPr lang="en-GB" sz="3600" b="1" u="sng" dirty="0" smtClean="0">
                <a:solidFill>
                  <a:schemeClr val="accent6"/>
                </a:solidFill>
              </a:rPr>
              <a:t>Ministerial Foreword</a:t>
            </a:r>
            <a:br>
              <a:rPr lang="en-GB" sz="3600" b="1" u="sng" dirty="0" smtClean="0">
                <a:solidFill>
                  <a:schemeClr val="accent6"/>
                </a:solidFill>
              </a:rPr>
            </a:br>
            <a:r>
              <a:rPr lang="en-GB" sz="3600" b="1" u="sng" dirty="0">
                <a:solidFill>
                  <a:schemeClr val="accent6"/>
                </a:solidFill>
              </a:rPr>
              <a:t/>
            </a:r>
            <a:br>
              <a:rPr lang="en-GB" sz="3600" b="1" u="sng" dirty="0">
                <a:solidFill>
                  <a:schemeClr val="accent6"/>
                </a:solidFill>
              </a:rPr>
            </a:br>
            <a:endParaRPr lang="en-GB" sz="3600" u="sng" dirty="0"/>
          </a:p>
        </p:txBody>
      </p:sp>
      <p:sp>
        <p:nvSpPr>
          <p:cNvPr id="3" name="Content Placeholder 2"/>
          <p:cNvSpPr>
            <a:spLocks noGrp="1"/>
          </p:cNvSpPr>
          <p:nvPr>
            <p:ph idx="1"/>
          </p:nvPr>
        </p:nvSpPr>
        <p:spPr>
          <a:xfrm>
            <a:off x="467544" y="1268760"/>
            <a:ext cx="8207375" cy="4021137"/>
          </a:xfrm>
        </p:spPr>
        <p:txBody>
          <a:bodyPr/>
          <a:lstStyle/>
          <a:p>
            <a:pPr marL="0" indent="0">
              <a:buNone/>
            </a:pPr>
            <a:r>
              <a:rPr lang="en-GB" dirty="0" smtClean="0">
                <a:solidFill>
                  <a:schemeClr val="accent2"/>
                </a:solidFill>
              </a:rPr>
              <a:t>“</a:t>
            </a:r>
            <a:r>
              <a:rPr lang="en-GB" i="1" dirty="0" smtClean="0">
                <a:solidFill>
                  <a:schemeClr val="accent2"/>
                </a:solidFill>
              </a:rPr>
              <a:t>International development is a key part of Scotland’s global contribution within the international community. It </a:t>
            </a:r>
            <a:r>
              <a:rPr lang="en-GB" b="1" i="1" dirty="0" smtClean="0">
                <a:solidFill>
                  <a:schemeClr val="accent2"/>
                </a:solidFill>
              </a:rPr>
              <a:t>encompasses our core values</a:t>
            </a:r>
            <a:r>
              <a:rPr lang="en-GB" i="1" dirty="0" smtClean="0">
                <a:solidFill>
                  <a:schemeClr val="accent2"/>
                </a:solidFill>
              </a:rPr>
              <a:t>, historical and contemporary, of fairness and equality. It is also </a:t>
            </a:r>
            <a:r>
              <a:rPr lang="en-GB" b="1" i="1" dirty="0" smtClean="0">
                <a:solidFill>
                  <a:schemeClr val="accent2"/>
                </a:solidFill>
              </a:rPr>
              <a:t>about Scotland acting as a good global citizen</a:t>
            </a:r>
            <a:r>
              <a:rPr lang="en-GB" i="1" dirty="0" smtClean="0">
                <a:solidFill>
                  <a:schemeClr val="accent2"/>
                </a:solidFill>
              </a:rPr>
              <a:t>. We are the inheritors of that tradition; it is </a:t>
            </a:r>
            <a:r>
              <a:rPr lang="en-GB" b="1" i="1" dirty="0" smtClean="0">
                <a:solidFill>
                  <a:schemeClr val="accent2"/>
                </a:solidFill>
              </a:rPr>
              <a:t>who we are today</a:t>
            </a:r>
            <a:r>
              <a:rPr lang="en-GB" i="1" dirty="0" smtClean="0">
                <a:solidFill>
                  <a:schemeClr val="accent2"/>
                </a:solidFill>
              </a:rPr>
              <a:t>, and it </a:t>
            </a:r>
            <a:r>
              <a:rPr lang="en-GB" b="1" i="1" dirty="0" smtClean="0">
                <a:solidFill>
                  <a:schemeClr val="accent2"/>
                </a:solidFill>
              </a:rPr>
              <a:t>who we want our next generation to be</a:t>
            </a:r>
            <a:r>
              <a:rPr lang="en-GB" i="1" dirty="0" smtClean="0">
                <a:solidFill>
                  <a:schemeClr val="accent2"/>
                </a:solidFill>
              </a:rPr>
              <a:t>”.</a:t>
            </a:r>
            <a:endParaRPr lang="en-GB" i="1" dirty="0"/>
          </a:p>
        </p:txBody>
      </p:sp>
    </p:spTree>
    <p:extLst>
      <p:ext uri="{BB962C8B-B14F-4D97-AF65-F5344CB8AC3E}">
        <p14:creationId xmlns:p14="http://schemas.microsoft.com/office/powerpoint/2010/main" val="37242592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u="sng" dirty="0">
                <a:solidFill>
                  <a:schemeClr val="accent2"/>
                </a:solidFill>
              </a:rPr>
              <a:t>Government of Malawi’s Priorities (</a:t>
            </a:r>
            <a:r>
              <a:rPr lang="en-GB" sz="4000" b="1" u="sng" dirty="0" err="1">
                <a:solidFill>
                  <a:schemeClr val="accent2"/>
                </a:solidFill>
              </a:rPr>
              <a:t>Cont</a:t>
            </a:r>
            <a:r>
              <a:rPr lang="en-GB" sz="4000" b="1" u="sng" dirty="0">
                <a:solidFill>
                  <a:schemeClr val="accent2"/>
                </a:solidFill>
              </a:rPr>
              <a:t>)</a:t>
            </a:r>
            <a:endParaRPr lang="en-GB" sz="4000" dirty="0"/>
          </a:p>
        </p:txBody>
      </p:sp>
      <p:sp>
        <p:nvSpPr>
          <p:cNvPr id="3" name="Content Placeholder 2"/>
          <p:cNvSpPr>
            <a:spLocks noGrp="1"/>
          </p:cNvSpPr>
          <p:nvPr>
            <p:ph idx="1"/>
          </p:nvPr>
        </p:nvSpPr>
        <p:spPr/>
        <p:txBody>
          <a:bodyPr/>
          <a:lstStyle/>
          <a:p>
            <a:pPr marL="0" lvl="0" indent="0">
              <a:buNone/>
            </a:pPr>
            <a:r>
              <a:rPr lang="en-GB" sz="2000" dirty="0">
                <a:solidFill>
                  <a:srgbClr val="333399"/>
                </a:solidFill>
              </a:rPr>
              <a:t>Higher Education</a:t>
            </a:r>
          </a:p>
          <a:p>
            <a:pPr lvl="0"/>
            <a:r>
              <a:rPr lang="en-GB" sz="2000" dirty="0">
                <a:solidFill>
                  <a:srgbClr val="333399"/>
                </a:solidFill>
              </a:rPr>
              <a:t>Access to Higher education</a:t>
            </a:r>
          </a:p>
          <a:p>
            <a:pPr lvl="0"/>
            <a:r>
              <a:rPr lang="en-GB" sz="2000" dirty="0">
                <a:solidFill>
                  <a:srgbClr val="333399"/>
                </a:solidFill>
              </a:rPr>
              <a:t>Training of Higher education staff</a:t>
            </a:r>
          </a:p>
          <a:p>
            <a:pPr lvl="0"/>
            <a:r>
              <a:rPr lang="en-GB" sz="2000" dirty="0">
                <a:solidFill>
                  <a:srgbClr val="333399"/>
                </a:solidFill>
              </a:rPr>
              <a:t>Curriculum strengthening in Technical, Entrepreneurial and Vocational Education and Training (“TEVET”) institutions</a:t>
            </a:r>
          </a:p>
          <a:p>
            <a:pPr lvl="0"/>
            <a:r>
              <a:rPr lang="en-GB" sz="2000" dirty="0">
                <a:solidFill>
                  <a:srgbClr val="333399"/>
                </a:solidFill>
              </a:rPr>
              <a:t>Cost recovery mechanisms and finance mobilisation in public universities</a:t>
            </a:r>
          </a:p>
          <a:p>
            <a:pPr lvl="0"/>
            <a:r>
              <a:rPr lang="en-GB" sz="2000" dirty="0">
                <a:solidFill>
                  <a:srgbClr val="333399"/>
                </a:solidFill>
              </a:rPr>
              <a:t>Public Private Partnerships</a:t>
            </a:r>
          </a:p>
          <a:p>
            <a:pPr lvl="0"/>
            <a:r>
              <a:rPr lang="en-GB" sz="2000" dirty="0">
                <a:solidFill>
                  <a:srgbClr val="333399"/>
                </a:solidFill>
              </a:rPr>
              <a:t>Support for capacity to strengthen procurement, financial management, planning, budgeting and monitoring and evaluation systems.</a:t>
            </a:r>
          </a:p>
          <a:p>
            <a:pPr lvl="0"/>
            <a:endParaRPr lang="en-GB" sz="1600" dirty="0">
              <a:solidFill>
                <a:srgbClr val="333399"/>
              </a:solidFill>
            </a:endParaRPr>
          </a:p>
          <a:p>
            <a:pPr marL="0" lvl="0" indent="0">
              <a:buNone/>
            </a:pPr>
            <a:endParaRPr lang="en-GB" sz="1600" dirty="0"/>
          </a:p>
        </p:txBody>
      </p:sp>
    </p:spTree>
    <p:extLst>
      <p:ext uri="{BB962C8B-B14F-4D97-AF65-F5344CB8AC3E}">
        <p14:creationId xmlns:p14="http://schemas.microsoft.com/office/powerpoint/2010/main" val="7049862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u="sng" dirty="0">
                <a:solidFill>
                  <a:schemeClr val="accent2"/>
                </a:solidFill>
              </a:rPr>
              <a:t>Government of Malawi’s Priorities (</a:t>
            </a:r>
            <a:r>
              <a:rPr lang="en-GB" sz="4000" b="1" u="sng" dirty="0" err="1">
                <a:solidFill>
                  <a:schemeClr val="accent2"/>
                </a:solidFill>
              </a:rPr>
              <a:t>Cont</a:t>
            </a:r>
            <a:r>
              <a:rPr lang="en-GB" sz="4000" b="1" u="sng" dirty="0">
                <a:solidFill>
                  <a:schemeClr val="accent2"/>
                </a:solidFill>
              </a:rPr>
              <a:t>)</a:t>
            </a:r>
            <a:endParaRPr lang="en-GB" sz="4000" dirty="0"/>
          </a:p>
        </p:txBody>
      </p:sp>
      <p:sp>
        <p:nvSpPr>
          <p:cNvPr id="3" name="Content Placeholder 2"/>
          <p:cNvSpPr>
            <a:spLocks noGrp="1"/>
          </p:cNvSpPr>
          <p:nvPr>
            <p:ph idx="1"/>
          </p:nvPr>
        </p:nvSpPr>
        <p:spPr/>
        <p:txBody>
          <a:bodyPr/>
          <a:lstStyle/>
          <a:p>
            <a:pPr marL="0" lvl="0" indent="0">
              <a:buNone/>
            </a:pPr>
            <a:r>
              <a:rPr lang="en-GB" sz="2000" dirty="0">
                <a:solidFill>
                  <a:srgbClr val="333399"/>
                </a:solidFill>
              </a:rPr>
              <a:t>Sustainable Economic Development</a:t>
            </a:r>
          </a:p>
          <a:p>
            <a:pPr marL="0" lvl="0" indent="0">
              <a:buNone/>
            </a:pPr>
            <a:endParaRPr lang="en-GB" sz="2000" dirty="0">
              <a:solidFill>
                <a:srgbClr val="333399"/>
              </a:solidFill>
            </a:endParaRPr>
          </a:p>
          <a:p>
            <a:pPr lvl="0"/>
            <a:r>
              <a:rPr lang="en-GB" sz="2000" dirty="0">
                <a:solidFill>
                  <a:srgbClr val="333399"/>
                </a:solidFill>
              </a:rPr>
              <a:t>Agricultural Development &amp; Value Addition (</a:t>
            </a:r>
            <a:r>
              <a:rPr lang="en-GB" sz="2000" b="1" dirty="0">
                <a:solidFill>
                  <a:srgbClr val="333399"/>
                </a:solidFill>
              </a:rPr>
              <a:t>Including irrigation elements as part of projects</a:t>
            </a:r>
            <a:r>
              <a:rPr lang="en-GB" sz="2000" dirty="0">
                <a:solidFill>
                  <a:srgbClr val="333399"/>
                </a:solidFill>
              </a:rPr>
              <a:t>)</a:t>
            </a:r>
          </a:p>
          <a:p>
            <a:pPr lvl="0"/>
            <a:r>
              <a:rPr lang="en-GB" sz="2000" dirty="0">
                <a:solidFill>
                  <a:srgbClr val="333399"/>
                </a:solidFill>
              </a:rPr>
              <a:t>Tourism </a:t>
            </a:r>
          </a:p>
          <a:p>
            <a:pPr lvl="0"/>
            <a:r>
              <a:rPr lang="en-GB" sz="2000" dirty="0">
                <a:solidFill>
                  <a:srgbClr val="333399"/>
                </a:solidFill>
              </a:rPr>
              <a:t>Energy (Renewable Energy) (</a:t>
            </a:r>
            <a:r>
              <a:rPr lang="en-GB" sz="2000" b="1" dirty="0">
                <a:solidFill>
                  <a:srgbClr val="333399"/>
                </a:solidFill>
              </a:rPr>
              <a:t>especially alternative sources of power from Solar</a:t>
            </a:r>
            <a:r>
              <a:rPr lang="en-GB" sz="2000" dirty="0">
                <a:solidFill>
                  <a:srgbClr val="333399"/>
                </a:solidFill>
              </a:rPr>
              <a:t>)</a:t>
            </a:r>
          </a:p>
          <a:p>
            <a:pPr lvl="0"/>
            <a:r>
              <a:rPr lang="en-GB" sz="2000" dirty="0">
                <a:solidFill>
                  <a:srgbClr val="333399"/>
                </a:solidFill>
              </a:rPr>
              <a:t>Environment &amp; Natural Resources Management </a:t>
            </a:r>
          </a:p>
          <a:p>
            <a:pPr lvl="0"/>
            <a:r>
              <a:rPr lang="en-GB" sz="2000" dirty="0">
                <a:solidFill>
                  <a:srgbClr val="333399"/>
                </a:solidFill>
              </a:rPr>
              <a:t>Finance and Investment Promotion</a:t>
            </a:r>
            <a:endParaRPr lang="en-GB" sz="2000" dirty="0"/>
          </a:p>
        </p:txBody>
      </p:sp>
    </p:spTree>
    <p:extLst>
      <p:ext uri="{BB962C8B-B14F-4D97-AF65-F5344CB8AC3E}">
        <p14:creationId xmlns:p14="http://schemas.microsoft.com/office/powerpoint/2010/main" val="26236358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u="sng" dirty="0">
                <a:solidFill>
                  <a:schemeClr val="accent2"/>
                </a:solidFill>
              </a:rPr>
              <a:t>Malawi Development Programme 2018-2023</a:t>
            </a:r>
            <a:endParaRPr lang="en-GB" sz="4000" dirty="0"/>
          </a:p>
        </p:txBody>
      </p:sp>
      <p:sp>
        <p:nvSpPr>
          <p:cNvPr id="3" name="Content Placeholder 2"/>
          <p:cNvSpPr>
            <a:spLocks noGrp="1"/>
          </p:cNvSpPr>
          <p:nvPr>
            <p:ph idx="1"/>
          </p:nvPr>
        </p:nvSpPr>
        <p:spPr>
          <a:xfrm>
            <a:off x="468313" y="1557338"/>
            <a:ext cx="8207375" cy="4319934"/>
          </a:xfrm>
        </p:spPr>
        <p:txBody>
          <a:bodyPr/>
          <a:lstStyle/>
          <a:p>
            <a:pPr marL="0" indent="0">
              <a:buNone/>
            </a:pPr>
            <a:r>
              <a:rPr lang="en-GB" b="1" dirty="0" smtClean="0">
                <a:solidFill>
                  <a:schemeClr val="accent2"/>
                </a:solidFill>
              </a:rPr>
              <a:t>Timetable</a:t>
            </a:r>
          </a:p>
          <a:p>
            <a:pPr marL="0" indent="0">
              <a:buNone/>
            </a:pPr>
            <a:endParaRPr lang="en-GB" dirty="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833894425"/>
              </p:ext>
            </p:extLst>
          </p:nvPr>
        </p:nvGraphicFramePr>
        <p:xfrm>
          <a:off x="971600" y="2564904"/>
          <a:ext cx="7128792" cy="3568877"/>
        </p:xfrm>
        <a:graphic>
          <a:graphicData uri="http://schemas.openxmlformats.org/drawingml/2006/table">
            <a:tbl>
              <a:tblPr firstRow="1" bandRow="1">
                <a:tableStyleId>{5C22544A-7EE6-4342-B048-85BDC9FD1C3A}</a:tableStyleId>
              </a:tblPr>
              <a:tblGrid>
                <a:gridCol w="4320480"/>
                <a:gridCol w="2808312"/>
              </a:tblGrid>
              <a:tr h="440145">
                <a:tc>
                  <a:txBody>
                    <a:bodyPr/>
                    <a:lstStyle/>
                    <a:p>
                      <a:r>
                        <a:rPr lang="en-GB" dirty="0" smtClean="0">
                          <a:solidFill>
                            <a:schemeClr val="accent2"/>
                          </a:solidFill>
                        </a:rPr>
                        <a:t>Dates</a:t>
                      </a:r>
                      <a:endParaRPr lang="en-GB" dirty="0">
                        <a:solidFill>
                          <a:schemeClr val="accent2"/>
                        </a:solidFill>
                      </a:endParaRPr>
                    </a:p>
                  </a:txBody>
                  <a:tcPr/>
                </a:tc>
                <a:tc>
                  <a:txBody>
                    <a:bodyPr/>
                    <a:lstStyle/>
                    <a:p>
                      <a:r>
                        <a:rPr lang="en-GB" dirty="0" smtClean="0">
                          <a:solidFill>
                            <a:schemeClr val="accent2"/>
                          </a:solidFill>
                        </a:rPr>
                        <a:t>Actions</a:t>
                      </a:r>
                      <a:endParaRPr lang="en-GB" dirty="0">
                        <a:solidFill>
                          <a:schemeClr val="accent2"/>
                        </a:solidFill>
                      </a:endParaRPr>
                    </a:p>
                  </a:txBody>
                  <a:tcPr/>
                </a:tc>
              </a:tr>
              <a:tr h="440145">
                <a:tc>
                  <a:txBody>
                    <a:bodyPr/>
                    <a:lstStyle/>
                    <a:p>
                      <a:r>
                        <a:rPr lang="en-GB" dirty="0" smtClean="0">
                          <a:solidFill>
                            <a:schemeClr val="accent2"/>
                          </a:solidFill>
                        </a:rPr>
                        <a:t>03</a:t>
                      </a:r>
                      <a:r>
                        <a:rPr lang="en-GB" baseline="0" dirty="0" smtClean="0">
                          <a:solidFill>
                            <a:schemeClr val="accent2"/>
                          </a:solidFill>
                        </a:rPr>
                        <a:t> November 2017</a:t>
                      </a:r>
                      <a:endParaRPr lang="en-GB" dirty="0">
                        <a:solidFill>
                          <a:schemeClr val="accent2"/>
                        </a:solidFill>
                      </a:endParaRPr>
                    </a:p>
                  </a:txBody>
                  <a:tcPr/>
                </a:tc>
                <a:tc>
                  <a:txBody>
                    <a:bodyPr/>
                    <a:lstStyle/>
                    <a:p>
                      <a:r>
                        <a:rPr lang="en-GB" dirty="0" smtClean="0">
                          <a:solidFill>
                            <a:schemeClr val="accent2"/>
                          </a:solidFill>
                        </a:rPr>
                        <a:t>Opening</a:t>
                      </a:r>
                      <a:endParaRPr lang="en-GB" dirty="0">
                        <a:solidFill>
                          <a:schemeClr val="accent2"/>
                        </a:solidFill>
                      </a:endParaRPr>
                    </a:p>
                  </a:txBody>
                  <a:tcPr/>
                </a:tc>
              </a:tr>
              <a:tr h="4878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accent2"/>
                          </a:solidFill>
                        </a:rPr>
                        <a:t>03 November 3017 – 26 January 2018</a:t>
                      </a:r>
                    </a:p>
                  </a:txBody>
                  <a:tcPr/>
                </a:tc>
                <a:tc>
                  <a:txBody>
                    <a:bodyPr/>
                    <a:lstStyle/>
                    <a:p>
                      <a:r>
                        <a:rPr lang="en-GB" dirty="0" smtClean="0">
                          <a:solidFill>
                            <a:schemeClr val="accent2"/>
                          </a:solidFill>
                        </a:rPr>
                        <a:t>Concept Note Stage</a:t>
                      </a:r>
                      <a:endParaRPr lang="en-GB" dirty="0">
                        <a:solidFill>
                          <a:schemeClr val="accent2"/>
                        </a:solidFill>
                      </a:endParaRPr>
                    </a:p>
                  </a:txBody>
                  <a:tcPr/>
                </a:tc>
              </a:tr>
              <a:tr h="440145">
                <a:tc>
                  <a:txBody>
                    <a:bodyPr/>
                    <a:lstStyle/>
                    <a:p>
                      <a:r>
                        <a:rPr lang="en-GB" dirty="0" smtClean="0">
                          <a:solidFill>
                            <a:schemeClr val="accent2"/>
                          </a:solidFill>
                        </a:rPr>
                        <a:t>29 November 2017</a:t>
                      </a:r>
                      <a:endParaRPr lang="en-GB" dirty="0">
                        <a:solidFill>
                          <a:schemeClr val="accent2"/>
                        </a:solidFill>
                      </a:endParaRPr>
                    </a:p>
                  </a:txBody>
                  <a:tcPr/>
                </a:tc>
                <a:tc>
                  <a:txBody>
                    <a:bodyPr/>
                    <a:lstStyle/>
                    <a:p>
                      <a:r>
                        <a:rPr lang="en-GB" dirty="0" smtClean="0">
                          <a:solidFill>
                            <a:schemeClr val="accent2"/>
                          </a:solidFill>
                        </a:rPr>
                        <a:t>Information Day</a:t>
                      </a:r>
                      <a:endParaRPr lang="en-GB" dirty="0">
                        <a:solidFill>
                          <a:schemeClr val="accent2"/>
                        </a:solidFill>
                      </a:endParaRPr>
                    </a:p>
                  </a:txBody>
                  <a:tcPr/>
                </a:tc>
              </a:tr>
              <a:tr h="440145">
                <a:tc>
                  <a:txBody>
                    <a:bodyPr/>
                    <a:lstStyle/>
                    <a:p>
                      <a:r>
                        <a:rPr lang="en-GB" dirty="0" smtClean="0">
                          <a:solidFill>
                            <a:schemeClr val="accent2"/>
                          </a:solidFill>
                        </a:rPr>
                        <a:t>March</a:t>
                      </a:r>
                      <a:r>
                        <a:rPr lang="en-GB" baseline="0" dirty="0" smtClean="0">
                          <a:solidFill>
                            <a:schemeClr val="accent2"/>
                          </a:solidFill>
                        </a:rPr>
                        <a:t> 2018</a:t>
                      </a:r>
                      <a:endParaRPr lang="en-GB" dirty="0">
                        <a:solidFill>
                          <a:schemeClr val="accent2"/>
                        </a:solidFill>
                      </a:endParaRPr>
                    </a:p>
                  </a:txBody>
                  <a:tcPr/>
                </a:tc>
                <a:tc>
                  <a:txBody>
                    <a:bodyPr/>
                    <a:lstStyle/>
                    <a:p>
                      <a:r>
                        <a:rPr lang="en-GB" dirty="0" smtClean="0">
                          <a:solidFill>
                            <a:schemeClr val="accent2"/>
                          </a:solidFill>
                        </a:rPr>
                        <a:t>Concept Note Decisions</a:t>
                      </a:r>
                      <a:endParaRPr lang="en-GB" dirty="0">
                        <a:solidFill>
                          <a:schemeClr val="accent2"/>
                        </a:solidFill>
                      </a:endParaRPr>
                    </a:p>
                  </a:txBody>
                  <a:tcPr/>
                </a:tc>
              </a:tr>
              <a:tr h="440145">
                <a:tc>
                  <a:txBody>
                    <a:bodyPr/>
                    <a:lstStyle/>
                    <a:p>
                      <a:r>
                        <a:rPr lang="en-GB" dirty="0" smtClean="0">
                          <a:solidFill>
                            <a:schemeClr val="accent2"/>
                          </a:solidFill>
                        </a:rPr>
                        <a:t>02 April – 11 May 2018</a:t>
                      </a:r>
                      <a:endParaRPr lang="en-GB" dirty="0">
                        <a:solidFill>
                          <a:schemeClr val="accent2"/>
                        </a:solidFill>
                      </a:endParaRPr>
                    </a:p>
                  </a:txBody>
                  <a:tcPr/>
                </a:tc>
                <a:tc>
                  <a:txBody>
                    <a:bodyPr/>
                    <a:lstStyle/>
                    <a:p>
                      <a:r>
                        <a:rPr lang="en-GB" dirty="0" smtClean="0">
                          <a:solidFill>
                            <a:schemeClr val="accent2"/>
                          </a:solidFill>
                        </a:rPr>
                        <a:t>Full Application Stage</a:t>
                      </a:r>
                      <a:endParaRPr lang="en-GB" dirty="0">
                        <a:solidFill>
                          <a:schemeClr val="accent2"/>
                        </a:solidFill>
                      </a:endParaRPr>
                    </a:p>
                  </a:txBody>
                  <a:tcPr/>
                </a:tc>
              </a:tr>
              <a:tr h="440145">
                <a:tc>
                  <a:txBody>
                    <a:bodyPr/>
                    <a:lstStyle/>
                    <a:p>
                      <a:r>
                        <a:rPr lang="en-GB" dirty="0" smtClean="0">
                          <a:solidFill>
                            <a:schemeClr val="accent2"/>
                          </a:solidFill>
                        </a:rPr>
                        <a:t>July</a:t>
                      </a:r>
                      <a:r>
                        <a:rPr lang="en-GB" baseline="0" dirty="0" smtClean="0">
                          <a:solidFill>
                            <a:schemeClr val="accent2"/>
                          </a:solidFill>
                        </a:rPr>
                        <a:t> 2018</a:t>
                      </a:r>
                      <a:endParaRPr lang="en-GB" dirty="0">
                        <a:solidFill>
                          <a:schemeClr val="accent2"/>
                        </a:solidFill>
                      </a:endParaRPr>
                    </a:p>
                  </a:txBody>
                  <a:tcPr/>
                </a:tc>
                <a:tc>
                  <a:txBody>
                    <a:bodyPr/>
                    <a:lstStyle/>
                    <a:p>
                      <a:r>
                        <a:rPr lang="en-GB" dirty="0" smtClean="0">
                          <a:solidFill>
                            <a:schemeClr val="accent2"/>
                          </a:solidFill>
                        </a:rPr>
                        <a:t>Application Decisions</a:t>
                      </a:r>
                      <a:endParaRPr lang="en-GB" dirty="0">
                        <a:solidFill>
                          <a:schemeClr val="accent2"/>
                        </a:solidFill>
                      </a:endParaRPr>
                    </a:p>
                  </a:txBody>
                  <a:tcPr/>
                </a:tc>
              </a:tr>
              <a:tr h="440145">
                <a:tc>
                  <a:txBody>
                    <a:bodyPr/>
                    <a:lstStyle/>
                    <a:p>
                      <a:r>
                        <a:rPr lang="en-GB" dirty="0" smtClean="0">
                          <a:solidFill>
                            <a:schemeClr val="accent2"/>
                          </a:solidFill>
                        </a:rPr>
                        <a:t>01 October 2018</a:t>
                      </a:r>
                      <a:endParaRPr lang="en-GB" dirty="0">
                        <a:solidFill>
                          <a:schemeClr val="accent2"/>
                        </a:solidFill>
                      </a:endParaRPr>
                    </a:p>
                  </a:txBody>
                  <a:tcPr/>
                </a:tc>
                <a:tc>
                  <a:txBody>
                    <a:bodyPr/>
                    <a:lstStyle/>
                    <a:p>
                      <a:r>
                        <a:rPr lang="en-GB" smtClean="0">
                          <a:solidFill>
                            <a:schemeClr val="accent2"/>
                          </a:solidFill>
                        </a:rPr>
                        <a:t>Projects Commence</a:t>
                      </a:r>
                      <a:endParaRPr lang="en-GB" dirty="0">
                        <a:solidFill>
                          <a:schemeClr val="accent2"/>
                        </a:solidFill>
                      </a:endParaRPr>
                    </a:p>
                  </a:txBody>
                  <a:tcPr/>
                </a:tc>
              </a:tr>
            </a:tbl>
          </a:graphicData>
        </a:graphic>
      </p:graphicFrame>
    </p:spTree>
    <p:extLst>
      <p:ext uri="{BB962C8B-B14F-4D97-AF65-F5344CB8AC3E}">
        <p14:creationId xmlns:p14="http://schemas.microsoft.com/office/powerpoint/2010/main" val="22060976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80928"/>
            <a:ext cx="8229600" cy="1143000"/>
          </a:xfrm>
        </p:spPr>
        <p:txBody>
          <a:bodyPr/>
          <a:lstStyle/>
          <a:p>
            <a:r>
              <a:rPr lang="en-GB" b="1" u="sng" dirty="0" smtClean="0">
                <a:solidFill>
                  <a:schemeClr val="accent2"/>
                </a:solidFill>
              </a:rPr>
              <a:t>Zikomo!</a:t>
            </a:r>
            <a:br>
              <a:rPr lang="en-GB" b="1" u="sng" dirty="0" smtClean="0">
                <a:solidFill>
                  <a:schemeClr val="accent2"/>
                </a:solidFill>
              </a:rPr>
            </a:br>
            <a:r>
              <a:rPr lang="en-GB" b="1" u="sng" dirty="0" smtClean="0">
                <a:solidFill>
                  <a:schemeClr val="accent2"/>
                </a:solidFill>
              </a:rPr>
              <a:t/>
            </a:r>
            <a:br>
              <a:rPr lang="en-GB" b="1" u="sng" dirty="0" smtClean="0">
                <a:solidFill>
                  <a:schemeClr val="accent2"/>
                </a:solidFill>
              </a:rPr>
            </a:br>
            <a:r>
              <a:rPr lang="en-GB" b="1" u="sng" dirty="0" smtClean="0">
                <a:solidFill>
                  <a:schemeClr val="accent2"/>
                </a:solidFill>
              </a:rPr>
              <a:t/>
            </a:r>
            <a:br>
              <a:rPr lang="en-GB" b="1" u="sng" dirty="0" smtClean="0">
                <a:solidFill>
                  <a:schemeClr val="accent2"/>
                </a:solidFill>
              </a:rPr>
            </a:br>
            <a:r>
              <a:rPr lang="en-GB" b="1" u="sng" dirty="0">
                <a:solidFill>
                  <a:schemeClr val="accent2"/>
                </a:solidFill>
              </a:rPr>
              <a:t/>
            </a:r>
            <a:br>
              <a:rPr lang="en-GB" b="1" u="sng" dirty="0">
                <a:solidFill>
                  <a:schemeClr val="accent2"/>
                </a:solidFill>
              </a:rPr>
            </a:br>
            <a:r>
              <a:rPr lang="en-GB" b="1" u="sng" dirty="0" smtClean="0">
                <a:solidFill>
                  <a:schemeClr val="accent2"/>
                </a:solidFill>
              </a:rPr>
              <a:t/>
            </a:r>
            <a:br>
              <a:rPr lang="en-GB" b="1" u="sng" dirty="0" smtClean="0">
                <a:solidFill>
                  <a:schemeClr val="accent2"/>
                </a:solidFill>
              </a:rPr>
            </a:br>
            <a:r>
              <a:rPr lang="en-GB" b="1" u="sng" dirty="0" smtClean="0">
                <a:solidFill>
                  <a:schemeClr val="accent2"/>
                </a:solidFill>
              </a:rPr>
              <a:t/>
            </a:r>
            <a:br>
              <a:rPr lang="en-GB" b="1" u="sng" dirty="0" smtClean="0">
                <a:solidFill>
                  <a:schemeClr val="accent2"/>
                </a:solidFill>
              </a:rPr>
            </a:br>
            <a:r>
              <a:rPr lang="en-GB" sz="2800" b="1" u="sng" dirty="0" smtClean="0">
                <a:solidFill>
                  <a:schemeClr val="accent2"/>
                </a:solidFill>
              </a:rPr>
              <a:t>Scottish </a:t>
            </a:r>
            <a:r>
              <a:rPr lang="en-GB" sz="2800" b="1" u="sng" dirty="0">
                <a:solidFill>
                  <a:schemeClr val="accent2"/>
                </a:solidFill>
              </a:rPr>
              <a:t>Govt International Development Team</a:t>
            </a:r>
            <a:r>
              <a:rPr lang="en-GB" sz="2000" b="1" u="sng" dirty="0">
                <a:solidFill>
                  <a:schemeClr val="accent2"/>
                </a:solidFill>
              </a:rPr>
              <a:t/>
            </a:r>
            <a:br>
              <a:rPr lang="en-GB" sz="2000" b="1" u="sng" dirty="0">
                <a:solidFill>
                  <a:schemeClr val="accent2"/>
                </a:solidFill>
              </a:rPr>
            </a:br>
            <a:r>
              <a:rPr lang="en-GB" sz="4800" b="1" dirty="0" smtClean="0">
                <a:solidFill>
                  <a:schemeClr val="accent2"/>
                </a:solidFill>
              </a:rPr>
              <a:t> T.  </a:t>
            </a:r>
            <a:r>
              <a:rPr lang="en-GB" sz="4800" dirty="0" smtClean="0">
                <a:solidFill>
                  <a:schemeClr val="accent2"/>
                </a:solidFill>
              </a:rPr>
              <a:t>@scotgovID</a:t>
            </a:r>
            <a:r>
              <a:rPr lang="en-GB" u="sng" dirty="0" smtClean="0">
                <a:solidFill>
                  <a:schemeClr val="accent2"/>
                </a:solidFill>
              </a:rPr>
              <a:t/>
            </a:r>
            <a:br>
              <a:rPr lang="en-GB" u="sng" dirty="0" smtClean="0">
                <a:solidFill>
                  <a:schemeClr val="accent2"/>
                </a:solidFill>
              </a:rPr>
            </a:br>
            <a:endParaRPr lang="en-GB" dirty="0"/>
          </a:p>
        </p:txBody>
      </p:sp>
      <p:pic>
        <p:nvPicPr>
          <p:cNvPr id="1026" name="Picture 2" descr="C:\Users\u200791\AppData\Local\Microsoft\Windows\Temporary Internet Files\Content.Outlook\9YAAQCEZ\IMG_58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124744"/>
            <a:ext cx="3251200" cy="325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6548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738"/>
            <a:ext cx="8229600" cy="1143000"/>
          </a:xfrm>
        </p:spPr>
        <p:txBody>
          <a:bodyPr/>
          <a:lstStyle/>
          <a:p>
            <a:r>
              <a:rPr lang="en-GB" b="1" u="sng" dirty="0" smtClean="0">
                <a:solidFill>
                  <a:schemeClr val="accent2"/>
                </a:solidFill>
              </a:rPr>
              <a:t>Our Vision</a:t>
            </a:r>
            <a:endParaRPr lang="en-GB" b="1" u="sng" dirty="0">
              <a:solidFill>
                <a:schemeClr val="accent2"/>
              </a:solidFill>
            </a:endParaRPr>
          </a:p>
        </p:txBody>
      </p:sp>
      <p:sp>
        <p:nvSpPr>
          <p:cNvPr id="3" name="Content Placeholder 2"/>
          <p:cNvSpPr>
            <a:spLocks noGrp="1"/>
          </p:cNvSpPr>
          <p:nvPr>
            <p:ph idx="1"/>
          </p:nvPr>
        </p:nvSpPr>
        <p:spPr>
          <a:xfrm>
            <a:off x="323528" y="980728"/>
            <a:ext cx="8568952" cy="4176464"/>
          </a:xfrm>
        </p:spPr>
        <p:txBody>
          <a:bodyPr/>
          <a:lstStyle/>
          <a:p>
            <a:pPr marL="0" indent="0">
              <a:buNone/>
            </a:pPr>
            <a:endParaRPr lang="en-GB" dirty="0">
              <a:solidFill>
                <a:schemeClr val="accent2"/>
              </a:solidFill>
            </a:endParaRPr>
          </a:p>
          <a:p>
            <a:pPr marL="0" indent="0" algn="ctr">
              <a:buNone/>
            </a:pPr>
            <a:r>
              <a:rPr lang="en-GB" sz="4400" i="1" dirty="0" smtClean="0">
                <a:solidFill>
                  <a:schemeClr val="accent2"/>
                </a:solidFill>
              </a:rPr>
              <a:t>“Embedding the Global Goals, Scotland will contribute to sustainable development and the fight against poverty, injustice and inequality internationally”</a:t>
            </a:r>
            <a:endParaRPr lang="en-GB" sz="4400" i="1" dirty="0">
              <a:solidFill>
                <a:schemeClr val="accent2"/>
              </a:solidFill>
            </a:endParaRPr>
          </a:p>
          <a:p>
            <a:pPr marL="0" indent="0">
              <a:buNone/>
            </a:pPr>
            <a:endParaRPr lang="en-GB" dirty="0"/>
          </a:p>
        </p:txBody>
      </p:sp>
    </p:spTree>
    <p:extLst>
      <p:ext uri="{BB962C8B-B14F-4D97-AF65-F5344CB8AC3E}">
        <p14:creationId xmlns:p14="http://schemas.microsoft.com/office/powerpoint/2010/main" val="3495244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738"/>
            <a:ext cx="8229600" cy="1143000"/>
          </a:xfrm>
        </p:spPr>
        <p:txBody>
          <a:bodyPr/>
          <a:lstStyle/>
          <a:p>
            <a:r>
              <a:rPr lang="en-GB" b="1" u="sng" dirty="0" smtClean="0">
                <a:solidFill>
                  <a:schemeClr val="accent2"/>
                </a:solidFill>
              </a:rPr>
              <a:t>Our Priorities</a:t>
            </a:r>
            <a:endParaRPr lang="en-GB" b="1" u="sng" dirty="0">
              <a:solidFill>
                <a:schemeClr val="accent2"/>
              </a:solidFill>
            </a:endParaRPr>
          </a:p>
        </p:txBody>
      </p:sp>
      <p:sp>
        <p:nvSpPr>
          <p:cNvPr id="3" name="Content Placeholder 2"/>
          <p:cNvSpPr>
            <a:spLocks noGrp="1"/>
          </p:cNvSpPr>
          <p:nvPr>
            <p:ph idx="1"/>
          </p:nvPr>
        </p:nvSpPr>
        <p:spPr>
          <a:xfrm>
            <a:off x="323528" y="1196752"/>
            <a:ext cx="8568952" cy="4176464"/>
          </a:xfrm>
        </p:spPr>
        <p:txBody>
          <a:bodyPr/>
          <a:lstStyle/>
          <a:p>
            <a:r>
              <a:rPr lang="en-GB" sz="3200" b="1" dirty="0" smtClean="0">
                <a:solidFill>
                  <a:schemeClr val="accent2"/>
                </a:solidFill>
              </a:rPr>
              <a:t>Encourage</a:t>
            </a:r>
            <a:r>
              <a:rPr lang="en-GB" sz="3200" dirty="0" smtClean="0">
                <a:solidFill>
                  <a:schemeClr val="accent2"/>
                </a:solidFill>
              </a:rPr>
              <a:t> new and historic relationships</a:t>
            </a:r>
          </a:p>
          <a:p>
            <a:pPr marL="0" indent="0">
              <a:buNone/>
            </a:pPr>
            <a:endParaRPr lang="en-GB" sz="1400" b="1" dirty="0" smtClean="0">
              <a:solidFill>
                <a:schemeClr val="accent2"/>
              </a:solidFill>
            </a:endParaRPr>
          </a:p>
          <a:p>
            <a:r>
              <a:rPr lang="en-GB" b="1" dirty="0" smtClean="0">
                <a:solidFill>
                  <a:schemeClr val="accent2"/>
                </a:solidFill>
              </a:rPr>
              <a:t>Empower</a:t>
            </a:r>
            <a:r>
              <a:rPr lang="en-GB" dirty="0" smtClean="0">
                <a:solidFill>
                  <a:schemeClr val="accent2"/>
                </a:solidFill>
              </a:rPr>
              <a:t> our partner countries</a:t>
            </a:r>
          </a:p>
          <a:p>
            <a:pPr marL="0" indent="0">
              <a:buNone/>
            </a:pPr>
            <a:endParaRPr lang="en-GB" sz="1400" dirty="0" smtClean="0">
              <a:solidFill>
                <a:schemeClr val="accent2"/>
              </a:solidFill>
            </a:endParaRPr>
          </a:p>
          <a:p>
            <a:r>
              <a:rPr lang="en-GB" b="1" dirty="0" smtClean="0">
                <a:solidFill>
                  <a:schemeClr val="accent2"/>
                </a:solidFill>
              </a:rPr>
              <a:t>Engage</a:t>
            </a:r>
            <a:r>
              <a:rPr lang="en-GB" dirty="0" smtClean="0">
                <a:solidFill>
                  <a:schemeClr val="accent2"/>
                </a:solidFill>
              </a:rPr>
              <a:t> the people of Scotland</a:t>
            </a:r>
          </a:p>
          <a:p>
            <a:pPr marL="0" indent="0">
              <a:buNone/>
            </a:pPr>
            <a:endParaRPr lang="en-GB" sz="1400" dirty="0" smtClean="0">
              <a:solidFill>
                <a:schemeClr val="accent2"/>
              </a:solidFill>
            </a:endParaRPr>
          </a:p>
          <a:p>
            <a:r>
              <a:rPr lang="en-GB" sz="3200" b="1" dirty="0" smtClean="0">
                <a:solidFill>
                  <a:schemeClr val="accent2"/>
                </a:solidFill>
              </a:rPr>
              <a:t>Enhance</a:t>
            </a:r>
            <a:r>
              <a:rPr lang="en-GB" sz="3200" dirty="0" smtClean="0">
                <a:solidFill>
                  <a:schemeClr val="accent2"/>
                </a:solidFill>
              </a:rPr>
              <a:t> our global citizenship</a:t>
            </a:r>
            <a:endParaRPr lang="en-GB" sz="3200" dirty="0">
              <a:solidFill>
                <a:schemeClr val="accent2"/>
              </a:solidFill>
            </a:endParaRPr>
          </a:p>
          <a:p>
            <a:pPr marL="0" indent="0">
              <a:buNone/>
            </a:pPr>
            <a:endParaRPr lang="en-GB" dirty="0"/>
          </a:p>
        </p:txBody>
      </p:sp>
    </p:spTree>
    <p:extLst>
      <p:ext uri="{BB962C8B-B14F-4D97-AF65-F5344CB8AC3E}">
        <p14:creationId xmlns:p14="http://schemas.microsoft.com/office/powerpoint/2010/main" val="3495244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738"/>
            <a:ext cx="8229600" cy="1143000"/>
          </a:xfrm>
        </p:spPr>
        <p:txBody>
          <a:bodyPr/>
          <a:lstStyle/>
          <a:p>
            <a:r>
              <a:rPr lang="en-GB" b="1" u="sng" dirty="0" smtClean="0">
                <a:solidFill>
                  <a:schemeClr val="accent2"/>
                </a:solidFill>
              </a:rPr>
              <a:t>Our Partner Countries</a:t>
            </a:r>
            <a:endParaRPr lang="en-GB" b="1" u="sng" dirty="0">
              <a:solidFill>
                <a:schemeClr val="accent2"/>
              </a:solidFill>
            </a:endParaRPr>
          </a:p>
        </p:txBody>
      </p:sp>
      <p:sp>
        <p:nvSpPr>
          <p:cNvPr id="3" name="Content Placeholder 2"/>
          <p:cNvSpPr>
            <a:spLocks noGrp="1"/>
          </p:cNvSpPr>
          <p:nvPr>
            <p:ph idx="1"/>
          </p:nvPr>
        </p:nvSpPr>
        <p:spPr>
          <a:xfrm>
            <a:off x="323528" y="1412776"/>
            <a:ext cx="8568952" cy="4176464"/>
          </a:xfrm>
        </p:spPr>
        <p:txBody>
          <a:bodyPr/>
          <a:lstStyle/>
          <a:p>
            <a:pPr lvl="1">
              <a:buFont typeface="Arial" panose="020B0604020202020204" pitchFamily="34" charset="0"/>
              <a:buChar char="•"/>
            </a:pPr>
            <a:r>
              <a:rPr lang="en-GB" sz="3200" b="1" dirty="0" smtClean="0">
                <a:solidFill>
                  <a:schemeClr val="accent2"/>
                </a:solidFill>
              </a:rPr>
              <a:t>Malawi</a:t>
            </a:r>
            <a:r>
              <a:rPr lang="en-GB" sz="3200" b="1" dirty="0">
                <a:solidFill>
                  <a:schemeClr val="accent2"/>
                </a:solidFill>
              </a:rPr>
              <a:t>, Zambia</a:t>
            </a:r>
            <a:r>
              <a:rPr lang="en-GB" sz="3200" dirty="0">
                <a:solidFill>
                  <a:schemeClr val="accent2"/>
                </a:solidFill>
              </a:rPr>
              <a:t> and </a:t>
            </a:r>
            <a:r>
              <a:rPr lang="en-GB" sz="3200" b="1" dirty="0">
                <a:solidFill>
                  <a:schemeClr val="accent2"/>
                </a:solidFill>
              </a:rPr>
              <a:t>Rwanda</a:t>
            </a:r>
            <a:r>
              <a:rPr lang="en-GB" sz="3200" dirty="0">
                <a:solidFill>
                  <a:schemeClr val="accent2"/>
                </a:solidFill>
              </a:rPr>
              <a:t> will form </a:t>
            </a:r>
            <a:r>
              <a:rPr lang="en-GB" sz="3200" dirty="0" smtClean="0">
                <a:solidFill>
                  <a:schemeClr val="accent2"/>
                </a:solidFill>
              </a:rPr>
              <a:t>our sub-Saharan </a:t>
            </a:r>
            <a:r>
              <a:rPr lang="en-GB" sz="3200" dirty="0">
                <a:solidFill>
                  <a:schemeClr val="accent2"/>
                </a:solidFill>
              </a:rPr>
              <a:t>project base; and </a:t>
            </a:r>
            <a:endParaRPr lang="en-GB" sz="3200" dirty="0" smtClean="0">
              <a:solidFill>
                <a:schemeClr val="accent2"/>
              </a:solidFill>
            </a:endParaRPr>
          </a:p>
          <a:p>
            <a:pPr marL="457200" lvl="1" indent="0">
              <a:buNone/>
            </a:pPr>
            <a:endParaRPr lang="en-GB" sz="1600" b="1" dirty="0">
              <a:solidFill>
                <a:schemeClr val="accent2"/>
              </a:solidFill>
            </a:endParaRPr>
          </a:p>
          <a:p>
            <a:pPr lvl="1">
              <a:buFont typeface="Arial" panose="020B0604020202020204" pitchFamily="34" charset="0"/>
              <a:buChar char="•"/>
            </a:pPr>
            <a:r>
              <a:rPr lang="en-GB" sz="3200" b="1" dirty="0" smtClean="0">
                <a:solidFill>
                  <a:schemeClr val="accent2"/>
                </a:solidFill>
              </a:rPr>
              <a:t>Pakistan</a:t>
            </a:r>
            <a:r>
              <a:rPr lang="en-GB" sz="3200" dirty="0" smtClean="0">
                <a:solidFill>
                  <a:schemeClr val="accent2"/>
                </a:solidFill>
              </a:rPr>
              <a:t> will see </a:t>
            </a:r>
            <a:r>
              <a:rPr lang="en-GB" sz="3200" dirty="0">
                <a:solidFill>
                  <a:schemeClr val="accent2"/>
                </a:solidFill>
              </a:rPr>
              <a:t>a strong emphasis on education through </a:t>
            </a:r>
            <a:r>
              <a:rPr lang="en-GB" sz="3200" dirty="0" smtClean="0">
                <a:solidFill>
                  <a:schemeClr val="accent2"/>
                </a:solidFill>
              </a:rPr>
              <a:t>scholarships</a:t>
            </a:r>
            <a:endParaRPr lang="en-GB" sz="3200" dirty="0">
              <a:solidFill>
                <a:schemeClr val="accent2"/>
              </a:solidFill>
            </a:endParaRPr>
          </a:p>
          <a:p>
            <a:pPr marL="0" indent="0">
              <a:buNone/>
            </a:pPr>
            <a:endParaRPr lang="en-GB" dirty="0"/>
          </a:p>
        </p:txBody>
      </p:sp>
    </p:spTree>
    <p:extLst>
      <p:ext uri="{BB962C8B-B14F-4D97-AF65-F5344CB8AC3E}">
        <p14:creationId xmlns:p14="http://schemas.microsoft.com/office/powerpoint/2010/main" val="3411573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1400"/>
            <a:ext cx="8229600" cy="1143000"/>
          </a:xfrm>
        </p:spPr>
        <p:txBody>
          <a:bodyPr/>
          <a:lstStyle/>
          <a:p>
            <a:r>
              <a:rPr lang="en-GB" b="1" u="sng" dirty="0" smtClean="0">
                <a:solidFill>
                  <a:schemeClr val="accent2"/>
                </a:solidFill>
              </a:rPr>
              <a:t>Our Ways of Working</a:t>
            </a:r>
            <a:endParaRPr lang="en-GB" b="1" u="sng" dirty="0">
              <a:solidFill>
                <a:schemeClr val="accent2"/>
              </a:solidFill>
            </a:endParaRPr>
          </a:p>
        </p:txBody>
      </p:sp>
      <p:sp>
        <p:nvSpPr>
          <p:cNvPr id="3" name="Content Placeholder 2"/>
          <p:cNvSpPr>
            <a:spLocks noGrp="1"/>
          </p:cNvSpPr>
          <p:nvPr>
            <p:ph idx="1"/>
          </p:nvPr>
        </p:nvSpPr>
        <p:spPr>
          <a:xfrm>
            <a:off x="323528" y="980728"/>
            <a:ext cx="8568952" cy="4176464"/>
          </a:xfrm>
        </p:spPr>
        <p:txBody>
          <a:bodyPr/>
          <a:lstStyle/>
          <a:p>
            <a:r>
              <a:rPr lang="en-GB" b="1" dirty="0" smtClean="0">
                <a:solidFill>
                  <a:schemeClr val="accent2"/>
                </a:solidFill>
              </a:rPr>
              <a:t>Investing our International Development Fund</a:t>
            </a:r>
            <a:r>
              <a:rPr lang="en-GB" dirty="0">
                <a:solidFill>
                  <a:schemeClr val="accent2"/>
                </a:solidFill>
              </a:rPr>
              <a:t> </a:t>
            </a:r>
            <a:r>
              <a:rPr lang="en-GB" dirty="0" smtClean="0">
                <a:solidFill>
                  <a:schemeClr val="accent2"/>
                </a:solidFill>
              </a:rPr>
              <a:t>- 3 funding streams: </a:t>
            </a:r>
          </a:p>
          <a:p>
            <a:pPr lvl="1"/>
            <a:r>
              <a:rPr lang="en-GB" dirty="0" smtClean="0">
                <a:solidFill>
                  <a:schemeClr val="accent2"/>
                </a:solidFill>
              </a:rPr>
              <a:t>development assistance; </a:t>
            </a:r>
          </a:p>
          <a:p>
            <a:pPr lvl="1"/>
            <a:r>
              <a:rPr lang="en-GB" dirty="0" smtClean="0">
                <a:solidFill>
                  <a:schemeClr val="accent2"/>
                </a:solidFill>
              </a:rPr>
              <a:t>capacity strengthening; and </a:t>
            </a:r>
          </a:p>
          <a:p>
            <a:pPr lvl="1"/>
            <a:r>
              <a:rPr lang="en-GB" dirty="0" smtClean="0">
                <a:solidFill>
                  <a:schemeClr val="accent2"/>
                </a:solidFill>
              </a:rPr>
              <a:t>investment</a:t>
            </a:r>
          </a:p>
          <a:p>
            <a:r>
              <a:rPr lang="en-GB" b="1" dirty="0" smtClean="0">
                <a:solidFill>
                  <a:schemeClr val="accent2"/>
                </a:solidFill>
              </a:rPr>
              <a:t>Utilising Scottish expertise</a:t>
            </a:r>
          </a:p>
          <a:p>
            <a:r>
              <a:rPr lang="en-GB" b="1" dirty="0" smtClean="0">
                <a:solidFill>
                  <a:schemeClr val="accent2"/>
                </a:solidFill>
              </a:rPr>
              <a:t>Collaborating with others</a:t>
            </a:r>
            <a:r>
              <a:rPr lang="en-GB" dirty="0" smtClean="0">
                <a:solidFill>
                  <a:schemeClr val="accent2"/>
                </a:solidFill>
              </a:rPr>
              <a:t>: </a:t>
            </a:r>
          </a:p>
          <a:p>
            <a:pPr lvl="1"/>
            <a:r>
              <a:rPr lang="en-GB" dirty="0" smtClean="0">
                <a:solidFill>
                  <a:schemeClr val="accent2"/>
                </a:solidFill>
              </a:rPr>
              <a:t>partner countries; </a:t>
            </a:r>
          </a:p>
          <a:p>
            <a:pPr lvl="1"/>
            <a:r>
              <a:rPr lang="en-GB" dirty="0" smtClean="0">
                <a:solidFill>
                  <a:schemeClr val="accent2"/>
                </a:solidFill>
              </a:rPr>
              <a:t>civil society; </a:t>
            </a:r>
          </a:p>
          <a:p>
            <a:pPr lvl="1"/>
            <a:r>
              <a:rPr lang="en-GB" dirty="0" smtClean="0">
                <a:solidFill>
                  <a:schemeClr val="accent2"/>
                </a:solidFill>
              </a:rPr>
              <a:t>other donors</a:t>
            </a:r>
          </a:p>
          <a:p>
            <a:pPr marL="0" indent="0">
              <a:buNone/>
            </a:pPr>
            <a:endParaRPr lang="en-GB" dirty="0"/>
          </a:p>
        </p:txBody>
      </p:sp>
    </p:spTree>
    <p:extLst>
      <p:ext uri="{BB962C8B-B14F-4D97-AF65-F5344CB8AC3E}">
        <p14:creationId xmlns:p14="http://schemas.microsoft.com/office/powerpoint/2010/main" val="3495244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1400"/>
            <a:ext cx="8229600" cy="1143000"/>
          </a:xfrm>
        </p:spPr>
        <p:txBody>
          <a:bodyPr/>
          <a:lstStyle/>
          <a:p>
            <a:r>
              <a:rPr lang="en-GB" b="1" u="sng" dirty="0" smtClean="0">
                <a:solidFill>
                  <a:schemeClr val="accent2"/>
                </a:solidFill>
              </a:rPr>
              <a:t>3 Funding Streams</a:t>
            </a:r>
            <a:endParaRPr lang="en-GB" b="1" u="sng" dirty="0">
              <a:solidFill>
                <a:schemeClr val="accent2"/>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908720"/>
            <a:ext cx="5760640" cy="5166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4729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1400"/>
            <a:ext cx="8229600" cy="1143000"/>
          </a:xfrm>
        </p:spPr>
        <p:txBody>
          <a:bodyPr/>
          <a:lstStyle/>
          <a:p>
            <a:r>
              <a:rPr lang="en-GB" b="1" u="sng" dirty="0" smtClean="0">
                <a:solidFill>
                  <a:schemeClr val="accent2"/>
                </a:solidFill>
              </a:rPr>
              <a:t>Proportions (with caveats)</a:t>
            </a:r>
            <a:endParaRPr lang="en-GB" b="1" u="sng" dirty="0">
              <a:solidFill>
                <a:schemeClr val="accent2"/>
              </a:solidFill>
            </a:endParaRPr>
          </a:p>
        </p:txBody>
      </p:sp>
      <p:sp>
        <p:nvSpPr>
          <p:cNvPr id="3" name="Rectangle 2"/>
          <p:cNvSpPr/>
          <p:nvPr/>
        </p:nvSpPr>
        <p:spPr>
          <a:xfrm>
            <a:off x="539552" y="-3819138"/>
            <a:ext cx="8064896" cy="646331"/>
          </a:xfrm>
          <a:prstGeom prst="rect">
            <a:avLst/>
          </a:prstGeom>
        </p:spPr>
        <p:txBody>
          <a:bodyPr wrap="square">
            <a:spAutoFit/>
          </a:bodyPr>
          <a:lstStyle/>
          <a:p>
            <a:r>
              <a:rPr lang="en-US" dirty="0"/>
              <a:t> </a:t>
            </a:r>
            <a:endParaRPr lang="en-GB" dirty="0"/>
          </a:p>
          <a:p>
            <a:r>
              <a:rPr lang="en-US" b="1" dirty="0"/>
              <a:t> </a:t>
            </a:r>
            <a:endParaRPr lang="en-GB"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3" y="912068"/>
            <a:ext cx="8136905" cy="51736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9545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12968" cy="1008112"/>
          </a:xfrm>
        </p:spPr>
        <p:txBody>
          <a:bodyPr/>
          <a:lstStyle/>
          <a:p>
            <a:r>
              <a:rPr lang="en-US" sz="3600" b="1" u="sng" dirty="0">
                <a:solidFill>
                  <a:schemeClr val="accent2"/>
                </a:solidFill>
              </a:rPr>
              <a:t>Development </a:t>
            </a:r>
            <a:r>
              <a:rPr lang="en-US" sz="3600" b="1" u="sng" dirty="0" smtClean="0">
                <a:solidFill>
                  <a:schemeClr val="accent2"/>
                </a:solidFill>
              </a:rPr>
              <a:t>Assistance: </a:t>
            </a:r>
            <a:br>
              <a:rPr lang="en-US" sz="3600" b="1" u="sng" dirty="0" smtClean="0">
                <a:solidFill>
                  <a:schemeClr val="accent2"/>
                </a:solidFill>
              </a:rPr>
            </a:br>
            <a:r>
              <a:rPr lang="en-US" sz="3600" b="1" u="sng" dirty="0" err="1">
                <a:solidFill>
                  <a:schemeClr val="accent2"/>
                </a:solidFill>
              </a:rPr>
              <a:t>c</a:t>
            </a:r>
            <a:r>
              <a:rPr lang="en-US" sz="3600" b="1" u="sng" dirty="0" err="1" smtClean="0">
                <a:solidFill>
                  <a:schemeClr val="accent2"/>
                </a:solidFill>
              </a:rPr>
              <a:t>75</a:t>
            </a:r>
            <a:r>
              <a:rPr lang="en-US" sz="3600" b="1" u="sng" dirty="0" smtClean="0">
                <a:solidFill>
                  <a:schemeClr val="accent2"/>
                </a:solidFill>
              </a:rPr>
              <a:t>% </a:t>
            </a:r>
            <a:r>
              <a:rPr lang="en-US" sz="3600" b="1" u="sng" dirty="0">
                <a:solidFill>
                  <a:schemeClr val="accent2"/>
                </a:solidFill>
              </a:rPr>
              <a:t>of </a:t>
            </a:r>
            <a:r>
              <a:rPr lang="en-US" sz="3600" b="1" u="sng" dirty="0" smtClean="0">
                <a:solidFill>
                  <a:schemeClr val="accent2"/>
                </a:solidFill>
              </a:rPr>
              <a:t>IDF (initially)</a:t>
            </a:r>
            <a:endParaRPr lang="en-GB" sz="3600" b="1" u="sng" dirty="0">
              <a:solidFill>
                <a:schemeClr val="accent2"/>
              </a:solidFill>
            </a:endParaRPr>
          </a:p>
        </p:txBody>
      </p:sp>
      <p:sp>
        <p:nvSpPr>
          <p:cNvPr id="4" name="Rectangle 3"/>
          <p:cNvSpPr/>
          <p:nvPr/>
        </p:nvSpPr>
        <p:spPr>
          <a:xfrm>
            <a:off x="107504" y="1268760"/>
            <a:ext cx="9036496" cy="5115246"/>
          </a:xfrm>
          <a:prstGeom prst="rect">
            <a:avLst/>
          </a:prstGeom>
        </p:spPr>
        <p:txBody>
          <a:bodyPr wrap="square">
            <a:spAutoFit/>
          </a:bodyPr>
          <a:lstStyle/>
          <a:p>
            <a:pPr marL="273050" lvl="0" indent="-273050">
              <a:spcBef>
                <a:spcPct val="20000"/>
              </a:spcBef>
              <a:buFont typeface="Arial" panose="020B0604020202020204" pitchFamily="34" charset="0"/>
              <a:buChar char="•"/>
            </a:pPr>
            <a:r>
              <a:rPr lang="en-US" sz="2400" b="1" dirty="0" smtClean="0">
                <a:solidFill>
                  <a:schemeClr val="accent2"/>
                </a:solidFill>
                <a:latin typeface="+mn-lt"/>
              </a:rPr>
              <a:t>Empower </a:t>
            </a:r>
            <a:r>
              <a:rPr lang="en-US" sz="2400" dirty="0" smtClean="0">
                <a:solidFill>
                  <a:schemeClr val="accent2"/>
                </a:solidFill>
                <a:latin typeface="+mn-lt"/>
              </a:rPr>
              <a:t>our partner countries </a:t>
            </a:r>
            <a:r>
              <a:rPr lang="en-US" sz="2400" b="1" dirty="0" smtClean="0">
                <a:solidFill>
                  <a:schemeClr val="accent2"/>
                </a:solidFill>
                <a:latin typeface="+mn-lt"/>
              </a:rPr>
              <a:t>/ Encourage </a:t>
            </a:r>
            <a:r>
              <a:rPr lang="en-US" sz="2400" dirty="0" smtClean="0">
                <a:solidFill>
                  <a:schemeClr val="accent2"/>
                </a:solidFill>
                <a:latin typeface="+mn-lt"/>
              </a:rPr>
              <a:t>new &amp; historic relationships: s</a:t>
            </a:r>
            <a:r>
              <a:rPr lang="en-US" sz="2400" dirty="0" smtClean="0">
                <a:solidFill>
                  <a:schemeClr val="accent2"/>
                </a:solidFill>
              </a:rPr>
              <a:t>upport </a:t>
            </a:r>
            <a:r>
              <a:rPr lang="en-US" sz="2400" dirty="0">
                <a:solidFill>
                  <a:schemeClr val="accent2"/>
                </a:solidFill>
              </a:rPr>
              <a:t>development assistance </a:t>
            </a:r>
            <a:r>
              <a:rPr lang="en-US" sz="2400" u="sng" dirty="0">
                <a:solidFill>
                  <a:schemeClr val="accent2"/>
                </a:solidFill>
              </a:rPr>
              <a:t>overseas</a:t>
            </a:r>
            <a:r>
              <a:rPr lang="en-US" sz="2400" dirty="0">
                <a:solidFill>
                  <a:schemeClr val="accent2"/>
                </a:solidFill>
              </a:rPr>
              <a:t>: </a:t>
            </a:r>
            <a:endParaRPr lang="en-US" sz="2400" dirty="0" smtClean="0">
              <a:solidFill>
                <a:schemeClr val="accent2"/>
              </a:solidFill>
              <a:latin typeface="+mn-lt"/>
            </a:endParaRPr>
          </a:p>
          <a:p>
            <a:pPr marL="627063" lvl="1" indent="-271463">
              <a:spcBef>
                <a:spcPct val="20000"/>
              </a:spcBef>
              <a:buFont typeface="Arial" panose="020B0604020202020204" pitchFamily="34" charset="0"/>
              <a:buChar char="•"/>
              <a:tabLst>
                <a:tab pos="273050" algn="l"/>
              </a:tabLst>
            </a:pPr>
            <a:r>
              <a:rPr lang="en-US" sz="2400" dirty="0" smtClean="0">
                <a:solidFill>
                  <a:schemeClr val="accent2"/>
                </a:solidFill>
                <a:latin typeface="+mn-lt"/>
              </a:rPr>
              <a:t>majority thro </a:t>
            </a:r>
            <a:r>
              <a:rPr lang="en-US" sz="2400" b="1" dirty="0">
                <a:solidFill>
                  <a:schemeClr val="accent2"/>
                </a:solidFill>
                <a:latin typeface="+mn-lt"/>
              </a:rPr>
              <a:t>competitive</a:t>
            </a:r>
            <a:r>
              <a:rPr lang="en-US" sz="2400" dirty="0">
                <a:solidFill>
                  <a:schemeClr val="accent2"/>
                </a:solidFill>
                <a:latin typeface="+mn-lt"/>
              </a:rPr>
              <a:t> challenge funding models </a:t>
            </a:r>
            <a:r>
              <a:rPr lang="en-US" sz="2400" dirty="0" smtClean="0">
                <a:solidFill>
                  <a:schemeClr val="accent2"/>
                </a:solidFill>
                <a:latin typeface="+mn-lt"/>
              </a:rPr>
              <a:t>for Malawi</a:t>
            </a:r>
            <a:r>
              <a:rPr lang="en-US" sz="2400" dirty="0">
                <a:solidFill>
                  <a:schemeClr val="accent2"/>
                </a:solidFill>
                <a:latin typeface="+mn-lt"/>
              </a:rPr>
              <a:t>, Zambia &amp;</a:t>
            </a:r>
            <a:r>
              <a:rPr lang="en-US" sz="2400" dirty="0" smtClean="0">
                <a:solidFill>
                  <a:schemeClr val="accent2"/>
                </a:solidFill>
                <a:latin typeface="+mn-lt"/>
              </a:rPr>
              <a:t> Rwanda, and the Small Grants</a:t>
            </a:r>
          </a:p>
          <a:p>
            <a:pPr marL="627063" lvl="1" indent="-271463">
              <a:spcBef>
                <a:spcPct val="20000"/>
              </a:spcBef>
              <a:buFont typeface="Arial" panose="020B0604020202020204" pitchFamily="34" charset="0"/>
              <a:buChar char="•"/>
              <a:tabLst>
                <a:tab pos="273050" algn="l"/>
              </a:tabLst>
            </a:pPr>
            <a:r>
              <a:rPr lang="en-US" sz="2400" dirty="0">
                <a:solidFill>
                  <a:schemeClr val="accent2"/>
                </a:solidFill>
                <a:latin typeface="+mn-lt"/>
              </a:rPr>
              <a:t>m</a:t>
            </a:r>
            <a:r>
              <a:rPr lang="en-US" sz="2400" dirty="0" smtClean="0">
                <a:solidFill>
                  <a:schemeClr val="accent2"/>
                </a:solidFill>
                <a:latin typeface="+mn-lt"/>
              </a:rPr>
              <a:t>atch funding.</a:t>
            </a:r>
          </a:p>
          <a:p>
            <a:pPr marL="627063" lvl="1" indent="-271463">
              <a:spcBef>
                <a:spcPct val="20000"/>
              </a:spcBef>
              <a:buFont typeface="Arial" panose="020B0604020202020204" pitchFamily="34" charset="0"/>
              <a:buChar char="•"/>
              <a:tabLst>
                <a:tab pos="273050" algn="l"/>
              </a:tabLst>
            </a:pPr>
            <a:endParaRPr lang="en-US" sz="800" dirty="0" smtClean="0">
              <a:solidFill>
                <a:schemeClr val="accent2"/>
              </a:solidFill>
              <a:latin typeface="+mn-lt"/>
            </a:endParaRPr>
          </a:p>
          <a:p>
            <a:pPr marL="342900" lvl="0" indent="-342900">
              <a:spcBef>
                <a:spcPct val="20000"/>
              </a:spcBef>
              <a:buFont typeface="Arial" panose="020B0604020202020204" pitchFamily="34" charset="0"/>
              <a:buChar char="•"/>
            </a:pPr>
            <a:r>
              <a:rPr lang="en-US" sz="2400" b="1" dirty="0" smtClean="0">
                <a:solidFill>
                  <a:schemeClr val="accent2"/>
                </a:solidFill>
                <a:latin typeface="+mn-lt"/>
              </a:rPr>
              <a:t>Engage</a:t>
            </a:r>
            <a:r>
              <a:rPr lang="en-US" sz="2400" dirty="0" smtClean="0">
                <a:solidFill>
                  <a:schemeClr val="accent2"/>
                </a:solidFill>
                <a:latin typeface="+mn-lt"/>
              </a:rPr>
              <a:t> people of Scotland, &amp; </a:t>
            </a:r>
            <a:r>
              <a:rPr lang="en-US" sz="2400" b="1" dirty="0" smtClean="0">
                <a:solidFill>
                  <a:schemeClr val="accent2"/>
                </a:solidFill>
                <a:latin typeface="+mn-lt"/>
              </a:rPr>
              <a:t>Enhance</a:t>
            </a:r>
            <a:r>
              <a:rPr lang="en-US" sz="2400" dirty="0" smtClean="0">
                <a:solidFill>
                  <a:schemeClr val="accent2"/>
                </a:solidFill>
                <a:latin typeface="+mn-lt"/>
              </a:rPr>
              <a:t> global citizenship: </a:t>
            </a:r>
            <a:r>
              <a:rPr lang="en-US" sz="2400" dirty="0">
                <a:solidFill>
                  <a:schemeClr val="accent2"/>
                </a:solidFill>
              </a:rPr>
              <a:t>s</a:t>
            </a:r>
            <a:r>
              <a:rPr lang="en-US" sz="2400" dirty="0" smtClean="0">
                <a:solidFill>
                  <a:schemeClr val="accent2"/>
                </a:solidFill>
              </a:rPr>
              <a:t>upport </a:t>
            </a:r>
            <a:r>
              <a:rPr lang="en-US" sz="2400" dirty="0">
                <a:solidFill>
                  <a:schemeClr val="accent2"/>
                </a:solidFill>
              </a:rPr>
              <a:t>civil society </a:t>
            </a:r>
            <a:r>
              <a:rPr lang="en-US" sz="2400" u="sng" dirty="0">
                <a:solidFill>
                  <a:schemeClr val="accent2"/>
                </a:solidFill>
              </a:rPr>
              <a:t>in </a:t>
            </a:r>
            <a:r>
              <a:rPr lang="en-US" sz="2400" u="sng" dirty="0" smtClean="0">
                <a:solidFill>
                  <a:schemeClr val="accent2"/>
                </a:solidFill>
              </a:rPr>
              <a:t>Scotland</a:t>
            </a:r>
            <a:r>
              <a:rPr lang="en-US" sz="2400" dirty="0" smtClean="0">
                <a:solidFill>
                  <a:schemeClr val="accent2"/>
                </a:solidFill>
                <a:latin typeface="+mn-lt"/>
              </a:rPr>
              <a:t> incl (</a:t>
            </a:r>
            <a:r>
              <a:rPr lang="en-US" sz="2400" b="1" dirty="0" smtClean="0">
                <a:solidFill>
                  <a:schemeClr val="accent2"/>
                </a:solidFill>
                <a:latin typeface="+mn-lt"/>
              </a:rPr>
              <a:t>non-competitive</a:t>
            </a:r>
            <a:r>
              <a:rPr lang="en-US" sz="2400" dirty="0" smtClean="0">
                <a:solidFill>
                  <a:schemeClr val="accent2"/>
                </a:solidFill>
                <a:latin typeface="+mn-lt"/>
              </a:rPr>
              <a:t>):</a:t>
            </a:r>
          </a:p>
          <a:p>
            <a:pPr marL="627063" lvl="1" indent="-271463">
              <a:spcBef>
                <a:spcPct val="20000"/>
              </a:spcBef>
              <a:buFont typeface="Arial" panose="020B0604020202020204" pitchFamily="34" charset="0"/>
              <a:buChar char="•"/>
              <a:tabLst>
                <a:tab pos="273050" algn="l"/>
              </a:tabLst>
            </a:pPr>
            <a:r>
              <a:rPr lang="en-US" sz="2400" dirty="0" smtClean="0">
                <a:solidFill>
                  <a:schemeClr val="accent2"/>
                </a:solidFill>
                <a:latin typeface="+mn-lt"/>
              </a:rPr>
              <a:t>core </a:t>
            </a:r>
            <a:r>
              <a:rPr lang="en-US" sz="2400" dirty="0">
                <a:solidFill>
                  <a:schemeClr val="accent2"/>
                </a:solidFill>
                <a:latin typeface="+mn-lt"/>
              </a:rPr>
              <a:t>funded </a:t>
            </a:r>
            <a:r>
              <a:rPr lang="en-US" sz="2400" dirty="0" smtClean="0">
                <a:solidFill>
                  <a:schemeClr val="accent2"/>
                </a:solidFill>
                <a:latin typeface="+mn-lt"/>
              </a:rPr>
              <a:t>bodies: SMP, MaSP, SFTF</a:t>
            </a:r>
            <a:r>
              <a:rPr lang="en-US" sz="2400" dirty="0">
                <a:solidFill>
                  <a:schemeClr val="accent2"/>
                </a:solidFill>
                <a:latin typeface="+mn-lt"/>
              </a:rPr>
              <a:t> </a:t>
            </a:r>
            <a:r>
              <a:rPr lang="en-US" sz="2400" dirty="0" smtClean="0">
                <a:solidFill>
                  <a:schemeClr val="accent2"/>
                </a:solidFill>
                <a:latin typeface="+mn-lt"/>
              </a:rPr>
              <a:t>&amp; The Alliance.          [Total £780k for 2017/18]</a:t>
            </a:r>
            <a:endParaRPr lang="en-US" sz="2400" dirty="0">
              <a:solidFill>
                <a:schemeClr val="accent2"/>
              </a:solidFill>
              <a:latin typeface="+mn-lt"/>
            </a:endParaRPr>
          </a:p>
          <a:p>
            <a:pPr marL="627063" lvl="1" indent="-271463">
              <a:spcBef>
                <a:spcPct val="20000"/>
              </a:spcBef>
              <a:buFont typeface="Arial" panose="020B0604020202020204" pitchFamily="34" charset="0"/>
              <a:buChar char="•"/>
              <a:tabLst>
                <a:tab pos="273050" algn="l"/>
              </a:tabLst>
            </a:pPr>
            <a:r>
              <a:rPr lang="en-US" sz="2400" dirty="0">
                <a:solidFill>
                  <a:schemeClr val="accent2"/>
                </a:solidFill>
                <a:latin typeface="+mn-lt"/>
              </a:rPr>
              <a:t>Development Education Centres (DECS)</a:t>
            </a:r>
          </a:p>
          <a:p>
            <a:pPr marL="627063" lvl="1" indent="-271463">
              <a:spcBef>
                <a:spcPct val="20000"/>
              </a:spcBef>
              <a:buFont typeface="Arial" panose="020B0604020202020204" pitchFamily="34" charset="0"/>
              <a:buChar char="•"/>
              <a:tabLst>
                <a:tab pos="273050" algn="l"/>
              </a:tabLst>
            </a:pPr>
            <a:r>
              <a:rPr lang="en-US" sz="2400" dirty="0">
                <a:solidFill>
                  <a:schemeClr val="accent2"/>
                </a:solidFill>
                <a:latin typeface="+mn-lt"/>
              </a:rPr>
              <a:t>v</a:t>
            </a:r>
            <a:r>
              <a:rPr lang="en-US" sz="2400" dirty="0" smtClean="0">
                <a:solidFill>
                  <a:schemeClr val="accent2"/>
                </a:solidFill>
                <a:latin typeface="+mn-lt"/>
              </a:rPr>
              <a:t>olunteering support for Scotland’s young people</a:t>
            </a:r>
            <a:endParaRPr lang="en-GB" sz="2400" dirty="0">
              <a:solidFill>
                <a:schemeClr val="accent2"/>
              </a:solidFill>
              <a:latin typeface="+mn-lt"/>
            </a:endParaRPr>
          </a:p>
          <a:p>
            <a:pPr lvl="1"/>
            <a:endParaRPr lang="en-GB" sz="2400" dirty="0"/>
          </a:p>
        </p:txBody>
      </p:sp>
    </p:spTree>
    <p:extLst>
      <p:ext uri="{BB962C8B-B14F-4D97-AF65-F5344CB8AC3E}">
        <p14:creationId xmlns:p14="http://schemas.microsoft.com/office/powerpoint/2010/main" val="581945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SG - Gaelic - Internal Pag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etadata xmlns="http://www.objective.com/ecm/document/metadata/53D26341A57B383EE0540010E0463CCA" version="1.0.0">
  <systemFields>
    <field name="Objective-Id">
      <value order="0">A19430110</value>
    </field>
    <field name="Objective-Title">
      <value order="0">Malawi CPG Presentation MDP Funding Round - 15 November 2017</value>
    </field>
    <field name="Objective-Description">
      <value order="0"/>
    </field>
    <field name="Objective-CreationStamp">
      <value order="0">2017-11-14T12:03:26Z</value>
    </field>
    <field name="Objective-IsApproved">
      <value order="0">false</value>
    </field>
    <field name="Objective-IsPublished">
      <value order="0">true</value>
    </field>
    <field name="Objective-DatePublished">
      <value order="0">2017-11-14T16:58:37Z</value>
    </field>
    <field name="Objective-ModificationStamp">
      <value order="0">2017-11-14T16:58:37Z</value>
    </field>
    <field name="Objective-Owner">
      <value order="0">Nicol, Ian I (U206944)</value>
    </field>
    <field name="Objective-Path">
      <value order="0">Objective Global Folder:SG File Plan:International affairs and defence:International development and aid:General:Advice and policy: International development and aid - general:International Development: Malawi General: (2016): 2016-2021</value>
    </field>
    <field name="Objective-Parent">
      <value order="0">International Development: Malawi General: (2016): 2016-2021</value>
    </field>
    <field name="Objective-State">
      <value order="0">Published</value>
    </field>
    <field name="Objective-VersionId">
      <value order="0">vA27091894</value>
    </field>
    <field name="Objective-Version">
      <value order="0">2.0</value>
    </field>
    <field name="Objective-VersionNumber">
      <value order="0">3</value>
    </field>
    <field name="Objective-VersionComment">
      <value order="0"/>
    </field>
    <field name="Objective-FileNumber">
      <value order="0">qA551921</value>
    </field>
    <field name="Objective-Classification">
      <value order="0">OFFICIAL</value>
    </field>
    <field name="Objective-Caveats">
      <value order="0">Caveat for access to SG Fileplan</value>
    </field>
  </systemFields>
  <catalogues>
    <catalogue name="Document Type Catalogue" type="type" ori="id:cA35">
      <field name="Objective-Connect Creator">
        <value order="0"/>
      </field>
      <field name="Objective-Date Received">
        <value order="0"/>
      </field>
      <field name="Objective-Date of Original">
        <value order="0"/>
      </field>
      <field name="Objective-SG Web Publication - Category">
        <value order="0"/>
      </field>
      <field name="Objective-SG Web Publication - Category 2 Classification">
        <value order="0"/>
      </field>
    </catalogue>
  </catalogues>
</metadata>
</file>

<file path=customXml/itemProps1.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docProps/app.xml><?xml version="1.0" encoding="utf-8"?>
<Properties xmlns="http://schemas.openxmlformats.org/officeDocument/2006/extended-properties" xmlns:vt="http://schemas.openxmlformats.org/officeDocument/2006/docPropsVTypes">
  <Template>SG - Gaelic - Internal Page</Template>
  <TotalTime>2067</TotalTime>
  <Words>1005</Words>
  <Application>Microsoft Office PowerPoint</Application>
  <PresentationFormat>On-screen Show (4:3)</PresentationFormat>
  <Paragraphs>160</Paragraphs>
  <Slides>23</Slides>
  <Notes>0</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SG - Gaelic - Internal Page</vt:lpstr>
      <vt:lpstr>Custom Design</vt:lpstr>
      <vt:lpstr>PowerPoint Presentation</vt:lpstr>
      <vt:lpstr>Ministerial Foreword  </vt:lpstr>
      <vt:lpstr>Our Vision</vt:lpstr>
      <vt:lpstr>Our Priorities</vt:lpstr>
      <vt:lpstr>Our Partner Countries</vt:lpstr>
      <vt:lpstr>Our Ways of Working</vt:lpstr>
      <vt:lpstr>3 Funding Streams</vt:lpstr>
      <vt:lpstr>Proportions (with caveats)</vt:lpstr>
      <vt:lpstr>Development Assistance:  c75% of IDF (initially)</vt:lpstr>
      <vt:lpstr>Capacity Strengthening: up to 20% of IDF (initially)</vt:lpstr>
      <vt:lpstr>Investment: up to 5% of IDF (initially) </vt:lpstr>
      <vt:lpstr>3 streams working together? </vt:lpstr>
      <vt:lpstr>Malawi Development Programme 2018-2023</vt:lpstr>
      <vt:lpstr>Malawi Development Programme 2018-2023</vt:lpstr>
      <vt:lpstr>Malawi Development Programme 2018-2023</vt:lpstr>
      <vt:lpstr>Malawi Development Programme 2018-2023</vt:lpstr>
      <vt:lpstr> Government of Malawi’s Priorities</vt:lpstr>
      <vt:lpstr>Government of Malawi’s Priorities (Cont)</vt:lpstr>
      <vt:lpstr>Government of Malawi’s Priorities (Cont)</vt:lpstr>
      <vt:lpstr>Government of Malawi’s Priorities (Cont)</vt:lpstr>
      <vt:lpstr>Government of Malawi’s Priorities (Cont)</vt:lpstr>
      <vt:lpstr>Malawi Development Programme 2018-2023</vt:lpstr>
      <vt:lpstr>Zikomo!      Scottish Govt International Development Team  T.  @scotgovID </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International Development Team welcomes you to our…  Information Day: Grant Management</dc:title>
  <dc:creator>U418928</dc:creator>
  <cp:lastModifiedBy>Grace O'Donovan</cp:lastModifiedBy>
  <cp:revision>165</cp:revision>
  <cp:lastPrinted>2017-03-22T20:05:07Z</cp:lastPrinted>
  <dcterms:created xsi:type="dcterms:W3CDTF">2014-07-10T14:07:12Z</dcterms:created>
  <dcterms:modified xsi:type="dcterms:W3CDTF">2017-11-17T12:08:48Z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A19430110</vt:lpwstr>
  </property>
  <property fmtid="{D5CDD505-2E9C-101B-9397-08002B2CF9AE}" pid="4" name="Objective-Title">
    <vt:lpwstr>Malawi CPG Presentation MDP Funding Round - 15 November 2017</vt:lpwstr>
  </property>
  <property fmtid="{D5CDD505-2E9C-101B-9397-08002B2CF9AE}" pid="5" name="Objective-Comment">
    <vt:lpwstr>
    </vt:lpwstr>
  </property>
  <property fmtid="{D5CDD505-2E9C-101B-9397-08002B2CF9AE}" pid="6" name="Objective-CreationStamp">
    <vt:filetime>2017-11-14T12:03:48Z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2017-11-14T16:58:37Z</vt:filetime>
  </property>
  <property fmtid="{D5CDD505-2E9C-101B-9397-08002B2CF9AE}" pid="10" name="Objective-ModificationStamp">
    <vt:filetime>2017-11-14T16:58:38Z</vt:filetime>
  </property>
  <property fmtid="{D5CDD505-2E9C-101B-9397-08002B2CF9AE}" pid="11" name="Objective-Owner">
    <vt:lpwstr>Nicol, Ian I (U206944)</vt:lpwstr>
  </property>
  <property fmtid="{D5CDD505-2E9C-101B-9397-08002B2CF9AE}" pid="12" name="Objective-Path">
    <vt:lpwstr>Objective Global Folder:SG File Plan:International affairs and defence:International development and aid:General:Advice and policy: International development and aid - general:International Development: Malawi General: (2016): 2016-2021:</vt:lpwstr>
  </property>
  <property fmtid="{D5CDD505-2E9C-101B-9397-08002B2CF9AE}" pid="13" name="Objective-Parent">
    <vt:lpwstr>International Development: Malawi General: (2016): 2016-2021</vt:lpwstr>
  </property>
  <property fmtid="{D5CDD505-2E9C-101B-9397-08002B2CF9AE}" pid="14" name="Objective-State">
    <vt:lpwstr>Published</vt:lpwstr>
  </property>
  <property fmtid="{D5CDD505-2E9C-101B-9397-08002B2CF9AE}" pid="15" name="Objective-Version">
    <vt:lpwstr>2.0</vt:lpwstr>
  </property>
  <property fmtid="{D5CDD505-2E9C-101B-9397-08002B2CF9AE}" pid="16" name="Objective-VersionNumber">
    <vt:r8>3</vt:r8>
  </property>
  <property fmtid="{D5CDD505-2E9C-101B-9397-08002B2CF9AE}" pid="17" name="Objective-VersionComment">
    <vt:lpwstr>
    </vt:lpwstr>
  </property>
  <property fmtid="{D5CDD505-2E9C-101B-9397-08002B2CF9AE}" pid="18" name="Objective-FileNumber">
    <vt:lpwstr>
    </vt:lpwstr>
  </property>
  <property fmtid="{D5CDD505-2E9C-101B-9397-08002B2CF9AE}" pid="19" name="Objective-Classification">
    <vt:lpwstr>[Inherited - OFFICIAL]</vt:lpwstr>
  </property>
  <property fmtid="{D5CDD505-2E9C-101B-9397-08002B2CF9AE}" pid="20" name="Objective-Caveats">
    <vt:lpwstr>
    </vt:lpwstr>
  </property>
  <property fmtid="{D5CDD505-2E9C-101B-9397-08002B2CF9AE}" pid="21" name="Objective-Date of Original [system]">
    <vt:lpwstr>
    </vt:lpwstr>
  </property>
  <property fmtid="{D5CDD505-2E9C-101B-9397-08002B2CF9AE}" pid="22" name="Objective-Date Received [system]">
    <vt:lpwstr>
    </vt:lpwstr>
  </property>
  <property fmtid="{D5CDD505-2E9C-101B-9397-08002B2CF9AE}" pid="23" name="Objective-SG Web Publication - Category [system]">
    <vt:lpwstr>
    </vt:lpwstr>
  </property>
  <property fmtid="{D5CDD505-2E9C-101B-9397-08002B2CF9AE}" pid="24" name="Objective-SG Web Publication - Category 2 Classification [system]">
    <vt:lpwstr>
    </vt:lpwstr>
  </property>
  <property fmtid="{D5CDD505-2E9C-101B-9397-08002B2CF9AE}" pid="25" name="Objective-Description">
    <vt:lpwstr>
    </vt:lpwstr>
  </property>
  <property fmtid="{D5CDD505-2E9C-101B-9397-08002B2CF9AE}" pid="26" name="Objective-VersionId">
    <vt:lpwstr>vA27091894</vt:lpwstr>
  </property>
  <property fmtid="{D5CDD505-2E9C-101B-9397-08002B2CF9AE}" pid="27" name="Objective-Connect Creator">
    <vt:lpwstr>
    </vt:lpwstr>
  </property>
  <property fmtid="{D5CDD505-2E9C-101B-9397-08002B2CF9AE}" pid="28" name="Objective-Date Received">
    <vt:lpwstr>
    </vt:lpwstr>
  </property>
  <property fmtid="{D5CDD505-2E9C-101B-9397-08002B2CF9AE}" pid="29" name="Objective-Date of Original">
    <vt:lpwstr>
    </vt:lpwstr>
  </property>
  <property fmtid="{D5CDD505-2E9C-101B-9397-08002B2CF9AE}" pid="30" name="Objective-SG Web Publication - Category">
    <vt:lpwstr>
    </vt:lpwstr>
  </property>
  <property fmtid="{D5CDD505-2E9C-101B-9397-08002B2CF9AE}" pid="31" name="Objective-SG Web Publication - Category 2 Classification">
    <vt:lpwstr>
    </vt:lpwstr>
  </property>
  <property fmtid="{D5CDD505-2E9C-101B-9397-08002B2CF9AE}" pid="32" name="Objective-Connect Creator [system]">
    <vt:lpwstr>
    </vt:lpwstr>
  </property>
</Properties>
</file>