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601200" cy="12801600" type="A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3"/>
  </p:normalViewPr>
  <p:slideViewPr>
    <p:cSldViewPr snapToGrid="0" snapToObjects="1">
      <p:cViewPr>
        <p:scale>
          <a:sx n="100" d="100"/>
          <a:sy n="100" d="100"/>
        </p:scale>
        <p:origin x="128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9F8188-6F24-164E-97AC-C2906EED1FB1}"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1928799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F8188-6F24-164E-97AC-C2906EED1FB1}"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323626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F8188-6F24-164E-97AC-C2906EED1FB1}"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390524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F8188-6F24-164E-97AC-C2906EED1FB1}"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28577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9F8188-6F24-164E-97AC-C2906EED1FB1}"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152313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9F8188-6F24-164E-97AC-C2906EED1FB1}"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25386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F8188-6F24-164E-97AC-C2906EED1FB1}" type="datetimeFigureOut">
              <a:rPr lang="en-US" smtClean="0"/>
              <a:t>4/29/19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3224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9F8188-6F24-164E-97AC-C2906EED1FB1}" type="datetimeFigureOut">
              <a:rPr lang="en-US" smtClean="0"/>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401905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F8188-6F24-164E-97AC-C2906EED1FB1}" type="datetimeFigureOut">
              <a:rPr lang="en-US" smtClean="0"/>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3638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329F8188-6F24-164E-97AC-C2906EED1FB1}"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101728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p:cNvSpPr>
            <a:spLocks noGrp="1"/>
          </p:cNvSpPr>
          <p:nvPr>
            <p:ph type="dt" sz="half" idx="10"/>
          </p:nvPr>
        </p:nvSpPr>
        <p:spPr/>
        <p:txBody>
          <a:bodyPr/>
          <a:lstStyle/>
          <a:p>
            <a:fld id="{329F8188-6F24-164E-97AC-C2906EED1FB1}"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81F44-DF9A-AB4C-BAD6-062C24171B0D}" type="slidenum">
              <a:rPr lang="en-US" smtClean="0"/>
              <a:t>‹#›</a:t>
            </a:fld>
            <a:endParaRPr lang="en-US"/>
          </a:p>
        </p:txBody>
      </p:sp>
    </p:spTree>
    <p:extLst>
      <p:ext uri="{BB962C8B-B14F-4D97-AF65-F5344CB8AC3E}">
        <p14:creationId xmlns:p14="http://schemas.microsoft.com/office/powerpoint/2010/main" val="42308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329F8188-6F24-164E-97AC-C2906EED1FB1}" type="datetimeFigureOut">
              <a:rPr lang="en-US" smtClean="0"/>
              <a:t>4/29/19</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8C381F44-DF9A-AB4C-BAD6-062C24171B0D}" type="slidenum">
              <a:rPr lang="en-US" smtClean="0"/>
              <a:t>‹#›</a:t>
            </a:fld>
            <a:endParaRPr lang="en-US"/>
          </a:p>
        </p:txBody>
      </p:sp>
    </p:spTree>
    <p:extLst>
      <p:ext uri="{BB962C8B-B14F-4D97-AF65-F5344CB8AC3E}">
        <p14:creationId xmlns:p14="http://schemas.microsoft.com/office/powerpoint/2010/main" val="93486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DF333A-663C-974E-941E-AD026F25670C}"/>
              </a:ext>
            </a:extLst>
          </p:cNvPr>
          <p:cNvPicPr>
            <a:picLocks noChangeAspect="1"/>
          </p:cNvPicPr>
          <p:nvPr/>
        </p:nvPicPr>
        <p:blipFill>
          <a:blip r:embed="rId2">
            <a:alphaModFix amt="20000"/>
            <a:duotone>
              <a:schemeClr val="accent3">
                <a:shade val="45000"/>
                <a:satMod val="135000"/>
              </a:schemeClr>
              <a:prstClr val="white"/>
            </a:duotone>
          </a:blip>
          <a:stretch>
            <a:fillRect/>
          </a:stretch>
        </p:blipFill>
        <p:spPr>
          <a:xfrm>
            <a:off x="0" y="482599"/>
            <a:ext cx="10020300" cy="13122337"/>
          </a:xfrm>
          <a:prstGeom prst="rect">
            <a:avLst/>
          </a:prstGeom>
        </p:spPr>
      </p:pic>
      <p:sp>
        <p:nvSpPr>
          <p:cNvPr id="8" name="TextBox 7">
            <a:extLst>
              <a:ext uri="{FF2B5EF4-FFF2-40B4-BE49-F238E27FC236}">
                <a16:creationId xmlns:a16="http://schemas.microsoft.com/office/drawing/2014/main" id="{379F533B-8DAC-2E4A-9CA2-1B08407D74D2}"/>
              </a:ext>
            </a:extLst>
          </p:cNvPr>
          <p:cNvSpPr txBox="1"/>
          <p:nvPr/>
        </p:nvSpPr>
        <p:spPr>
          <a:xfrm>
            <a:off x="546100" y="2755152"/>
            <a:ext cx="8509000" cy="1077218"/>
          </a:xfrm>
          <a:prstGeom prst="rect">
            <a:avLst/>
          </a:prstGeom>
          <a:noFill/>
        </p:spPr>
        <p:txBody>
          <a:bodyPr wrap="square" rtlCol="0">
            <a:spAutoFit/>
          </a:bodyPr>
          <a:lstStyle/>
          <a:p>
            <a:pPr algn="ctr"/>
            <a:r>
              <a:rPr lang="en-US" sz="3200" dirty="0"/>
              <a:t>Working from the margins: </a:t>
            </a:r>
            <a:r>
              <a:rPr lang="en-GB" sz="3200" dirty="0"/>
              <a:t>Supporting trade unions in Malawi to improve disability inclusion</a:t>
            </a:r>
            <a:r>
              <a:rPr lang="en-US" sz="3200" dirty="0"/>
              <a:t> </a:t>
            </a:r>
          </a:p>
        </p:txBody>
      </p:sp>
      <p:sp>
        <p:nvSpPr>
          <p:cNvPr id="9" name="TextBox 8">
            <a:extLst>
              <a:ext uri="{FF2B5EF4-FFF2-40B4-BE49-F238E27FC236}">
                <a16:creationId xmlns:a16="http://schemas.microsoft.com/office/drawing/2014/main" id="{6217795F-D58D-754F-8922-7537B76D5B51}"/>
              </a:ext>
            </a:extLst>
          </p:cNvPr>
          <p:cNvSpPr txBox="1"/>
          <p:nvPr/>
        </p:nvSpPr>
        <p:spPr>
          <a:xfrm>
            <a:off x="3238500" y="11725202"/>
            <a:ext cx="5918200" cy="830997"/>
          </a:xfrm>
          <a:prstGeom prst="rect">
            <a:avLst/>
          </a:prstGeom>
          <a:noFill/>
          <a:ln>
            <a:solidFill>
              <a:schemeClr val="tx1"/>
            </a:solidFill>
          </a:ln>
        </p:spPr>
        <p:txBody>
          <a:bodyPr wrap="square" rtlCol="0">
            <a:spAutoFit/>
          </a:bodyPr>
          <a:lstStyle/>
          <a:p>
            <a:r>
              <a:rPr lang="en-US" sz="1600" dirty="0"/>
              <a:t>HWU: Kate Sang, James Richards, Jen Remnant and Lena W</a:t>
            </a:r>
            <a:r>
              <a:rPr lang="en-GB" sz="1600" dirty="0" err="1"/>
              <a:t>å</a:t>
            </a:r>
            <a:r>
              <a:rPr lang="en-US" sz="1600" dirty="0" err="1"/>
              <a:t>nggren</a:t>
            </a:r>
            <a:endParaRPr lang="en-US" sz="1600" dirty="0"/>
          </a:p>
          <a:p>
            <a:r>
              <a:rPr lang="en-US" sz="1600" dirty="0"/>
              <a:t>MCTU: </a:t>
            </a:r>
            <a:r>
              <a:rPr lang="en-US" sz="1600" dirty="0" err="1"/>
              <a:t>Limbani</a:t>
            </a:r>
            <a:r>
              <a:rPr lang="en-US" sz="1600" dirty="0"/>
              <a:t> </a:t>
            </a:r>
            <a:r>
              <a:rPr lang="en-US" sz="1600" dirty="0" err="1"/>
              <a:t>Kachali</a:t>
            </a:r>
            <a:r>
              <a:rPr lang="en-US" sz="1600" dirty="0"/>
              <a:t> and Denis C </a:t>
            </a:r>
            <a:r>
              <a:rPr lang="en-US" sz="1600" dirty="0" err="1"/>
              <a:t>Kalekeni</a:t>
            </a:r>
            <a:endParaRPr lang="en-US" sz="1600" dirty="0"/>
          </a:p>
          <a:p>
            <a:r>
              <a:rPr lang="en-US" sz="1600" dirty="0"/>
              <a:t>St Andrews: Ali Watson and Sarah </a:t>
            </a:r>
            <a:r>
              <a:rPr lang="en-US" sz="1600" dirty="0" err="1"/>
              <a:t>Huque</a:t>
            </a:r>
            <a:endParaRPr lang="en-US" sz="1600" dirty="0"/>
          </a:p>
        </p:txBody>
      </p:sp>
      <p:sp>
        <p:nvSpPr>
          <p:cNvPr id="10" name="TextBox 9">
            <a:extLst>
              <a:ext uri="{FF2B5EF4-FFF2-40B4-BE49-F238E27FC236}">
                <a16:creationId xmlns:a16="http://schemas.microsoft.com/office/drawing/2014/main" id="{1B9AA956-201B-384A-BC27-95E812662FDA}"/>
              </a:ext>
            </a:extLst>
          </p:cNvPr>
          <p:cNvSpPr txBox="1"/>
          <p:nvPr/>
        </p:nvSpPr>
        <p:spPr>
          <a:xfrm>
            <a:off x="1212850" y="3913696"/>
            <a:ext cx="7175500" cy="369332"/>
          </a:xfrm>
          <a:prstGeom prst="rect">
            <a:avLst/>
          </a:prstGeom>
          <a:noFill/>
          <a:ln>
            <a:solidFill>
              <a:schemeClr val="tx1"/>
            </a:solidFill>
          </a:ln>
        </p:spPr>
        <p:txBody>
          <a:bodyPr wrap="square" rtlCol="0">
            <a:spAutoFit/>
          </a:bodyPr>
          <a:lstStyle/>
          <a:p>
            <a:r>
              <a:rPr lang="en-US" dirty="0"/>
              <a:t>Funded by Scottish Research Council Global Challenge Research Fund</a:t>
            </a:r>
          </a:p>
        </p:txBody>
      </p:sp>
      <p:pic>
        <p:nvPicPr>
          <p:cNvPr id="12" name="Picture 11">
            <a:extLst>
              <a:ext uri="{FF2B5EF4-FFF2-40B4-BE49-F238E27FC236}">
                <a16:creationId xmlns:a16="http://schemas.microsoft.com/office/drawing/2014/main" id="{F67B4ABE-79E8-8848-9825-C1F74637D4CA}"/>
              </a:ext>
            </a:extLst>
          </p:cNvPr>
          <p:cNvPicPr>
            <a:picLocks noChangeAspect="1"/>
          </p:cNvPicPr>
          <p:nvPr/>
        </p:nvPicPr>
        <p:blipFill>
          <a:blip r:embed="rId3">
            <a:alphaModFix amt="70000"/>
          </a:blip>
          <a:stretch>
            <a:fillRect/>
          </a:stretch>
        </p:blipFill>
        <p:spPr>
          <a:xfrm>
            <a:off x="0" y="-191275"/>
            <a:ext cx="9601200" cy="2811162"/>
          </a:xfrm>
          <a:prstGeom prst="rect">
            <a:avLst/>
          </a:prstGeom>
        </p:spPr>
      </p:pic>
      <p:sp>
        <p:nvSpPr>
          <p:cNvPr id="15" name="TextBox 14">
            <a:extLst>
              <a:ext uri="{FF2B5EF4-FFF2-40B4-BE49-F238E27FC236}">
                <a16:creationId xmlns:a16="http://schemas.microsoft.com/office/drawing/2014/main" id="{FA823A86-2CE4-5642-A51D-4D04AD9AF3F5}"/>
              </a:ext>
            </a:extLst>
          </p:cNvPr>
          <p:cNvSpPr txBox="1"/>
          <p:nvPr/>
        </p:nvSpPr>
        <p:spPr>
          <a:xfrm>
            <a:off x="6070600" y="6836006"/>
            <a:ext cx="3086100" cy="4616648"/>
          </a:xfrm>
          <a:prstGeom prst="rect">
            <a:avLst/>
          </a:prstGeom>
          <a:noFill/>
          <a:ln>
            <a:solidFill>
              <a:schemeClr val="tx1"/>
            </a:solidFill>
          </a:ln>
        </p:spPr>
        <p:txBody>
          <a:bodyPr wrap="square" rtlCol="0">
            <a:spAutoFit/>
          </a:bodyPr>
          <a:lstStyle/>
          <a:p>
            <a:r>
              <a:rPr lang="en-US" sz="1400" i="1" dirty="0"/>
              <a:t>Project outcomes:</a:t>
            </a:r>
          </a:p>
          <a:p>
            <a:pPr marL="285750" indent="-285750" fontAlgn="base">
              <a:buFont typeface="Arial" panose="020B0604020202020204" pitchFamily="34" charset="0"/>
              <a:buChar char="•"/>
            </a:pPr>
            <a:r>
              <a:rPr lang="en-GB" sz="1400" dirty="0"/>
              <a:t>Understanding of how work and disability are defined in Malawi, legislatively, socially and domestically.</a:t>
            </a:r>
          </a:p>
          <a:p>
            <a:pPr marL="285750" indent="-285750" fontAlgn="base">
              <a:buFont typeface="Arial" panose="020B0604020202020204" pitchFamily="34" charset="0"/>
              <a:buChar char="•"/>
            </a:pPr>
            <a:r>
              <a:rPr lang="en-GB" sz="1400" dirty="0"/>
              <a:t>Identify examples of good practice in workplace  disability inclusion. </a:t>
            </a:r>
          </a:p>
          <a:p>
            <a:pPr marL="285750" indent="-285750" fontAlgn="base">
              <a:buFont typeface="Arial" panose="020B0604020202020204" pitchFamily="34" charset="0"/>
              <a:buChar char="•"/>
            </a:pPr>
            <a:r>
              <a:rPr lang="en-GB" sz="1400" dirty="0"/>
              <a:t>Learn about the challenges faced by Malawi trade unions in supporting disabled people.</a:t>
            </a:r>
          </a:p>
          <a:p>
            <a:pPr marL="285750" indent="-285750" fontAlgn="base">
              <a:buFont typeface="Arial" panose="020B0604020202020204" pitchFamily="34" charset="0"/>
              <a:buChar char="•"/>
            </a:pPr>
            <a:r>
              <a:rPr lang="en-GB" sz="1400" dirty="0"/>
              <a:t>Knowledge exchange activities between MCTU, the Scottish Trade Union Congress (STUC) and Heriot-Watt. </a:t>
            </a:r>
          </a:p>
          <a:p>
            <a:pPr marL="285750" indent="-285750" fontAlgn="base">
              <a:buFont typeface="Arial" panose="020B0604020202020204" pitchFamily="34" charset="0"/>
              <a:buChar char="•"/>
            </a:pPr>
            <a:r>
              <a:rPr lang="en-GB" sz="1400" dirty="0"/>
              <a:t>Contribute toward a research and activist network exploring work and disability across Malawi and Scotland.</a:t>
            </a:r>
          </a:p>
          <a:p>
            <a:pPr marL="285750" indent="-285750" fontAlgn="base">
              <a:buFont typeface="Arial" panose="020B0604020202020204" pitchFamily="34" charset="0"/>
              <a:buChar char="•"/>
            </a:pPr>
            <a:r>
              <a:rPr lang="en-GB" sz="1400" dirty="0"/>
              <a:t>Develop future joint GCRF grant application focused on disability and employment.</a:t>
            </a:r>
            <a:endParaRPr lang="en-US" dirty="0"/>
          </a:p>
        </p:txBody>
      </p:sp>
      <p:sp>
        <p:nvSpPr>
          <p:cNvPr id="16" name="TextBox 15">
            <a:extLst>
              <a:ext uri="{FF2B5EF4-FFF2-40B4-BE49-F238E27FC236}">
                <a16:creationId xmlns:a16="http://schemas.microsoft.com/office/drawing/2014/main" id="{C218BA50-C52C-DE42-9E66-C9E6F07EB676}"/>
              </a:ext>
            </a:extLst>
          </p:cNvPr>
          <p:cNvSpPr txBox="1"/>
          <p:nvPr/>
        </p:nvSpPr>
        <p:spPr>
          <a:xfrm>
            <a:off x="344488" y="4523010"/>
            <a:ext cx="5359400" cy="2677656"/>
          </a:xfrm>
          <a:prstGeom prst="rect">
            <a:avLst/>
          </a:prstGeom>
          <a:noFill/>
          <a:ln>
            <a:solidFill>
              <a:schemeClr val="tx1"/>
            </a:solidFill>
          </a:ln>
        </p:spPr>
        <p:txBody>
          <a:bodyPr wrap="square" rtlCol="0">
            <a:spAutoFit/>
          </a:bodyPr>
          <a:lstStyle/>
          <a:p>
            <a:r>
              <a:rPr lang="en-GB" sz="1400" i="1" dirty="0"/>
              <a:t>Justification:</a:t>
            </a:r>
          </a:p>
          <a:p>
            <a:r>
              <a:rPr lang="en-GB" sz="1400" dirty="0"/>
              <a:t>There is a comprehensive literature that evidences associations between work, poverty and health; occupational inequalities go hand in hand with economic and health inequalities. This project acknowledges these associations, as well as the evidenced successes of Trade Unions across the world in agitating for improved working standards, and consequent improvements in worker health and wellbeing. We aim to work in partnership with the Malawian Congress of Trade Unions (MCTU) and academics at the University of St Andrews, to generate a sustainable project for improved working conditions and widening economic participation for disabled working age people in Malawi. </a:t>
            </a:r>
            <a:endParaRPr lang="en-US" sz="1400" dirty="0"/>
          </a:p>
        </p:txBody>
      </p:sp>
      <p:pic>
        <p:nvPicPr>
          <p:cNvPr id="17" name="Picture 16">
            <a:extLst>
              <a:ext uri="{FF2B5EF4-FFF2-40B4-BE49-F238E27FC236}">
                <a16:creationId xmlns:a16="http://schemas.microsoft.com/office/drawing/2014/main" id="{68D8DF49-6C2F-A44E-B7D4-C66B30316D5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5294" y="11328138"/>
            <a:ext cx="2347912" cy="1228061"/>
          </a:xfrm>
          <a:prstGeom prst="rect">
            <a:avLst/>
          </a:prstGeom>
        </p:spPr>
      </p:pic>
      <p:sp>
        <p:nvSpPr>
          <p:cNvPr id="18" name="TextBox 17">
            <a:extLst>
              <a:ext uri="{FF2B5EF4-FFF2-40B4-BE49-F238E27FC236}">
                <a16:creationId xmlns:a16="http://schemas.microsoft.com/office/drawing/2014/main" id="{1EC59F65-2467-744C-82AC-097CB96DFFFA}"/>
              </a:ext>
            </a:extLst>
          </p:cNvPr>
          <p:cNvSpPr txBox="1"/>
          <p:nvPr/>
        </p:nvSpPr>
        <p:spPr>
          <a:xfrm>
            <a:off x="344488" y="10199411"/>
            <a:ext cx="5664200" cy="954107"/>
          </a:xfrm>
          <a:prstGeom prst="rect">
            <a:avLst/>
          </a:prstGeom>
          <a:noFill/>
        </p:spPr>
        <p:txBody>
          <a:bodyPr wrap="square" rtlCol="0">
            <a:spAutoFit/>
          </a:bodyPr>
          <a:lstStyle/>
          <a:p>
            <a:r>
              <a:rPr lang="en-US" sz="1400" i="1" dirty="0"/>
              <a:t>Important dates:</a:t>
            </a:r>
          </a:p>
          <a:p>
            <a:r>
              <a:rPr lang="en-US" sz="1400" dirty="0"/>
              <a:t>May 13-17</a:t>
            </a:r>
            <a:r>
              <a:rPr lang="en-US" sz="1400" baseline="30000" dirty="0"/>
              <a:t>th</a:t>
            </a:r>
            <a:r>
              <a:rPr lang="en-US" sz="1400" dirty="0"/>
              <a:t> – Malawi Trade Union Congress Networking visit to Scotland</a:t>
            </a:r>
          </a:p>
          <a:p>
            <a:r>
              <a:rPr lang="en-US" sz="1400" dirty="0"/>
              <a:t>July [TBC] – Heriot-Watt University research and workshop trip to Malawi</a:t>
            </a:r>
          </a:p>
          <a:p>
            <a:r>
              <a:rPr lang="en-US" sz="1400" dirty="0"/>
              <a:t>Sept [TBC] –  Joint MCTU/HWU workshop in Scotland</a:t>
            </a:r>
          </a:p>
        </p:txBody>
      </p:sp>
      <p:sp>
        <p:nvSpPr>
          <p:cNvPr id="19" name="TextBox 18">
            <a:extLst>
              <a:ext uri="{FF2B5EF4-FFF2-40B4-BE49-F238E27FC236}">
                <a16:creationId xmlns:a16="http://schemas.microsoft.com/office/drawing/2014/main" id="{E6636EBB-34A3-E44D-B329-79D77E5B221D}"/>
              </a:ext>
            </a:extLst>
          </p:cNvPr>
          <p:cNvSpPr txBox="1"/>
          <p:nvPr/>
        </p:nvSpPr>
        <p:spPr>
          <a:xfrm>
            <a:off x="344488" y="7345932"/>
            <a:ext cx="5359400" cy="2677656"/>
          </a:xfrm>
          <a:prstGeom prst="rect">
            <a:avLst/>
          </a:prstGeom>
          <a:noFill/>
          <a:ln>
            <a:solidFill>
              <a:schemeClr val="tx1"/>
            </a:solidFill>
          </a:ln>
        </p:spPr>
        <p:txBody>
          <a:bodyPr wrap="square" rtlCol="0">
            <a:spAutoFit/>
          </a:bodyPr>
          <a:lstStyle/>
          <a:p>
            <a:pPr fontAlgn="base"/>
            <a:r>
              <a:rPr lang="en-GB" sz="1400" i="1" dirty="0"/>
              <a:t>Project activities: </a:t>
            </a:r>
          </a:p>
          <a:p>
            <a:pPr marL="285750" indent="-285750" fontAlgn="base">
              <a:buFont typeface="Arial" panose="020B0604020202020204" pitchFamily="34" charset="0"/>
              <a:buChar char="•"/>
            </a:pPr>
            <a:r>
              <a:rPr lang="en-GB" sz="1400" dirty="0"/>
              <a:t>Map existing data and groups working with disabled people in Malawi, and relevant organisations in Scotland and UK. </a:t>
            </a:r>
          </a:p>
          <a:p>
            <a:pPr marL="285750" indent="-285750" fontAlgn="base">
              <a:buFont typeface="Arial" panose="020B0604020202020204" pitchFamily="34" charset="0"/>
              <a:buChar char="•"/>
            </a:pPr>
            <a:r>
              <a:rPr lang="en-GB" sz="1400" dirty="0"/>
              <a:t>Generate a literature review pertaining to disability and employment in Malawi or similar national contexts.  </a:t>
            </a:r>
          </a:p>
          <a:p>
            <a:pPr marL="285750" indent="-285750" fontAlgn="base">
              <a:buFont typeface="Arial" panose="020B0604020202020204" pitchFamily="34" charset="0"/>
              <a:buChar char="•"/>
            </a:pPr>
            <a:r>
              <a:rPr lang="en-GB" sz="1400" dirty="0"/>
              <a:t>Interview key stakeholders focusing on current activities to support disabled workers, gaps in current provision and the needs of trade unions &amp; disabled people, issues affecting disabled workers’ inclusion and examples of good practice. </a:t>
            </a:r>
          </a:p>
          <a:p>
            <a:pPr marL="285750" indent="-285750" fontAlgn="base">
              <a:buFont typeface="Arial" panose="020B0604020202020204" pitchFamily="34" charset="0"/>
              <a:buChar char="•"/>
            </a:pPr>
            <a:r>
              <a:rPr lang="en-GB" sz="1400" dirty="0"/>
              <a:t>Meet potential research partners in Malawian universities and NGOs to identify future research strategies and priorities. </a:t>
            </a:r>
          </a:p>
          <a:p>
            <a:pPr marL="285750" indent="-285750" fontAlgn="base">
              <a:buFont typeface="Arial" panose="020B0604020202020204" pitchFamily="34" charset="0"/>
              <a:buChar char="•"/>
            </a:pPr>
            <a:r>
              <a:rPr lang="en-GB" sz="1400" dirty="0"/>
              <a:t>Co-author report and journal paper output.</a:t>
            </a:r>
          </a:p>
        </p:txBody>
      </p:sp>
      <p:pic>
        <p:nvPicPr>
          <p:cNvPr id="21" name="Picture 20">
            <a:extLst>
              <a:ext uri="{FF2B5EF4-FFF2-40B4-BE49-F238E27FC236}">
                <a16:creationId xmlns:a16="http://schemas.microsoft.com/office/drawing/2014/main" id="{DD532633-63CC-B049-A4EE-3BD8B2EDBE78}"/>
              </a:ext>
            </a:extLst>
          </p:cNvPr>
          <p:cNvPicPr>
            <a:picLocks noChangeAspect="1"/>
          </p:cNvPicPr>
          <p:nvPr/>
        </p:nvPicPr>
        <p:blipFill>
          <a:blip r:embed="rId5"/>
          <a:stretch>
            <a:fillRect/>
          </a:stretch>
        </p:blipFill>
        <p:spPr>
          <a:xfrm>
            <a:off x="5945036" y="4529836"/>
            <a:ext cx="3211664" cy="1982652"/>
          </a:xfrm>
          <a:prstGeom prst="rect">
            <a:avLst/>
          </a:prstGeom>
          <a:ln w="3175">
            <a:solidFill>
              <a:schemeClr val="tx1"/>
            </a:solidFill>
          </a:ln>
        </p:spPr>
      </p:pic>
    </p:spTree>
    <p:extLst>
      <p:ext uri="{BB962C8B-B14F-4D97-AF65-F5344CB8AC3E}">
        <p14:creationId xmlns:p14="http://schemas.microsoft.com/office/powerpoint/2010/main" val="1875709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235</Words>
  <Application>Microsoft Macintosh PowerPoint</Application>
  <PresentationFormat>A3 Paper (297x420 mm)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Remnant</dc:creator>
  <cp:lastModifiedBy>Jen Remnant</cp:lastModifiedBy>
  <cp:revision>10</cp:revision>
  <dcterms:created xsi:type="dcterms:W3CDTF">2019-04-29T11:24:10Z</dcterms:created>
  <dcterms:modified xsi:type="dcterms:W3CDTF">2019-04-29T15:54:33Z</dcterms:modified>
</cp:coreProperties>
</file>