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3" r:id="rId1"/>
  </p:sldMasterIdLst>
  <p:sldIdLst>
    <p:sldId id="256" r:id="rId2"/>
    <p:sldId id="262" r:id="rId3"/>
    <p:sldId id="266" r:id="rId4"/>
    <p:sldId id="268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48"/>
    <p:restoredTop sz="94650"/>
  </p:normalViewPr>
  <p:slideViewPr>
    <p:cSldViewPr snapToGrid="0" snapToObjects="1">
      <p:cViewPr varScale="1">
        <p:scale>
          <a:sx n="69" d="100"/>
          <a:sy n="69" d="100"/>
        </p:scale>
        <p:origin x="-94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6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8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6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721375-752B-4176-B382-FDEC841F4E54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F9B57C2C-D463-44F1-A50B-0440B848A69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Durable, Safe and Energy Efficient Cookstoves.</a:t>
          </a:r>
        </a:p>
      </dgm:t>
    </dgm:pt>
    <dgm:pt modelId="{72B25330-1550-44A0-A399-E403F43EF254}" type="parTrans" cxnId="{E38DA1D3-D0F5-44A0-9F02-726E80E02970}">
      <dgm:prSet/>
      <dgm:spPr/>
      <dgm:t>
        <a:bodyPr/>
        <a:lstStyle/>
        <a:p>
          <a:endParaRPr lang="en-US"/>
        </a:p>
      </dgm:t>
    </dgm:pt>
    <dgm:pt modelId="{4920AD3B-418F-42D7-A5EB-FA1367BB4DC3}" type="sibTrans" cxnId="{E38DA1D3-D0F5-44A0-9F02-726E80E02970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D8DCC12B-FD23-4200-BF18-F6DF10A976B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Made from recycled car wheel rims and scrap metals.</a:t>
          </a:r>
        </a:p>
      </dgm:t>
    </dgm:pt>
    <dgm:pt modelId="{21704378-29A9-4B88-A847-27CA7552FF4D}" type="parTrans" cxnId="{5BC2817D-BCB9-4FB6-87C7-F6628B0B9340}">
      <dgm:prSet/>
      <dgm:spPr/>
      <dgm:t>
        <a:bodyPr/>
        <a:lstStyle/>
        <a:p>
          <a:endParaRPr lang="en-US"/>
        </a:p>
      </dgm:t>
    </dgm:pt>
    <dgm:pt modelId="{3EDF9A0B-0F3F-4CB4-9A97-8E4B4F4997C6}" type="sibTrans" cxnId="{5BC2817D-BCB9-4FB6-87C7-F6628B0B9340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9A2A5893-4B35-4086-A8C3-79F59C20CE6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Fueled by affordable and clean fuels (Biogas and LPG).</a:t>
          </a:r>
        </a:p>
      </dgm:t>
    </dgm:pt>
    <dgm:pt modelId="{D43952D4-445F-4DEB-B872-DEE94E5C884B}" type="parTrans" cxnId="{D025A56A-8867-4ECA-B07F-BE1EAAAB5C55}">
      <dgm:prSet/>
      <dgm:spPr/>
      <dgm:t>
        <a:bodyPr/>
        <a:lstStyle/>
        <a:p>
          <a:endParaRPr lang="en-US"/>
        </a:p>
      </dgm:t>
    </dgm:pt>
    <dgm:pt modelId="{D1511BAD-4FC4-45BA-9894-826829B9131E}" type="sibTrans" cxnId="{D025A56A-8867-4ECA-B07F-BE1EAAAB5C55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B71C879A-18ED-49E9-BC39-01806FBA19C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Locally fabricated which makes them more affordable.</a:t>
          </a:r>
        </a:p>
      </dgm:t>
    </dgm:pt>
    <dgm:pt modelId="{7C9239D1-C245-4186-85C3-0968F85690E2}" type="parTrans" cxnId="{05A75ABF-EFF8-4E04-872D-B0536FFAEE2C}">
      <dgm:prSet/>
      <dgm:spPr/>
      <dgm:t>
        <a:bodyPr/>
        <a:lstStyle/>
        <a:p>
          <a:endParaRPr lang="en-US"/>
        </a:p>
      </dgm:t>
    </dgm:pt>
    <dgm:pt modelId="{036BC9B1-5BD4-4CB6-9F86-E75460B3C453}" type="sibTrans" cxnId="{05A75ABF-EFF8-4E04-872D-B0536FFAEE2C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149B168E-25DB-4BAC-96EC-186692C6A8C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Costs 40% less than imported cookstoves (£15).</a:t>
          </a:r>
        </a:p>
      </dgm:t>
    </dgm:pt>
    <dgm:pt modelId="{9D03C007-52CC-4A0E-A810-889A25E9E442}" type="parTrans" cxnId="{71090D09-8404-4FDF-85E2-27FE9E073D46}">
      <dgm:prSet/>
      <dgm:spPr/>
      <dgm:t>
        <a:bodyPr/>
        <a:lstStyle/>
        <a:p>
          <a:endParaRPr lang="en-US"/>
        </a:p>
      </dgm:t>
    </dgm:pt>
    <dgm:pt modelId="{613790C1-8477-40AD-A218-EE34C3A532E8}" type="sibTrans" cxnId="{71090D09-8404-4FDF-85E2-27FE9E073D46}">
      <dgm:prSet/>
      <dgm:spPr/>
      <dgm:t>
        <a:bodyPr/>
        <a:lstStyle/>
        <a:p>
          <a:endParaRPr lang="en-US"/>
        </a:p>
      </dgm:t>
    </dgm:pt>
    <dgm:pt modelId="{5BDB1A61-95A6-4612-BF4F-7BEA576ED432}" type="pres">
      <dgm:prSet presAssocID="{12721375-752B-4176-B382-FDEC841F4E54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E66830C2-1CE3-4415-B04C-174918C9B8D3}" type="pres">
      <dgm:prSet presAssocID="{F9B57C2C-D463-44F1-A50B-0440B848A69C}" presName="compNode" presStyleCnt="0"/>
      <dgm:spPr/>
    </dgm:pt>
    <dgm:pt modelId="{BCEDA555-2F9B-4E19-AE47-A35762B4B91D}" type="pres">
      <dgm:prSet presAssocID="{F9B57C2C-D463-44F1-A50B-0440B848A69C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ow Temperature"/>
        </a:ext>
      </dgm:extLst>
    </dgm:pt>
    <dgm:pt modelId="{11F983F7-40BC-4FAB-BEB1-61FD4B65C2DF}" type="pres">
      <dgm:prSet presAssocID="{F9B57C2C-D463-44F1-A50B-0440B848A69C}" presName="spaceRect" presStyleCnt="0"/>
      <dgm:spPr/>
    </dgm:pt>
    <dgm:pt modelId="{6CCFF721-48E7-4DC9-B551-FFD75E90AE42}" type="pres">
      <dgm:prSet presAssocID="{F9B57C2C-D463-44F1-A50B-0440B848A69C}" presName="textRect" presStyleLbl="revTx" presStyleIdx="0" presStyleCnt="5">
        <dgm:presLayoutVars>
          <dgm:chMax val="1"/>
          <dgm:chPref val="1"/>
        </dgm:presLayoutVars>
      </dgm:prSet>
      <dgm:spPr/>
      <dgm:t>
        <a:bodyPr/>
        <a:lstStyle/>
        <a:p>
          <a:endParaRPr lang="en-GB"/>
        </a:p>
      </dgm:t>
    </dgm:pt>
    <dgm:pt modelId="{DCDF550E-C8C6-4588-A0A9-CDDF23682EA8}" type="pres">
      <dgm:prSet presAssocID="{4920AD3B-418F-42D7-A5EB-FA1367BB4DC3}" presName="sibTrans" presStyleCnt="0"/>
      <dgm:spPr/>
    </dgm:pt>
    <dgm:pt modelId="{636A2442-7F54-402C-B9C0-921B9BD44DE1}" type="pres">
      <dgm:prSet presAssocID="{D8DCC12B-FD23-4200-BF18-F6DF10A976B1}" presName="compNode" presStyleCnt="0"/>
      <dgm:spPr/>
    </dgm:pt>
    <dgm:pt modelId="{B2919B02-C001-4362-AF1A-1A1B38553B25}" type="pres">
      <dgm:prSet presAssocID="{D8DCC12B-FD23-4200-BF18-F6DF10A976B1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ecycle"/>
        </a:ext>
      </dgm:extLst>
    </dgm:pt>
    <dgm:pt modelId="{4673DB5D-3880-4051-92B6-77A6C8C220DF}" type="pres">
      <dgm:prSet presAssocID="{D8DCC12B-FD23-4200-BF18-F6DF10A976B1}" presName="spaceRect" presStyleCnt="0"/>
      <dgm:spPr/>
    </dgm:pt>
    <dgm:pt modelId="{5C3DC1A6-C436-4A52-B3B9-5C01144BC7B5}" type="pres">
      <dgm:prSet presAssocID="{D8DCC12B-FD23-4200-BF18-F6DF10A976B1}" presName="textRect" presStyleLbl="revTx" presStyleIdx="1" presStyleCnt="5">
        <dgm:presLayoutVars>
          <dgm:chMax val="1"/>
          <dgm:chPref val="1"/>
        </dgm:presLayoutVars>
      </dgm:prSet>
      <dgm:spPr/>
      <dgm:t>
        <a:bodyPr/>
        <a:lstStyle/>
        <a:p>
          <a:endParaRPr lang="en-GB"/>
        </a:p>
      </dgm:t>
    </dgm:pt>
    <dgm:pt modelId="{C2BE5F86-FB17-42D8-B0FC-B59E9C1CE002}" type="pres">
      <dgm:prSet presAssocID="{3EDF9A0B-0F3F-4CB4-9A97-8E4B4F4997C6}" presName="sibTrans" presStyleCnt="0"/>
      <dgm:spPr/>
    </dgm:pt>
    <dgm:pt modelId="{B472FC3F-1F89-4A58-9B95-C65AD28387F0}" type="pres">
      <dgm:prSet presAssocID="{9A2A5893-4B35-4086-A8C3-79F59C20CE6B}" presName="compNode" presStyleCnt="0"/>
      <dgm:spPr/>
    </dgm:pt>
    <dgm:pt modelId="{38623C1C-D20B-4502-86CE-603DC9F4FC3B}" type="pres">
      <dgm:prSet presAssocID="{9A2A5893-4B35-4086-A8C3-79F59C20CE6B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lectric Car"/>
        </a:ext>
      </dgm:extLst>
    </dgm:pt>
    <dgm:pt modelId="{5C5D1AE9-866A-45E5-8369-2219F19406D0}" type="pres">
      <dgm:prSet presAssocID="{9A2A5893-4B35-4086-A8C3-79F59C20CE6B}" presName="spaceRect" presStyleCnt="0"/>
      <dgm:spPr/>
    </dgm:pt>
    <dgm:pt modelId="{6463F7CF-0B0A-40E0-8436-70B8F404EDC3}" type="pres">
      <dgm:prSet presAssocID="{9A2A5893-4B35-4086-A8C3-79F59C20CE6B}" presName="textRect" presStyleLbl="revTx" presStyleIdx="2" presStyleCnt="5">
        <dgm:presLayoutVars>
          <dgm:chMax val="1"/>
          <dgm:chPref val="1"/>
        </dgm:presLayoutVars>
      </dgm:prSet>
      <dgm:spPr/>
      <dgm:t>
        <a:bodyPr/>
        <a:lstStyle/>
        <a:p>
          <a:endParaRPr lang="en-GB"/>
        </a:p>
      </dgm:t>
    </dgm:pt>
    <dgm:pt modelId="{570563D9-9F54-48E5-B479-2D21B4DD14A1}" type="pres">
      <dgm:prSet presAssocID="{D1511BAD-4FC4-45BA-9894-826829B9131E}" presName="sibTrans" presStyleCnt="0"/>
      <dgm:spPr/>
    </dgm:pt>
    <dgm:pt modelId="{2059CF06-82E3-4B6B-9F64-373961BBBBE2}" type="pres">
      <dgm:prSet presAssocID="{B71C879A-18ED-49E9-BC39-01806FBA19C5}" presName="compNode" presStyleCnt="0"/>
      <dgm:spPr/>
    </dgm:pt>
    <dgm:pt modelId="{AB641E41-099F-40B3-B867-51B543930115}" type="pres">
      <dgm:prSet presAssocID="{B71C879A-18ED-49E9-BC39-01806FBA19C5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ity"/>
        </a:ext>
      </dgm:extLst>
    </dgm:pt>
    <dgm:pt modelId="{B43AC33F-A569-4D59-B6FF-CDF131D96D91}" type="pres">
      <dgm:prSet presAssocID="{B71C879A-18ED-49E9-BC39-01806FBA19C5}" presName="spaceRect" presStyleCnt="0"/>
      <dgm:spPr/>
    </dgm:pt>
    <dgm:pt modelId="{8B05FFBB-71A1-4464-B98C-95ED22579C70}" type="pres">
      <dgm:prSet presAssocID="{B71C879A-18ED-49E9-BC39-01806FBA19C5}" presName="textRect" presStyleLbl="revTx" presStyleIdx="3" presStyleCnt="5">
        <dgm:presLayoutVars>
          <dgm:chMax val="1"/>
          <dgm:chPref val="1"/>
        </dgm:presLayoutVars>
      </dgm:prSet>
      <dgm:spPr/>
      <dgm:t>
        <a:bodyPr/>
        <a:lstStyle/>
        <a:p>
          <a:endParaRPr lang="en-GB"/>
        </a:p>
      </dgm:t>
    </dgm:pt>
    <dgm:pt modelId="{C4BE5CB6-E75B-4594-A672-BFA9B7B508F2}" type="pres">
      <dgm:prSet presAssocID="{036BC9B1-5BD4-4CB6-9F86-E75460B3C453}" presName="sibTrans" presStyleCnt="0"/>
      <dgm:spPr/>
    </dgm:pt>
    <dgm:pt modelId="{62D087C3-6170-4375-A892-C4247205817B}" type="pres">
      <dgm:prSet presAssocID="{149B168E-25DB-4BAC-96EC-186692C6A8C5}" presName="compNode" presStyleCnt="0"/>
      <dgm:spPr/>
    </dgm:pt>
    <dgm:pt modelId="{A8E7F0E0-0DAA-4A7A-9CEE-B9AC07E94B1C}" type="pres">
      <dgm:prSet presAssocID="{149B168E-25DB-4BAC-96EC-186692C6A8C5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upee"/>
        </a:ext>
      </dgm:extLst>
    </dgm:pt>
    <dgm:pt modelId="{8C3D2E86-AC51-4D83-A05B-E9F31D2E56E7}" type="pres">
      <dgm:prSet presAssocID="{149B168E-25DB-4BAC-96EC-186692C6A8C5}" presName="spaceRect" presStyleCnt="0"/>
      <dgm:spPr/>
    </dgm:pt>
    <dgm:pt modelId="{2DAC2A45-CB86-4ACC-A0B4-0A9C4A4FFA21}" type="pres">
      <dgm:prSet presAssocID="{149B168E-25DB-4BAC-96EC-186692C6A8C5}" presName="textRect" presStyleLbl="revTx" presStyleIdx="4" presStyleCnt="5">
        <dgm:presLayoutVars>
          <dgm:chMax val="1"/>
          <dgm:chPref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438336CE-E196-463D-A5DE-AAB7BFC26718}" type="presOf" srcId="{9A2A5893-4B35-4086-A8C3-79F59C20CE6B}" destId="{6463F7CF-0B0A-40E0-8436-70B8F404EDC3}" srcOrd="0" destOrd="0" presId="urn:microsoft.com/office/officeart/2018/2/layout/IconLabelList"/>
    <dgm:cxn modelId="{5BC2817D-BCB9-4FB6-87C7-F6628B0B9340}" srcId="{12721375-752B-4176-B382-FDEC841F4E54}" destId="{D8DCC12B-FD23-4200-BF18-F6DF10A976B1}" srcOrd="1" destOrd="0" parTransId="{21704378-29A9-4B88-A847-27CA7552FF4D}" sibTransId="{3EDF9A0B-0F3F-4CB4-9A97-8E4B4F4997C6}"/>
    <dgm:cxn modelId="{E38DA1D3-D0F5-44A0-9F02-726E80E02970}" srcId="{12721375-752B-4176-B382-FDEC841F4E54}" destId="{F9B57C2C-D463-44F1-A50B-0440B848A69C}" srcOrd="0" destOrd="0" parTransId="{72B25330-1550-44A0-A399-E403F43EF254}" sibTransId="{4920AD3B-418F-42D7-A5EB-FA1367BB4DC3}"/>
    <dgm:cxn modelId="{5A5AC09F-8FC8-4132-821B-D11A7A03DA66}" type="presOf" srcId="{D8DCC12B-FD23-4200-BF18-F6DF10A976B1}" destId="{5C3DC1A6-C436-4A52-B3B9-5C01144BC7B5}" srcOrd="0" destOrd="0" presId="urn:microsoft.com/office/officeart/2018/2/layout/IconLabelList"/>
    <dgm:cxn modelId="{71090D09-8404-4FDF-85E2-27FE9E073D46}" srcId="{12721375-752B-4176-B382-FDEC841F4E54}" destId="{149B168E-25DB-4BAC-96EC-186692C6A8C5}" srcOrd="4" destOrd="0" parTransId="{9D03C007-52CC-4A0E-A810-889A25E9E442}" sibTransId="{613790C1-8477-40AD-A218-EE34C3A532E8}"/>
    <dgm:cxn modelId="{D025A56A-8867-4ECA-B07F-BE1EAAAB5C55}" srcId="{12721375-752B-4176-B382-FDEC841F4E54}" destId="{9A2A5893-4B35-4086-A8C3-79F59C20CE6B}" srcOrd="2" destOrd="0" parTransId="{D43952D4-445F-4DEB-B872-DEE94E5C884B}" sibTransId="{D1511BAD-4FC4-45BA-9894-826829B9131E}"/>
    <dgm:cxn modelId="{B94DE1B8-9A1B-4925-B859-A2B78FD1B21A}" type="presOf" srcId="{B71C879A-18ED-49E9-BC39-01806FBA19C5}" destId="{8B05FFBB-71A1-4464-B98C-95ED22579C70}" srcOrd="0" destOrd="0" presId="urn:microsoft.com/office/officeart/2018/2/layout/IconLabelList"/>
    <dgm:cxn modelId="{47F10A2A-4E63-49C5-B491-231C86DCAF21}" type="presOf" srcId="{12721375-752B-4176-B382-FDEC841F4E54}" destId="{5BDB1A61-95A6-4612-BF4F-7BEA576ED432}" srcOrd="0" destOrd="0" presId="urn:microsoft.com/office/officeart/2018/2/layout/IconLabelList"/>
    <dgm:cxn modelId="{DBD9494B-1360-4C12-A6E6-19C4C097368A}" type="presOf" srcId="{149B168E-25DB-4BAC-96EC-186692C6A8C5}" destId="{2DAC2A45-CB86-4ACC-A0B4-0A9C4A4FFA21}" srcOrd="0" destOrd="0" presId="urn:microsoft.com/office/officeart/2018/2/layout/IconLabelList"/>
    <dgm:cxn modelId="{05A75ABF-EFF8-4E04-872D-B0536FFAEE2C}" srcId="{12721375-752B-4176-B382-FDEC841F4E54}" destId="{B71C879A-18ED-49E9-BC39-01806FBA19C5}" srcOrd="3" destOrd="0" parTransId="{7C9239D1-C245-4186-85C3-0968F85690E2}" sibTransId="{036BC9B1-5BD4-4CB6-9F86-E75460B3C453}"/>
    <dgm:cxn modelId="{A91E518F-70BE-4981-981E-F10EE7D6BBE6}" type="presOf" srcId="{F9B57C2C-D463-44F1-A50B-0440B848A69C}" destId="{6CCFF721-48E7-4DC9-B551-FFD75E90AE42}" srcOrd="0" destOrd="0" presId="urn:microsoft.com/office/officeart/2018/2/layout/IconLabelList"/>
    <dgm:cxn modelId="{756415EB-7309-4029-9360-B26F1A1362F2}" type="presParOf" srcId="{5BDB1A61-95A6-4612-BF4F-7BEA576ED432}" destId="{E66830C2-1CE3-4415-B04C-174918C9B8D3}" srcOrd="0" destOrd="0" presId="urn:microsoft.com/office/officeart/2018/2/layout/IconLabelList"/>
    <dgm:cxn modelId="{82949198-3F72-4EF7-8A20-C0B6AEBE94BC}" type="presParOf" srcId="{E66830C2-1CE3-4415-B04C-174918C9B8D3}" destId="{BCEDA555-2F9B-4E19-AE47-A35762B4B91D}" srcOrd="0" destOrd="0" presId="urn:microsoft.com/office/officeart/2018/2/layout/IconLabelList"/>
    <dgm:cxn modelId="{CE8E1BF1-B871-4E0A-B74A-CFB5A8A7CA41}" type="presParOf" srcId="{E66830C2-1CE3-4415-B04C-174918C9B8D3}" destId="{11F983F7-40BC-4FAB-BEB1-61FD4B65C2DF}" srcOrd="1" destOrd="0" presId="urn:microsoft.com/office/officeart/2018/2/layout/IconLabelList"/>
    <dgm:cxn modelId="{A8CEAD1B-1CE2-4EDA-A553-A01A6106541B}" type="presParOf" srcId="{E66830C2-1CE3-4415-B04C-174918C9B8D3}" destId="{6CCFF721-48E7-4DC9-B551-FFD75E90AE42}" srcOrd="2" destOrd="0" presId="urn:microsoft.com/office/officeart/2018/2/layout/IconLabelList"/>
    <dgm:cxn modelId="{A8A928CA-C13C-4B47-8516-87F6FF20BB4E}" type="presParOf" srcId="{5BDB1A61-95A6-4612-BF4F-7BEA576ED432}" destId="{DCDF550E-C8C6-4588-A0A9-CDDF23682EA8}" srcOrd="1" destOrd="0" presId="urn:microsoft.com/office/officeart/2018/2/layout/IconLabelList"/>
    <dgm:cxn modelId="{F8EFFC38-7280-4A07-B094-7478BD17CF14}" type="presParOf" srcId="{5BDB1A61-95A6-4612-BF4F-7BEA576ED432}" destId="{636A2442-7F54-402C-B9C0-921B9BD44DE1}" srcOrd="2" destOrd="0" presId="urn:microsoft.com/office/officeart/2018/2/layout/IconLabelList"/>
    <dgm:cxn modelId="{9ADA79C5-8C8A-46AC-9DE9-6CAF3DD3F3B5}" type="presParOf" srcId="{636A2442-7F54-402C-B9C0-921B9BD44DE1}" destId="{B2919B02-C001-4362-AF1A-1A1B38553B25}" srcOrd="0" destOrd="0" presId="urn:microsoft.com/office/officeart/2018/2/layout/IconLabelList"/>
    <dgm:cxn modelId="{1224D85F-7878-4BC2-9338-63DA55E69956}" type="presParOf" srcId="{636A2442-7F54-402C-B9C0-921B9BD44DE1}" destId="{4673DB5D-3880-4051-92B6-77A6C8C220DF}" srcOrd="1" destOrd="0" presId="urn:microsoft.com/office/officeart/2018/2/layout/IconLabelList"/>
    <dgm:cxn modelId="{7CB31BA7-D79C-4599-B082-333233ED2FC6}" type="presParOf" srcId="{636A2442-7F54-402C-B9C0-921B9BD44DE1}" destId="{5C3DC1A6-C436-4A52-B3B9-5C01144BC7B5}" srcOrd="2" destOrd="0" presId="urn:microsoft.com/office/officeart/2018/2/layout/IconLabelList"/>
    <dgm:cxn modelId="{ED91F32C-315A-4DE8-9E14-50DB498586FE}" type="presParOf" srcId="{5BDB1A61-95A6-4612-BF4F-7BEA576ED432}" destId="{C2BE5F86-FB17-42D8-B0FC-B59E9C1CE002}" srcOrd="3" destOrd="0" presId="urn:microsoft.com/office/officeart/2018/2/layout/IconLabelList"/>
    <dgm:cxn modelId="{47DCCD41-64B7-4F19-B611-7096AF47D13C}" type="presParOf" srcId="{5BDB1A61-95A6-4612-BF4F-7BEA576ED432}" destId="{B472FC3F-1F89-4A58-9B95-C65AD28387F0}" srcOrd="4" destOrd="0" presId="urn:microsoft.com/office/officeart/2018/2/layout/IconLabelList"/>
    <dgm:cxn modelId="{45B1E76E-D6F9-4667-9E67-54B4BCEC773E}" type="presParOf" srcId="{B472FC3F-1F89-4A58-9B95-C65AD28387F0}" destId="{38623C1C-D20B-4502-86CE-603DC9F4FC3B}" srcOrd="0" destOrd="0" presId="urn:microsoft.com/office/officeart/2018/2/layout/IconLabelList"/>
    <dgm:cxn modelId="{E347EB6D-16C3-4CD0-A15A-63EAAF1AC941}" type="presParOf" srcId="{B472FC3F-1F89-4A58-9B95-C65AD28387F0}" destId="{5C5D1AE9-866A-45E5-8369-2219F19406D0}" srcOrd="1" destOrd="0" presId="urn:microsoft.com/office/officeart/2018/2/layout/IconLabelList"/>
    <dgm:cxn modelId="{940900AC-965D-468F-BCCD-8B44A0A001A5}" type="presParOf" srcId="{B472FC3F-1F89-4A58-9B95-C65AD28387F0}" destId="{6463F7CF-0B0A-40E0-8436-70B8F404EDC3}" srcOrd="2" destOrd="0" presId="urn:microsoft.com/office/officeart/2018/2/layout/IconLabelList"/>
    <dgm:cxn modelId="{290DB2F5-4FA6-4F66-A7F5-06F2C5396AB5}" type="presParOf" srcId="{5BDB1A61-95A6-4612-BF4F-7BEA576ED432}" destId="{570563D9-9F54-48E5-B479-2D21B4DD14A1}" srcOrd="5" destOrd="0" presId="urn:microsoft.com/office/officeart/2018/2/layout/IconLabelList"/>
    <dgm:cxn modelId="{E3BD1F5D-6A3E-42E8-8C20-FEB5B7B059E6}" type="presParOf" srcId="{5BDB1A61-95A6-4612-BF4F-7BEA576ED432}" destId="{2059CF06-82E3-4B6B-9F64-373961BBBBE2}" srcOrd="6" destOrd="0" presId="urn:microsoft.com/office/officeart/2018/2/layout/IconLabelList"/>
    <dgm:cxn modelId="{F7BA6085-F738-4E5E-B629-CD66247967B2}" type="presParOf" srcId="{2059CF06-82E3-4B6B-9F64-373961BBBBE2}" destId="{AB641E41-099F-40B3-B867-51B543930115}" srcOrd="0" destOrd="0" presId="urn:microsoft.com/office/officeart/2018/2/layout/IconLabelList"/>
    <dgm:cxn modelId="{9B75A88D-F02B-4B58-AE0C-11E34AFFA060}" type="presParOf" srcId="{2059CF06-82E3-4B6B-9F64-373961BBBBE2}" destId="{B43AC33F-A569-4D59-B6FF-CDF131D96D91}" srcOrd="1" destOrd="0" presId="urn:microsoft.com/office/officeart/2018/2/layout/IconLabelList"/>
    <dgm:cxn modelId="{6C87C478-7605-40EF-A6F1-F97FCE57DA63}" type="presParOf" srcId="{2059CF06-82E3-4B6B-9F64-373961BBBBE2}" destId="{8B05FFBB-71A1-4464-B98C-95ED22579C70}" srcOrd="2" destOrd="0" presId="urn:microsoft.com/office/officeart/2018/2/layout/IconLabelList"/>
    <dgm:cxn modelId="{9729426C-A516-47C7-A0DC-AA671B655ACE}" type="presParOf" srcId="{5BDB1A61-95A6-4612-BF4F-7BEA576ED432}" destId="{C4BE5CB6-E75B-4594-A672-BFA9B7B508F2}" srcOrd="7" destOrd="0" presId="urn:microsoft.com/office/officeart/2018/2/layout/IconLabelList"/>
    <dgm:cxn modelId="{B5FB6402-C227-4205-BCE7-C81B3403D4C7}" type="presParOf" srcId="{5BDB1A61-95A6-4612-BF4F-7BEA576ED432}" destId="{62D087C3-6170-4375-A892-C4247205817B}" srcOrd="8" destOrd="0" presId="urn:microsoft.com/office/officeart/2018/2/layout/IconLabelList"/>
    <dgm:cxn modelId="{ABFCD710-8438-4023-A0B7-34BDF69179FD}" type="presParOf" srcId="{62D087C3-6170-4375-A892-C4247205817B}" destId="{A8E7F0E0-0DAA-4A7A-9CEE-B9AC07E94B1C}" srcOrd="0" destOrd="0" presId="urn:microsoft.com/office/officeart/2018/2/layout/IconLabelList"/>
    <dgm:cxn modelId="{71FA59B5-854B-4441-AD98-11B44F5AAEE6}" type="presParOf" srcId="{62D087C3-6170-4375-A892-C4247205817B}" destId="{8C3D2E86-AC51-4D83-A05B-E9F31D2E56E7}" srcOrd="1" destOrd="0" presId="urn:microsoft.com/office/officeart/2018/2/layout/IconLabelList"/>
    <dgm:cxn modelId="{EDA0D6B7-2946-4965-9513-627B28A6E226}" type="presParOf" srcId="{62D087C3-6170-4375-A892-C4247205817B}" destId="{2DAC2A45-CB86-4ACC-A0B4-0A9C4A4FFA21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EDA555-2F9B-4E19-AE47-A35762B4B91D}">
      <dsp:nvSpPr>
        <dsp:cNvPr id="0" name=""/>
        <dsp:cNvSpPr/>
      </dsp:nvSpPr>
      <dsp:spPr>
        <a:xfrm>
          <a:off x="813300" y="777507"/>
          <a:ext cx="810000" cy="81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CFF721-48E7-4DC9-B551-FFD75E90AE42}">
      <dsp:nvSpPr>
        <dsp:cNvPr id="0" name=""/>
        <dsp:cNvSpPr/>
      </dsp:nvSpPr>
      <dsp:spPr>
        <a:xfrm>
          <a:off x="318300" y="1857622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/>
            <a:t>Durable, Safe and Energy Efficient Cookstoves.</a:t>
          </a:r>
        </a:p>
      </dsp:txBody>
      <dsp:txXfrm>
        <a:off x="318300" y="1857622"/>
        <a:ext cx="1800000" cy="720000"/>
      </dsp:txXfrm>
    </dsp:sp>
    <dsp:sp modelId="{B2919B02-C001-4362-AF1A-1A1B38553B25}">
      <dsp:nvSpPr>
        <dsp:cNvPr id="0" name=""/>
        <dsp:cNvSpPr/>
      </dsp:nvSpPr>
      <dsp:spPr>
        <a:xfrm>
          <a:off x="2928300" y="777507"/>
          <a:ext cx="810000" cy="81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3DC1A6-C436-4A52-B3B9-5C01144BC7B5}">
      <dsp:nvSpPr>
        <dsp:cNvPr id="0" name=""/>
        <dsp:cNvSpPr/>
      </dsp:nvSpPr>
      <dsp:spPr>
        <a:xfrm>
          <a:off x="2433300" y="1857622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/>
            <a:t>Made from recycled car wheel rims and scrap metals.</a:t>
          </a:r>
        </a:p>
      </dsp:txBody>
      <dsp:txXfrm>
        <a:off x="2433300" y="1857622"/>
        <a:ext cx="1800000" cy="720000"/>
      </dsp:txXfrm>
    </dsp:sp>
    <dsp:sp modelId="{38623C1C-D20B-4502-86CE-603DC9F4FC3B}">
      <dsp:nvSpPr>
        <dsp:cNvPr id="0" name=""/>
        <dsp:cNvSpPr/>
      </dsp:nvSpPr>
      <dsp:spPr>
        <a:xfrm>
          <a:off x="5043300" y="777507"/>
          <a:ext cx="810000" cy="8100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63F7CF-0B0A-40E0-8436-70B8F404EDC3}">
      <dsp:nvSpPr>
        <dsp:cNvPr id="0" name=""/>
        <dsp:cNvSpPr/>
      </dsp:nvSpPr>
      <dsp:spPr>
        <a:xfrm>
          <a:off x="4548300" y="1857622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/>
            <a:t>Fueled by affordable and clean fuels (Biogas and LPG).</a:t>
          </a:r>
        </a:p>
      </dsp:txBody>
      <dsp:txXfrm>
        <a:off x="4548300" y="1857622"/>
        <a:ext cx="1800000" cy="720000"/>
      </dsp:txXfrm>
    </dsp:sp>
    <dsp:sp modelId="{AB641E41-099F-40B3-B867-51B543930115}">
      <dsp:nvSpPr>
        <dsp:cNvPr id="0" name=""/>
        <dsp:cNvSpPr/>
      </dsp:nvSpPr>
      <dsp:spPr>
        <a:xfrm>
          <a:off x="7158300" y="777507"/>
          <a:ext cx="810000" cy="81000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05FFBB-71A1-4464-B98C-95ED22579C70}">
      <dsp:nvSpPr>
        <dsp:cNvPr id="0" name=""/>
        <dsp:cNvSpPr/>
      </dsp:nvSpPr>
      <dsp:spPr>
        <a:xfrm>
          <a:off x="6663300" y="1857622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/>
            <a:t>Locally fabricated which makes them more affordable.</a:t>
          </a:r>
        </a:p>
      </dsp:txBody>
      <dsp:txXfrm>
        <a:off x="6663300" y="1857622"/>
        <a:ext cx="1800000" cy="720000"/>
      </dsp:txXfrm>
    </dsp:sp>
    <dsp:sp modelId="{A8E7F0E0-0DAA-4A7A-9CEE-B9AC07E94B1C}">
      <dsp:nvSpPr>
        <dsp:cNvPr id="0" name=""/>
        <dsp:cNvSpPr/>
      </dsp:nvSpPr>
      <dsp:spPr>
        <a:xfrm>
          <a:off x="9273300" y="777507"/>
          <a:ext cx="810000" cy="81000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AC2A45-CB86-4ACC-A0B4-0A9C4A4FFA21}">
      <dsp:nvSpPr>
        <dsp:cNvPr id="0" name=""/>
        <dsp:cNvSpPr/>
      </dsp:nvSpPr>
      <dsp:spPr>
        <a:xfrm>
          <a:off x="8778300" y="1857622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/>
            <a:t>Costs 40% less than imported cookstoves (£15).</a:t>
          </a:r>
        </a:p>
      </dsp:txBody>
      <dsp:txXfrm>
        <a:off x="8778300" y="1857622"/>
        <a:ext cx="18000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CC7E6812-E9D6-8A4E-B44B-5D61A38C8FE6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C154F-FCE0-944B-82D4-1E906F306F22}" type="slidenum">
              <a:rPr lang="en-US" smtClean="0"/>
              <a:t>‹#›</a:t>
            </a:fld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29998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6812-E9D6-8A4E-B44B-5D61A38C8FE6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C154F-FCE0-944B-82D4-1E906F306F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565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6812-E9D6-8A4E-B44B-5D61A38C8FE6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C154F-FCE0-944B-82D4-1E906F306F22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7030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6812-E9D6-8A4E-B44B-5D61A38C8FE6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C154F-FCE0-944B-82D4-1E906F306F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798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6812-E9D6-8A4E-B44B-5D61A38C8FE6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C154F-FCE0-944B-82D4-1E906F306F22}" type="slidenum">
              <a:rPr lang="en-US" smtClean="0"/>
              <a:t>‹#›</a:t>
            </a:fld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blipFill dpi="0" rotWithShape="1"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56295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6812-E9D6-8A4E-B44B-5D61A38C8FE6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C154F-FCE0-944B-82D4-1E906F306F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754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6812-E9D6-8A4E-B44B-5D61A38C8FE6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C154F-FCE0-944B-82D4-1E906F306F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492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6812-E9D6-8A4E-B44B-5D61A38C8FE6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C154F-FCE0-944B-82D4-1E906F306F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172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6812-E9D6-8A4E-B44B-5D61A38C8FE6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C154F-FCE0-944B-82D4-1E906F306F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568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6812-E9D6-8A4E-B44B-5D61A38C8FE6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C154F-FCE0-944B-82D4-1E906F306F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229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6812-E9D6-8A4E-B44B-5D61A38C8FE6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C154F-FCE0-944B-82D4-1E906F306F2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5315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CC7E6812-E9D6-8A4E-B44B-5D61A38C8FE6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107C154F-FCE0-944B-82D4-1E906F306F2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3571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2618DD3C-AECB-422E-BF3A-25F49DF3026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901B942-6841-6349-9B2D-4FE156C561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3611" y="685893"/>
            <a:ext cx="3566407" cy="2989044"/>
          </a:xfrm>
        </p:spPr>
        <p:txBody>
          <a:bodyPr anchor="b">
            <a:normAutofit/>
          </a:bodyPr>
          <a:lstStyle/>
          <a:p>
            <a:r>
              <a:rPr lang="en-US" sz="4400"/>
              <a:t>KUPHIKA KWAPWEKA COOKSTOVE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EA569CE-E36D-514E-A91F-7AFEC78F3D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3611" y="3849540"/>
            <a:ext cx="3566407" cy="1463040"/>
          </a:xfrm>
        </p:spPr>
        <p:txBody>
          <a:bodyPr anchor="t">
            <a:normAutofit/>
          </a:bodyPr>
          <a:lstStyle/>
          <a:p>
            <a:pPr algn="r"/>
            <a:r>
              <a:rPr lang="en-US" sz="1600" b="1"/>
              <a:t>DURABLE, SAFE AND AFFORDABLE COOKSTOVES FOR LOW INCOME HOUSEHOLDS</a:t>
            </a:r>
          </a:p>
          <a:p>
            <a:pPr algn="r"/>
            <a:endParaRPr lang="en-US" sz="1600" b="1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xmlns="" id="{B073669D-B21F-48ED-BC1D-FFD25A3D88A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13610" y="3759161"/>
            <a:ext cx="35661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Content Placeholder 6" descr="A picture containing sitting, grass, food, motorcycle&#10;&#10;Description automatically generated">
            <a:extLst>
              <a:ext uri="{FF2B5EF4-FFF2-40B4-BE49-F238E27FC236}">
                <a16:creationId xmlns:a16="http://schemas.microsoft.com/office/drawing/2014/main" xmlns="" id="{8D818D89-E231-A74E-8A12-0C265C969E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736" r="-2" b="14583"/>
          <a:stretch/>
        </p:blipFill>
        <p:spPr>
          <a:xfrm>
            <a:off x="4654984" y="975"/>
            <a:ext cx="75337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7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hade val="85000"/>
            <a:satMod val="1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Straight Connector 26">
            <a:extLst>
              <a:ext uri="{FF2B5EF4-FFF2-40B4-BE49-F238E27FC236}">
                <a16:creationId xmlns:a16="http://schemas.microsoft.com/office/drawing/2014/main" xmlns="" id="{029C29B9-CB4D-43C1-81A2-0CABE34D1F4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Freeform 16">
            <a:extLst>
              <a:ext uri="{FF2B5EF4-FFF2-40B4-BE49-F238E27FC236}">
                <a16:creationId xmlns:a16="http://schemas.microsoft.com/office/drawing/2014/main" xmlns="" id="{2F7507C1-F56F-4773-B8DF-13651FC0B1F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48" y="0"/>
            <a:ext cx="12188952" cy="6858000"/>
          </a:xfrm>
          <a:custGeom>
            <a:avLst/>
            <a:gdLst>
              <a:gd name="connsiteX0" fmla="*/ 0 w 3096136"/>
              <a:gd name="connsiteY0" fmla="*/ 0 h 5856137"/>
              <a:gd name="connsiteX1" fmla="*/ 3096136 w 3096136"/>
              <a:gd name="connsiteY1" fmla="*/ 0 h 5856137"/>
              <a:gd name="connsiteX2" fmla="*/ 3096136 w 3096136"/>
              <a:gd name="connsiteY2" fmla="*/ 5856137 h 5856137"/>
              <a:gd name="connsiteX3" fmla="*/ 0 w 3096136"/>
              <a:gd name="connsiteY3" fmla="*/ 5856137 h 5856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6136" h="5856137">
                <a:moveTo>
                  <a:pt x="0" y="0"/>
                </a:moveTo>
                <a:lnTo>
                  <a:pt x="3096136" y="0"/>
                </a:lnTo>
                <a:lnTo>
                  <a:pt x="3096136" y="5856137"/>
                </a:lnTo>
                <a:lnTo>
                  <a:pt x="0" y="585613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Rectangle 30">
            <a:extLst>
              <a:ext uri="{FF2B5EF4-FFF2-40B4-BE49-F238E27FC236}">
                <a16:creationId xmlns:a16="http://schemas.microsoft.com/office/drawing/2014/main" xmlns="" id="{354706C1-38B7-4C23-8749-906CB0DC80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5152" y="484632"/>
            <a:ext cx="2128933" cy="58809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40" name="Rectangle 32">
            <a:extLst>
              <a:ext uri="{FF2B5EF4-FFF2-40B4-BE49-F238E27FC236}">
                <a16:creationId xmlns:a16="http://schemas.microsoft.com/office/drawing/2014/main" xmlns="" id="{FEE15661-B0F2-42AE-A75B-0999B2CF598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772744" y="484632"/>
            <a:ext cx="8948150" cy="58809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59A0B6DF-0740-4B42-BE88-4C539FEFD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9327" y="788416"/>
            <a:ext cx="7923264" cy="95230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CURRENT SITUATION - ENERGY POVERTY AND THE PANDEMIC</a:t>
            </a:r>
          </a:p>
        </p:txBody>
      </p:sp>
      <p:cxnSp>
        <p:nvCxnSpPr>
          <p:cNvPr id="41" name="Straight Connector 34">
            <a:extLst>
              <a:ext uri="{FF2B5EF4-FFF2-40B4-BE49-F238E27FC236}">
                <a16:creationId xmlns:a16="http://schemas.microsoft.com/office/drawing/2014/main" xmlns="" id="{CD161189-7A5B-4B2B-93DC-77710299475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V="1">
            <a:off x="3207198" y="1029524"/>
            <a:ext cx="0" cy="914400"/>
          </a:xfrm>
          <a:prstGeom prst="line">
            <a:avLst/>
          </a:prstGeom>
          <a:ln w="19050">
            <a:solidFill>
              <a:schemeClr val="accent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98BF04A-AE39-484F-8610-1A939CC071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69327" y="1740724"/>
            <a:ext cx="7923264" cy="4303092"/>
          </a:xfrm>
        </p:spPr>
        <p:txBody>
          <a:bodyPr vert="horz" lIns="45720" tIns="45720" rIns="45720" bIns="45720" rtlCol="0">
            <a:normAutofit fontScale="92500" lnSpcReduction="10000"/>
          </a:bodyPr>
          <a:lstStyle/>
          <a:p>
            <a:r>
              <a:rPr lang="en-US" sz="1800" dirty="0"/>
              <a:t>Biomass accounts for 84% dominating Malawi’s total energy supply.</a:t>
            </a:r>
          </a:p>
          <a:p>
            <a:endParaRPr lang="en-US" sz="1800" dirty="0"/>
          </a:p>
          <a:p>
            <a:r>
              <a:rPr lang="en-US" sz="1800" dirty="0"/>
              <a:t>The COVID-19 pandemic has caused an increase in fuel prices.</a:t>
            </a:r>
          </a:p>
          <a:p>
            <a:endParaRPr lang="en-US" sz="1800" dirty="0"/>
          </a:p>
          <a:p>
            <a:r>
              <a:rPr lang="en-US" sz="1800" dirty="0"/>
              <a:t>Low income household being those who have been affected the most by energy poverty.</a:t>
            </a:r>
          </a:p>
          <a:p>
            <a:endParaRPr lang="en-US" sz="1800" dirty="0"/>
          </a:p>
          <a:p>
            <a:r>
              <a:rPr lang="en-US" sz="1800" dirty="0"/>
              <a:t>Most poor and marginalized households have resolved to using agricultural waste.</a:t>
            </a:r>
          </a:p>
          <a:p>
            <a:endParaRPr lang="en-US" sz="1800" dirty="0"/>
          </a:p>
          <a:p>
            <a:r>
              <a:rPr lang="en-US" sz="1800" dirty="0"/>
              <a:t>They have a higher severity of being exposed to respiratory illnesses and COVID-19.</a:t>
            </a:r>
          </a:p>
          <a:p>
            <a:endParaRPr lang="en-US" sz="1800" dirty="0"/>
          </a:p>
          <a:p>
            <a:r>
              <a:rPr lang="en-US" sz="1800" dirty="0"/>
              <a:t>Women are amongst those whom have been gravely affected during the pandemic. </a:t>
            </a:r>
          </a:p>
          <a:p>
            <a:endParaRPr lang="en-US" sz="1000" dirty="0"/>
          </a:p>
          <a:p>
            <a:pPr marL="0" indent="0">
              <a:buNone/>
            </a:pP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3240680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2257AF2C-0A15-4CEB-B468-2A50AA3EA8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7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439C4A67-1FE6-4419-AE54-36DC228D51A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4572457"/>
            <a:ext cx="12188952" cy="228554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7E07BFC-B7F6-F54F-8591-BAE9956D2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4971088"/>
            <a:ext cx="9720072" cy="1499616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KUPHIKA KWAPWEKA COOKSTOVE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CBB95296-1237-4C56-861C-8A75F892BED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V="1">
            <a:off x="762000" y="5242273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xmlns="" id="{E90640FF-A802-49C7-A2F0-1E6212A163A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9423260"/>
              </p:ext>
            </p:extLst>
          </p:nvPr>
        </p:nvGraphicFramePr>
        <p:xfrm>
          <a:off x="642938" y="642938"/>
          <a:ext cx="10896600" cy="33551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298750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silver, graffiti&#10;&#10;Description automatically generated">
            <a:extLst>
              <a:ext uri="{FF2B5EF4-FFF2-40B4-BE49-F238E27FC236}">
                <a16:creationId xmlns:a16="http://schemas.microsoft.com/office/drawing/2014/main" xmlns="" id="{79689FDB-EBF5-4BA0-A247-5CBB8557EA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6944" y="816639"/>
            <a:ext cx="9235036" cy="5487986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xmlns="" id="{999863D9-21AC-4FA8-BB9A-AE2D2F65EB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9315" y="2404737"/>
            <a:ext cx="3362178" cy="3899888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b="1" dirty="0">
                <a:solidFill>
                  <a:srgbClr val="00B0F0"/>
                </a:solidFill>
              </a:rPr>
              <a:t>Cookstoves address </a:t>
            </a:r>
            <a:r>
              <a:rPr lang="en-US" dirty="0"/>
              <a:t>:</a:t>
            </a:r>
          </a:p>
          <a:p>
            <a:r>
              <a:rPr lang="en-US"/>
              <a:t>SDGS </a:t>
            </a:r>
            <a:r>
              <a:rPr lang="en-US">
                <a:solidFill>
                  <a:srgbClr val="00B050"/>
                </a:solidFill>
              </a:rPr>
              <a:t>3</a:t>
            </a:r>
            <a:r>
              <a:rPr lang="en-US"/>
              <a:t>,</a:t>
            </a:r>
            <a:r>
              <a:rPr lang="en-US">
                <a:solidFill>
                  <a:srgbClr val="FFC000"/>
                </a:solidFill>
              </a:rPr>
              <a:t>7</a:t>
            </a:r>
            <a:r>
              <a:rPr lang="en-US"/>
              <a:t>,</a:t>
            </a:r>
            <a:r>
              <a:rPr lang="en-US">
                <a:solidFill>
                  <a:srgbClr val="FF0000"/>
                </a:solidFill>
              </a:rPr>
              <a:t>9</a:t>
            </a:r>
            <a:r>
              <a:rPr lang="en-US"/>
              <a:t>,</a:t>
            </a:r>
            <a:r>
              <a:rPr lang="en-US">
                <a:solidFill>
                  <a:schemeClr val="accent5">
                    <a:lumMod val="75000"/>
                  </a:schemeClr>
                </a:solidFill>
              </a:rPr>
              <a:t>10</a:t>
            </a:r>
            <a:r>
              <a:rPr lang="en-US"/>
              <a:t>,</a:t>
            </a:r>
            <a:r>
              <a:rPr lang="en-US">
                <a:solidFill>
                  <a:srgbClr val="FFC000"/>
                </a:solidFill>
              </a:rPr>
              <a:t>11</a:t>
            </a:r>
            <a:r>
              <a:rPr lang="en-US"/>
              <a:t>,12,</a:t>
            </a:r>
            <a:r>
              <a:rPr lang="en-US">
                <a:solidFill>
                  <a:srgbClr val="00B050"/>
                </a:solidFill>
              </a:rPr>
              <a:t>13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48391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99CB38"/>
      </a:accent1>
      <a:accent2>
        <a:srgbClr val="63A537"/>
      </a:accent2>
      <a:accent3>
        <a:srgbClr val="E6D024"/>
      </a:accent3>
      <a:accent4>
        <a:srgbClr val="CC9700"/>
      </a:accent4>
      <a:accent5>
        <a:srgbClr val="4EB3CF"/>
      </a:accent5>
      <a:accent6>
        <a:srgbClr val="378DA6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ntegral" id="{3577F8C9-A904-41D8-97D2-FD898F53F20E}" vid="{29F68FFC-748B-4FC3-BF39-7F84A6D5840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153</Words>
  <Application>Microsoft Office PowerPoint</Application>
  <PresentationFormat>Custom</PresentationFormat>
  <Paragraphs>28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Integral</vt:lpstr>
      <vt:lpstr>KUPHIKA KWAPWEKA COOKSTOVE</vt:lpstr>
      <vt:lpstr>CURRENT SITUATION - ENERGY POVERTY AND THE PANDEMIC</vt:lpstr>
      <vt:lpstr>KUPHIKA KWAPWEKA COOKSTOVE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KUPHIKA KWAPWEKA COOKSTOVE</dc:title>
  <dc:creator>Mgawa Mkandawire</dc:creator>
  <cp:lastModifiedBy>Grace O'Donovan</cp:lastModifiedBy>
  <cp:revision>3</cp:revision>
  <dcterms:created xsi:type="dcterms:W3CDTF">2020-07-28T18:31:20Z</dcterms:created>
  <dcterms:modified xsi:type="dcterms:W3CDTF">2020-07-29T11:48:46Z</dcterms:modified>
</cp:coreProperties>
</file>