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69" r:id="rId4"/>
    <p:sldId id="277" r:id="rId5"/>
    <p:sldId id="257" r:id="rId6"/>
    <p:sldId id="260" r:id="rId7"/>
    <p:sldId id="261" r:id="rId8"/>
    <p:sldId id="286" r:id="rId9"/>
    <p:sldId id="280" r:id="rId10"/>
    <p:sldId id="273" r:id="rId11"/>
    <p:sldId id="274" r:id="rId12"/>
    <p:sldId id="288" r:id="rId13"/>
    <p:sldId id="270" r:id="rId14"/>
    <p:sldId id="272" r:id="rId15"/>
    <p:sldId id="271" r:id="rId16"/>
    <p:sldId id="281" r:id="rId17"/>
    <p:sldId id="262" r:id="rId18"/>
    <p:sldId id="266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01A4-476C-4334-84FE-7B3E2AA32E0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E82A-7783-4D6E-B32B-6D538BAB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3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01A4-476C-4334-84FE-7B3E2AA32E0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E82A-7783-4D6E-B32B-6D538BAB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01A4-476C-4334-84FE-7B3E2AA32E0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E82A-7783-4D6E-B32B-6D538BAB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6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01A4-476C-4334-84FE-7B3E2AA32E0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E82A-7783-4D6E-B32B-6D538BAB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1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01A4-476C-4334-84FE-7B3E2AA32E0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E82A-7783-4D6E-B32B-6D538BAB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6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01A4-476C-4334-84FE-7B3E2AA32E0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E82A-7783-4D6E-B32B-6D538BAB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2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01A4-476C-4334-84FE-7B3E2AA32E0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E82A-7783-4D6E-B32B-6D538BAB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8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01A4-476C-4334-84FE-7B3E2AA32E0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E82A-7783-4D6E-B32B-6D538BAB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7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01A4-476C-4334-84FE-7B3E2AA32E0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E82A-7783-4D6E-B32B-6D538BAB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7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01A4-476C-4334-84FE-7B3E2AA32E0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E82A-7783-4D6E-B32B-6D538BAB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01A4-476C-4334-84FE-7B3E2AA32E0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E82A-7783-4D6E-B32B-6D538BAB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801A4-476C-4334-84FE-7B3E2AA32E0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8E82A-7783-4D6E-B32B-6D538BABA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6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0130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Leadership Capacity Building for Malawian Midwives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GB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13075"/>
            <a:ext cx="9144000" cy="3844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/>
          </a:p>
        </p:txBody>
      </p:sp>
      <p:pic>
        <p:nvPicPr>
          <p:cNvPr id="4100" name="Picture 3" descr="j018656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900"/>
            <a:ext cx="1143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W Malaw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0540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38100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2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Meeting with Senior Midwifery Leaders</a:t>
            </a:r>
            <a:endParaRPr lang="en-US" dirty="0"/>
          </a:p>
        </p:txBody>
      </p:sp>
      <p:pic>
        <p:nvPicPr>
          <p:cNvPr id="4" name="Content Placeholder 3" descr="C:\Users\tlipato\AppData\Local\Microsoft\Windows\Temporary Internet Files\Content.IE5\64SL5V08\IMG_807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8" y="1600200"/>
            <a:ext cx="805278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4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G:\107APPLE\IMG_7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Week </a:t>
            </a:r>
            <a:r>
              <a:rPr lang="en-US" dirty="0" smtClean="0"/>
              <a:t>Edinburgh Napier</a:t>
            </a:r>
            <a:endParaRPr lang="en-US" dirty="0"/>
          </a:p>
        </p:txBody>
      </p:sp>
      <p:pic>
        <p:nvPicPr>
          <p:cNvPr id="4" name="Content Placeholder 3" descr="C:\Users\tlipato\AppData\Local\Microsoft\Windows\Temporary Internet Files\Content.IE5\FGC6N0DQ\IMG-20170519-WA00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733801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3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</a:t>
            </a:r>
            <a:r>
              <a:rPr lang="en-US" dirty="0" smtClean="0"/>
              <a:t>learnt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525963"/>
          </a:xfrm>
        </p:spPr>
        <p:txBody>
          <a:bodyPr>
            <a:normAutofit/>
          </a:bodyPr>
          <a:lstStyle/>
          <a:p>
            <a:r>
              <a:rPr lang="en-US" sz="3100" dirty="0" smtClean="0"/>
              <a:t>Multidisciplinary approach to decision </a:t>
            </a:r>
            <a:r>
              <a:rPr lang="en-US" sz="3100" dirty="0" smtClean="0"/>
              <a:t>making</a:t>
            </a:r>
            <a:endParaRPr lang="en-US" sz="3100" dirty="0" smtClean="0"/>
          </a:p>
          <a:p>
            <a:r>
              <a:rPr lang="en-US" sz="3100" dirty="0"/>
              <a:t>U</a:t>
            </a:r>
            <a:r>
              <a:rPr lang="en-US" sz="3100" dirty="0" smtClean="0"/>
              <a:t>se of authentic leadership </a:t>
            </a:r>
            <a:r>
              <a:rPr lang="en-US" sz="3100" dirty="0" smtClean="0"/>
              <a:t>style</a:t>
            </a:r>
            <a:endParaRPr lang="en-US" sz="3100" dirty="0" smtClean="0"/>
          </a:p>
          <a:p>
            <a:r>
              <a:rPr lang="en-US" sz="3100" dirty="0" smtClean="0"/>
              <a:t>Royal College of Midwives provides capacity building for its </a:t>
            </a:r>
            <a:r>
              <a:rPr lang="en-US" sz="3100" dirty="0" smtClean="0"/>
              <a:t>members</a:t>
            </a:r>
            <a:endParaRPr lang="en-US" sz="3100" dirty="0" smtClean="0"/>
          </a:p>
          <a:p>
            <a:r>
              <a:rPr lang="en-US" sz="3100" dirty="0" smtClean="0"/>
              <a:t>Senior education midwifery leaders have a task force at a national level that determines midwifery education and advises the government on midwifery education and </a:t>
            </a:r>
            <a:r>
              <a:rPr lang="en-US" sz="3100" dirty="0" smtClean="0"/>
              <a:t>practice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752389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Lessons learnt 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Through the leadership training sessions, we have acquired knowledge and skills in leadership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500" dirty="0" smtClean="0"/>
          </a:p>
          <a:p>
            <a:r>
              <a:rPr lang="en-US" dirty="0" smtClean="0"/>
              <a:t>Have acquired an insight into researchable areas to improve health care.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21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learnt </a:t>
            </a:r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The position of mentors in the hospital is well defined, recognized and </a:t>
            </a:r>
            <a:r>
              <a:rPr lang="en-US" dirty="0" smtClean="0"/>
              <a:t>supported</a:t>
            </a:r>
          </a:p>
          <a:p>
            <a:pPr marL="0" indent="0">
              <a:buNone/>
            </a:pPr>
            <a:endParaRPr lang="en-US" sz="1500" dirty="0" smtClean="0"/>
          </a:p>
          <a:p>
            <a:r>
              <a:rPr lang="en-US" dirty="0" smtClean="0"/>
              <a:t>Vibrant research directorate that promote  evidence based practice.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Peterhead</a:t>
            </a:r>
            <a:r>
              <a:rPr lang="en-US" dirty="0" smtClean="0"/>
              <a:t> </a:t>
            </a:r>
            <a:r>
              <a:rPr lang="en-US" dirty="0" smtClean="0"/>
              <a:t>Health Centre</a:t>
            </a:r>
            <a:endParaRPr lang="en-US" dirty="0"/>
          </a:p>
        </p:txBody>
      </p:sp>
      <p:pic>
        <p:nvPicPr>
          <p:cNvPr id="4" name="Content Placeholder 3" descr="C:\Users\tlipato\AppData\Local\Microsoft\Windows\Temporary Internet Files\Content.IE5\SNK555O8\IMG-20170519-WA00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8" y="1600200"/>
            <a:ext cx="805278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877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on returning to </a:t>
            </a:r>
            <a:r>
              <a:rPr lang="en-US" dirty="0" smtClean="0"/>
              <a:t>Malawi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Capacity building for midwifery leaders at different </a:t>
            </a:r>
            <a:r>
              <a:rPr lang="en-US" dirty="0" smtClean="0"/>
              <a:t>levels</a:t>
            </a:r>
          </a:p>
          <a:p>
            <a:pPr marL="0" indent="0">
              <a:buNone/>
            </a:pPr>
            <a:endParaRPr lang="en-US" sz="1500" dirty="0" smtClean="0"/>
          </a:p>
          <a:p>
            <a:pPr lvl="1"/>
            <a:r>
              <a:rPr lang="en-US" dirty="0" smtClean="0"/>
              <a:t>Mentorship  program for midwifery </a:t>
            </a:r>
            <a:r>
              <a:rPr lang="en-US" dirty="0" smtClean="0"/>
              <a:t>leaders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 lvl="1"/>
            <a:r>
              <a:rPr lang="en-US" dirty="0" smtClean="0"/>
              <a:t>Research </a:t>
            </a:r>
          </a:p>
        </p:txBody>
      </p:sp>
    </p:spTree>
    <p:extLst>
      <p:ext uri="{BB962C8B-B14F-4D97-AF65-F5344CB8AC3E}">
        <p14:creationId xmlns:p14="http://schemas.microsoft.com/office/powerpoint/2010/main" val="36431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to </a:t>
            </a:r>
            <a:r>
              <a:rPr lang="en-US" dirty="0" smtClean="0"/>
              <a:t>Robert Gordon University</a:t>
            </a:r>
            <a:endParaRPr lang="en-US" dirty="0"/>
          </a:p>
        </p:txBody>
      </p:sp>
      <p:pic>
        <p:nvPicPr>
          <p:cNvPr id="4098" name="Picture 2" descr="G:\107APPLE\IMG_7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2" y="1524000"/>
            <a:ext cx="7690298" cy="44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3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lvl="5" algn="ctr" rtl="0">
              <a:spcBef>
                <a:spcPct val="0"/>
              </a:spcBef>
            </a:pPr>
            <a:r>
              <a:rPr lang="en-US" sz="5400" b="1" dirty="0" smtClean="0"/>
              <a:t>THANK YOU </a:t>
            </a:r>
            <a:br>
              <a:rPr lang="en-US" sz="54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tlipato\AppData\Local\Microsoft\Windows\Temporary Internet Files\Content.IE5\0K8IC5LJ\IMG-20170518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8" y="1371600"/>
            <a:ext cx="808786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Presentation </a:t>
            </a: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297363"/>
          </a:xfrm>
        </p:spPr>
        <p:txBody>
          <a:bodyPr>
            <a:normAutofit/>
          </a:bodyPr>
          <a:lstStyle/>
          <a:p>
            <a:r>
              <a:rPr lang="en-US" sz="3100" dirty="0" smtClean="0"/>
              <a:t>AMAMI/Edinburgh Napier </a:t>
            </a:r>
            <a:r>
              <a:rPr lang="en-US" sz="3100" dirty="0" smtClean="0"/>
              <a:t>University </a:t>
            </a:r>
            <a:r>
              <a:rPr lang="en-US" sz="3100" dirty="0" smtClean="0"/>
              <a:t>partnership</a:t>
            </a:r>
          </a:p>
          <a:p>
            <a:pPr marL="0" indent="0">
              <a:buNone/>
            </a:pPr>
            <a:endParaRPr lang="en-US" sz="1500" dirty="0" smtClean="0"/>
          </a:p>
          <a:p>
            <a:r>
              <a:rPr lang="en-US" sz="3100" dirty="0" smtClean="0"/>
              <a:t>Commonwealth </a:t>
            </a:r>
            <a:r>
              <a:rPr lang="en-US" sz="3100" dirty="0" smtClean="0"/>
              <a:t>leadership fellowship </a:t>
            </a:r>
            <a:r>
              <a:rPr lang="en-US" sz="3100" dirty="0" smtClean="0"/>
              <a:t>objectives</a:t>
            </a:r>
          </a:p>
          <a:p>
            <a:pPr marL="0" indent="0">
              <a:buNone/>
            </a:pPr>
            <a:endParaRPr lang="en-US" sz="1500" dirty="0" smtClean="0"/>
          </a:p>
          <a:p>
            <a:r>
              <a:rPr lang="en-US" sz="3100" dirty="0" smtClean="0"/>
              <a:t>Lessons </a:t>
            </a:r>
            <a:r>
              <a:rPr lang="en-US" sz="3100" dirty="0" smtClean="0"/>
              <a:t>learnt</a:t>
            </a:r>
          </a:p>
          <a:p>
            <a:pPr marL="0" indent="0">
              <a:buNone/>
            </a:pPr>
            <a:endParaRPr lang="en-US" sz="1500" dirty="0" smtClean="0"/>
          </a:p>
          <a:p>
            <a:r>
              <a:rPr lang="en-US" sz="3100" dirty="0" smtClean="0"/>
              <a:t>Plans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9785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107APPLE\IMG_7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366"/>
            <a:ext cx="9144000" cy="513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AMAMI\ENU </a:t>
            </a:r>
            <a:r>
              <a:rPr lang="en-US" dirty="0" smtClean="0"/>
              <a:t>partnership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C:\Users\tlipato\AppData\Local\Microsoft\Windows\Temporary Internet Files\Content.IE5\SNK555O8\IMG-20170519-WA00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8" y="1600200"/>
            <a:ext cx="805278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3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AMAMI/NAPIER PARTINERSHIP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AMAMI/Edinburgh Napier University have been in partnership </a:t>
            </a:r>
            <a:r>
              <a:rPr lang="en-US" dirty="0" smtClean="0"/>
              <a:t>for </a:t>
            </a:r>
            <a:r>
              <a:rPr lang="en-US" dirty="0" smtClean="0"/>
              <a:t>the last three years implementing a Respectful Maternal Care/ RMC Project</a:t>
            </a:r>
          </a:p>
          <a:p>
            <a:r>
              <a:rPr lang="en-US" dirty="0" smtClean="0"/>
              <a:t>Through RMC project, need for Capacity building for midwives and Midwifery leaders was identified.</a:t>
            </a:r>
          </a:p>
          <a:p>
            <a:pPr lvl="1"/>
            <a:r>
              <a:rPr lang="en-US" dirty="0" smtClean="0"/>
              <a:t>The commonwealth leadership fellowship is a response to such a need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 of the capacity building Commonwealth </a:t>
            </a:r>
            <a:r>
              <a:rPr lang="en-US" dirty="0"/>
              <a:t>F</a:t>
            </a:r>
            <a:r>
              <a:rPr lang="en-US" dirty="0" smtClean="0"/>
              <a:t>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understand Scottish priorities for maternity policy, service, research, education and practice in </a:t>
            </a:r>
            <a:r>
              <a:rPr lang="en-US" dirty="0" smtClean="0"/>
              <a:t>Scotland</a:t>
            </a:r>
            <a:endParaRPr lang="en-US" dirty="0" smtClean="0"/>
          </a:p>
          <a:p>
            <a:r>
              <a:rPr lang="en-US" dirty="0" smtClean="0"/>
              <a:t>To identify commonalities and differences with the Malawi context and transferable </a:t>
            </a:r>
            <a:r>
              <a:rPr lang="en-US" dirty="0" smtClean="0"/>
              <a:t>lessons</a:t>
            </a:r>
            <a:endParaRPr lang="en-US" dirty="0" smtClean="0"/>
          </a:p>
          <a:p>
            <a:r>
              <a:rPr lang="en-US" dirty="0" smtClean="0"/>
              <a:t>To identify own leadership qualities and areas for </a:t>
            </a:r>
            <a:r>
              <a:rPr lang="en-US" dirty="0" smtClean="0"/>
              <a:t>development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Met </a:t>
            </a:r>
            <a:r>
              <a:rPr lang="en-US" dirty="0" smtClean="0"/>
              <a:t>midwifery leaders at different levels in </a:t>
            </a:r>
            <a:r>
              <a:rPr lang="en-US" dirty="0" smtClean="0"/>
              <a:t>Scotland</a:t>
            </a:r>
            <a:endParaRPr lang="en-US" dirty="0" smtClean="0"/>
          </a:p>
          <a:p>
            <a:r>
              <a:rPr lang="en-US" dirty="0" smtClean="0"/>
              <a:t>Visited training institutions in Edinburgh and </a:t>
            </a:r>
            <a:r>
              <a:rPr lang="en-US" dirty="0" smtClean="0"/>
              <a:t>Aberdeen</a:t>
            </a:r>
            <a:endParaRPr lang="en-US" dirty="0" smtClean="0"/>
          </a:p>
          <a:p>
            <a:r>
              <a:rPr lang="en-US" dirty="0" smtClean="0"/>
              <a:t>Leadership training sessions</a:t>
            </a:r>
          </a:p>
          <a:p>
            <a:r>
              <a:rPr lang="en-US" dirty="0" smtClean="0"/>
              <a:t>Visited Health Facilities at different </a:t>
            </a:r>
            <a:r>
              <a:rPr lang="en-US" dirty="0" smtClean="0"/>
              <a:t>levels</a:t>
            </a:r>
            <a:endParaRPr lang="en-US" dirty="0" smtClean="0"/>
          </a:p>
          <a:p>
            <a:r>
              <a:rPr lang="en-US" dirty="0" smtClean="0"/>
              <a:t>Participated in conferences </a:t>
            </a:r>
            <a:r>
              <a:rPr lang="en-US" dirty="0" smtClean="0"/>
              <a:t>(international </a:t>
            </a:r>
            <a:r>
              <a:rPr lang="en-US" dirty="0" smtClean="0"/>
              <a:t>week at Napier University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Edinburgh </a:t>
            </a:r>
            <a:r>
              <a:rPr lang="en-US" dirty="0" smtClean="0"/>
              <a:t>Napier University Orientation</a:t>
            </a:r>
            <a:endParaRPr lang="en-US" dirty="0"/>
          </a:p>
        </p:txBody>
      </p:sp>
      <p:pic>
        <p:nvPicPr>
          <p:cNvPr id="4" name="Content Placeholder 3" descr="C:\Users\tlipato\AppData\Local\Microsoft\Windows\Temporary Internet Files\Content.IE5\0K8IC5LJ\IMG-20170519-WA000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867400" cy="5105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6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Visit to Aberdeen Maternity Hospital</a:t>
            </a:r>
            <a:endParaRPr lang="en-US" dirty="0"/>
          </a:p>
        </p:txBody>
      </p:sp>
      <p:pic>
        <p:nvPicPr>
          <p:cNvPr id="4" name="Content Placeholder 3" descr="C:\Users\tlipato\AppData\Local\Microsoft\Windows\Temporary Internet Files\Content.IE5\64SL5V08\IMG-20170511-WA00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8" y="1600200"/>
            <a:ext cx="805278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337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294</Words>
  <Application>Microsoft Office PowerPoint</Application>
  <PresentationFormat>On-screen Show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Leadership Capacity Building for Malawian Midwives    </vt:lpstr>
      <vt:lpstr>Presentation outline</vt:lpstr>
      <vt:lpstr>PowerPoint Presentation</vt:lpstr>
      <vt:lpstr> AMAMI\ENU partnership </vt:lpstr>
      <vt:lpstr>AMAMI/NAPIER PARTINERSHIP</vt:lpstr>
      <vt:lpstr>Objectives of the capacity building Commonwealth Fellowship</vt:lpstr>
      <vt:lpstr>Activities</vt:lpstr>
      <vt:lpstr>Edinburgh Napier University Orientation</vt:lpstr>
      <vt:lpstr>Visit to Aberdeen Maternity Hospital</vt:lpstr>
      <vt:lpstr>Meeting with Senior Midwifery Leaders</vt:lpstr>
      <vt:lpstr>PowerPoint Presentation</vt:lpstr>
      <vt:lpstr>International Week Edinburgh Napier</vt:lpstr>
      <vt:lpstr>Lessons learnt</vt:lpstr>
      <vt:lpstr>Lessons learnt cont..</vt:lpstr>
      <vt:lpstr>Lessons learnt cont..</vt:lpstr>
      <vt:lpstr>Peterhead Health Centre</vt:lpstr>
      <vt:lpstr>Plans on returning to Malawi</vt:lpstr>
      <vt:lpstr>Visit to Robert Gordon University</vt:lpstr>
      <vt:lpstr>THANK YOU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CAPACITY BUILDING IN MALAWI</dc:title>
  <dc:creator>Thokozire Lipato</dc:creator>
  <cp:lastModifiedBy>Kathryn</cp:lastModifiedBy>
  <cp:revision>25</cp:revision>
  <dcterms:created xsi:type="dcterms:W3CDTF">2017-05-18T20:32:08Z</dcterms:created>
  <dcterms:modified xsi:type="dcterms:W3CDTF">2017-05-23T14:12:03Z</dcterms:modified>
</cp:coreProperties>
</file>