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1"/>
  </p:sldMasterIdLst>
  <p:notesMasterIdLst>
    <p:notesMasterId r:id="rId25"/>
  </p:notesMasterIdLst>
  <p:handoutMasterIdLst>
    <p:handoutMasterId r:id="rId26"/>
  </p:handoutMasterIdLst>
  <p:sldIdLst>
    <p:sldId id="256" r:id="rId2"/>
    <p:sldId id="768" r:id="rId3"/>
    <p:sldId id="794" r:id="rId4"/>
    <p:sldId id="809" r:id="rId5"/>
    <p:sldId id="799" r:id="rId6"/>
    <p:sldId id="793" r:id="rId7"/>
    <p:sldId id="808" r:id="rId8"/>
    <p:sldId id="767" r:id="rId9"/>
    <p:sldId id="804" r:id="rId10"/>
    <p:sldId id="805" r:id="rId11"/>
    <p:sldId id="802" r:id="rId12"/>
    <p:sldId id="810" r:id="rId13"/>
    <p:sldId id="796" r:id="rId14"/>
    <p:sldId id="801" r:id="rId15"/>
    <p:sldId id="813" r:id="rId16"/>
    <p:sldId id="800" r:id="rId17"/>
    <p:sldId id="806" r:id="rId18"/>
    <p:sldId id="807" r:id="rId19"/>
    <p:sldId id="812" r:id="rId20"/>
    <p:sldId id="797" r:id="rId21"/>
    <p:sldId id="798" r:id="rId22"/>
    <p:sldId id="811" r:id="rId23"/>
    <p:sldId id="803" r:id="rId2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742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990" autoAdjust="0"/>
    <p:restoredTop sz="95915" autoAdjust="0"/>
  </p:normalViewPr>
  <p:slideViewPr>
    <p:cSldViewPr>
      <p:cViewPr>
        <p:scale>
          <a:sx n="75" d="100"/>
          <a:sy n="75" d="100"/>
        </p:scale>
        <p:origin x="-3018" y="-89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751784C6-1B58-4D6F-9D74-A88E3E2C320C}" type="datetimeFigureOut">
              <a:rPr lang="en-GB" smtClean="0"/>
              <a:t>10/11/2017</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AED29BA9-011A-4CF5-A64B-F8F1F9651573}" type="slidenum">
              <a:rPr lang="en-GB" smtClean="0"/>
              <a:t>‹#›</a:t>
            </a:fld>
            <a:endParaRPr lang="en-GB"/>
          </a:p>
        </p:txBody>
      </p:sp>
    </p:spTree>
    <p:extLst>
      <p:ext uri="{BB962C8B-B14F-4D97-AF65-F5344CB8AC3E}">
        <p14:creationId xmlns:p14="http://schemas.microsoft.com/office/powerpoint/2010/main" val="167445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03ADEDF5-35C6-4AF2-8751-AAE1E10EE533}" type="datetimeFigureOut">
              <a:rPr lang="en-GB" smtClean="0"/>
              <a:t>10/11/2017</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3B8D8B2B-A2A7-4C1B-8B12-72AEE3E64107}" type="slidenum">
              <a:rPr lang="en-GB" smtClean="0"/>
              <a:t>‹#›</a:t>
            </a:fld>
            <a:endParaRPr lang="en-GB"/>
          </a:p>
        </p:txBody>
      </p:sp>
    </p:spTree>
    <p:extLst>
      <p:ext uri="{BB962C8B-B14F-4D97-AF65-F5344CB8AC3E}">
        <p14:creationId xmlns:p14="http://schemas.microsoft.com/office/powerpoint/2010/main" val="1768900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B8D8B2B-A2A7-4C1B-8B12-72AEE3E64107}" type="slidenum">
              <a:rPr lang="en-GB" smtClean="0"/>
              <a:t>1</a:t>
            </a:fld>
            <a:endParaRPr lang="en-GB"/>
          </a:p>
        </p:txBody>
      </p:sp>
    </p:spTree>
    <p:extLst>
      <p:ext uri="{BB962C8B-B14F-4D97-AF65-F5344CB8AC3E}">
        <p14:creationId xmlns:p14="http://schemas.microsoft.com/office/powerpoint/2010/main" val="15522127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A6B6270-5FB6-4A0C-B817-7E2F338A6D37}" type="slidenum">
              <a:rPr lang="en-GB" smtClean="0"/>
              <a:t>10</a:t>
            </a:fld>
            <a:endParaRPr lang="en-GB"/>
          </a:p>
        </p:txBody>
      </p:sp>
    </p:spTree>
    <p:extLst>
      <p:ext uri="{BB962C8B-B14F-4D97-AF65-F5344CB8AC3E}">
        <p14:creationId xmlns:p14="http://schemas.microsoft.com/office/powerpoint/2010/main" val="7800391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A6B6270-5FB6-4A0C-B817-7E2F338A6D37}" type="slidenum">
              <a:rPr lang="en-GB" smtClean="0"/>
              <a:t>11</a:t>
            </a:fld>
            <a:endParaRPr lang="en-GB"/>
          </a:p>
        </p:txBody>
      </p:sp>
    </p:spTree>
    <p:extLst>
      <p:ext uri="{BB962C8B-B14F-4D97-AF65-F5344CB8AC3E}">
        <p14:creationId xmlns:p14="http://schemas.microsoft.com/office/powerpoint/2010/main" val="7800391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A6B6270-5FB6-4A0C-B817-7E2F338A6D37}" type="slidenum">
              <a:rPr lang="en-GB" smtClean="0"/>
              <a:t>12</a:t>
            </a:fld>
            <a:endParaRPr lang="en-GB"/>
          </a:p>
        </p:txBody>
      </p:sp>
    </p:spTree>
    <p:extLst>
      <p:ext uri="{BB962C8B-B14F-4D97-AF65-F5344CB8AC3E}">
        <p14:creationId xmlns:p14="http://schemas.microsoft.com/office/powerpoint/2010/main" val="7800391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A6B6270-5FB6-4A0C-B817-7E2F338A6D37}" type="slidenum">
              <a:rPr lang="en-GB" smtClean="0"/>
              <a:t>13</a:t>
            </a:fld>
            <a:endParaRPr lang="en-GB"/>
          </a:p>
        </p:txBody>
      </p:sp>
    </p:spTree>
    <p:extLst>
      <p:ext uri="{BB962C8B-B14F-4D97-AF65-F5344CB8AC3E}">
        <p14:creationId xmlns:p14="http://schemas.microsoft.com/office/powerpoint/2010/main" val="7800391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A6B6270-5FB6-4A0C-B817-7E2F338A6D37}" type="slidenum">
              <a:rPr lang="en-GB" smtClean="0"/>
              <a:t>14</a:t>
            </a:fld>
            <a:endParaRPr lang="en-GB"/>
          </a:p>
        </p:txBody>
      </p:sp>
    </p:spTree>
    <p:extLst>
      <p:ext uri="{BB962C8B-B14F-4D97-AF65-F5344CB8AC3E}">
        <p14:creationId xmlns:p14="http://schemas.microsoft.com/office/powerpoint/2010/main" val="7800391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A6B6270-5FB6-4A0C-B817-7E2F338A6D37}" type="slidenum">
              <a:rPr lang="en-GB" smtClean="0"/>
              <a:t>15</a:t>
            </a:fld>
            <a:endParaRPr lang="en-GB"/>
          </a:p>
        </p:txBody>
      </p:sp>
    </p:spTree>
    <p:extLst>
      <p:ext uri="{BB962C8B-B14F-4D97-AF65-F5344CB8AC3E}">
        <p14:creationId xmlns:p14="http://schemas.microsoft.com/office/powerpoint/2010/main" val="7800391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A6B6270-5FB6-4A0C-B817-7E2F338A6D37}" type="slidenum">
              <a:rPr lang="en-GB" smtClean="0"/>
              <a:t>16</a:t>
            </a:fld>
            <a:endParaRPr lang="en-GB"/>
          </a:p>
        </p:txBody>
      </p:sp>
    </p:spTree>
    <p:extLst>
      <p:ext uri="{BB962C8B-B14F-4D97-AF65-F5344CB8AC3E}">
        <p14:creationId xmlns:p14="http://schemas.microsoft.com/office/powerpoint/2010/main" val="7800391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A6B6270-5FB6-4A0C-B817-7E2F338A6D37}" type="slidenum">
              <a:rPr lang="en-GB" smtClean="0"/>
              <a:t>17</a:t>
            </a:fld>
            <a:endParaRPr lang="en-GB"/>
          </a:p>
        </p:txBody>
      </p:sp>
    </p:spTree>
    <p:extLst>
      <p:ext uri="{BB962C8B-B14F-4D97-AF65-F5344CB8AC3E}">
        <p14:creationId xmlns:p14="http://schemas.microsoft.com/office/powerpoint/2010/main" val="7800391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A6B6270-5FB6-4A0C-B817-7E2F338A6D37}" type="slidenum">
              <a:rPr lang="en-GB" smtClean="0"/>
              <a:t>18</a:t>
            </a:fld>
            <a:endParaRPr lang="en-GB"/>
          </a:p>
        </p:txBody>
      </p:sp>
    </p:spTree>
    <p:extLst>
      <p:ext uri="{BB962C8B-B14F-4D97-AF65-F5344CB8AC3E}">
        <p14:creationId xmlns:p14="http://schemas.microsoft.com/office/powerpoint/2010/main" val="7800391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A6B6270-5FB6-4A0C-B817-7E2F338A6D37}" type="slidenum">
              <a:rPr lang="en-GB" smtClean="0"/>
              <a:t>19</a:t>
            </a:fld>
            <a:endParaRPr lang="en-GB"/>
          </a:p>
        </p:txBody>
      </p:sp>
    </p:spTree>
    <p:extLst>
      <p:ext uri="{BB962C8B-B14F-4D97-AF65-F5344CB8AC3E}">
        <p14:creationId xmlns:p14="http://schemas.microsoft.com/office/powerpoint/2010/main" val="7800391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A6B6270-5FB6-4A0C-B817-7E2F338A6D37}" type="slidenum">
              <a:rPr lang="en-GB" smtClean="0"/>
              <a:t>2</a:t>
            </a:fld>
            <a:endParaRPr lang="en-GB"/>
          </a:p>
        </p:txBody>
      </p:sp>
    </p:spTree>
    <p:extLst>
      <p:ext uri="{BB962C8B-B14F-4D97-AF65-F5344CB8AC3E}">
        <p14:creationId xmlns:p14="http://schemas.microsoft.com/office/powerpoint/2010/main" val="7800391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A6B6270-5FB6-4A0C-B817-7E2F338A6D37}" type="slidenum">
              <a:rPr lang="en-GB" smtClean="0"/>
              <a:t>20</a:t>
            </a:fld>
            <a:endParaRPr lang="en-GB"/>
          </a:p>
        </p:txBody>
      </p:sp>
    </p:spTree>
    <p:extLst>
      <p:ext uri="{BB962C8B-B14F-4D97-AF65-F5344CB8AC3E}">
        <p14:creationId xmlns:p14="http://schemas.microsoft.com/office/powerpoint/2010/main" val="7800391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A6B6270-5FB6-4A0C-B817-7E2F338A6D37}" type="slidenum">
              <a:rPr lang="en-GB" smtClean="0"/>
              <a:t>21</a:t>
            </a:fld>
            <a:endParaRPr lang="en-GB"/>
          </a:p>
        </p:txBody>
      </p:sp>
    </p:spTree>
    <p:extLst>
      <p:ext uri="{BB962C8B-B14F-4D97-AF65-F5344CB8AC3E}">
        <p14:creationId xmlns:p14="http://schemas.microsoft.com/office/powerpoint/2010/main" val="7800391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A6B6270-5FB6-4A0C-B817-7E2F338A6D37}" type="slidenum">
              <a:rPr lang="en-GB" smtClean="0"/>
              <a:t>22</a:t>
            </a:fld>
            <a:endParaRPr lang="en-GB"/>
          </a:p>
        </p:txBody>
      </p:sp>
    </p:spTree>
    <p:extLst>
      <p:ext uri="{BB962C8B-B14F-4D97-AF65-F5344CB8AC3E}">
        <p14:creationId xmlns:p14="http://schemas.microsoft.com/office/powerpoint/2010/main" val="78003916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B8D8B2B-A2A7-4C1B-8B12-72AEE3E64107}" type="slidenum">
              <a:rPr lang="en-GB" smtClean="0"/>
              <a:t>23</a:t>
            </a:fld>
            <a:endParaRPr lang="en-GB"/>
          </a:p>
        </p:txBody>
      </p:sp>
    </p:spTree>
    <p:extLst>
      <p:ext uri="{BB962C8B-B14F-4D97-AF65-F5344CB8AC3E}">
        <p14:creationId xmlns:p14="http://schemas.microsoft.com/office/powerpoint/2010/main" val="15522127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A6B6270-5FB6-4A0C-B817-7E2F338A6D37}" type="slidenum">
              <a:rPr lang="en-GB" smtClean="0"/>
              <a:t>3</a:t>
            </a:fld>
            <a:endParaRPr lang="en-GB"/>
          </a:p>
        </p:txBody>
      </p:sp>
    </p:spTree>
    <p:extLst>
      <p:ext uri="{BB962C8B-B14F-4D97-AF65-F5344CB8AC3E}">
        <p14:creationId xmlns:p14="http://schemas.microsoft.com/office/powerpoint/2010/main" val="7800391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A6B6270-5FB6-4A0C-B817-7E2F338A6D37}" type="slidenum">
              <a:rPr lang="en-GB" smtClean="0"/>
              <a:t>4</a:t>
            </a:fld>
            <a:endParaRPr lang="en-GB"/>
          </a:p>
        </p:txBody>
      </p:sp>
    </p:spTree>
    <p:extLst>
      <p:ext uri="{BB962C8B-B14F-4D97-AF65-F5344CB8AC3E}">
        <p14:creationId xmlns:p14="http://schemas.microsoft.com/office/powerpoint/2010/main" val="7800391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A6B6270-5FB6-4A0C-B817-7E2F338A6D37}" type="slidenum">
              <a:rPr lang="en-GB" smtClean="0"/>
              <a:t>5</a:t>
            </a:fld>
            <a:endParaRPr lang="en-GB"/>
          </a:p>
        </p:txBody>
      </p:sp>
    </p:spTree>
    <p:extLst>
      <p:ext uri="{BB962C8B-B14F-4D97-AF65-F5344CB8AC3E}">
        <p14:creationId xmlns:p14="http://schemas.microsoft.com/office/powerpoint/2010/main" val="7800391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A6B6270-5FB6-4A0C-B817-7E2F338A6D37}" type="slidenum">
              <a:rPr lang="en-GB" smtClean="0"/>
              <a:t>6</a:t>
            </a:fld>
            <a:endParaRPr lang="en-GB"/>
          </a:p>
        </p:txBody>
      </p:sp>
    </p:spTree>
    <p:extLst>
      <p:ext uri="{BB962C8B-B14F-4D97-AF65-F5344CB8AC3E}">
        <p14:creationId xmlns:p14="http://schemas.microsoft.com/office/powerpoint/2010/main" val="7800391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A6B6270-5FB6-4A0C-B817-7E2F338A6D37}" type="slidenum">
              <a:rPr lang="en-GB" smtClean="0"/>
              <a:t>7</a:t>
            </a:fld>
            <a:endParaRPr lang="en-GB"/>
          </a:p>
        </p:txBody>
      </p:sp>
    </p:spTree>
    <p:extLst>
      <p:ext uri="{BB962C8B-B14F-4D97-AF65-F5344CB8AC3E}">
        <p14:creationId xmlns:p14="http://schemas.microsoft.com/office/powerpoint/2010/main" val="7800391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A6B6270-5FB6-4A0C-B817-7E2F338A6D37}" type="slidenum">
              <a:rPr lang="en-GB" smtClean="0"/>
              <a:t>8</a:t>
            </a:fld>
            <a:endParaRPr lang="en-GB"/>
          </a:p>
        </p:txBody>
      </p:sp>
    </p:spTree>
    <p:extLst>
      <p:ext uri="{BB962C8B-B14F-4D97-AF65-F5344CB8AC3E}">
        <p14:creationId xmlns:p14="http://schemas.microsoft.com/office/powerpoint/2010/main" val="7800391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A6B6270-5FB6-4A0C-B817-7E2F338A6D37}" type="slidenum">
              <a:rPr lang="en-GB" smtClean="0"/>
              <a:t>9</a:t>
            </a:fld>
            <a:endParaRPr lang="en-GB"/>
          </a:p>
        </p:txBody>
      </p:sp>
    </p:spTree>
    <p:extLst>
      <p:ext uri="{BB962C8B-B14F-4D97-AF65-F5344CB8AC3E}">
        <p14:creationId xmlns:p14="http://schemas.microsoft.com/office/powerpoint/2010/main" val="7800391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6375C9-DE0B-4BCE-A856-89C333815229}" type="datetimeFigureOut">
              <a:rPr lang="en-GB" smtClean="0"/>
              <a:t>10/11/2017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D82241-56D8-4E3A-80E7-2CD276A74B52}"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6375C9-DE0B-4BCE-A856-89C333815229}" type="datetimeFigureOut">
              <a:rPr lang="en-GB" smtClean="0"/>
              <a:t>10/11/2017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D82241-56D8-4E3A-80E7-2CD276A74B52}"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C86375C9-DE0B-4BCE-A856-89C333815229}" type="datetimeFigureOut">
              <a:rPr lang="en-GB" smtClean="0"/>
              <a:t>10/11/2017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D82241-56D8-4E3A-80E7-2CD276A74B52}" type="slidenum">
              <a:rPr lang="en-GB" smtClean="0"/>
              <a:t>‹#›</a:t>
            </a:fld>
            <a:endParaRPr lang="en-GB"/>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6375C9-DE0B-4BCE-A856-89C333815229}" type="datetimeFigureOut">
              <a:rPr lang="en-GB" smtClean="0"/>
              <a:t>10/11/2017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D82241-56D8-4E3A-80E7-2CD276A74B52}" type="slidenum">
              <a:rPr lang="en-GB" smtClean="0"/>
              <a:t>‹#›</a:t>
            </a:fld>
            <a:endParaRPr lang="en-GB"/>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6375C9-DE0B-4BCE-A856-89C333815229}" type="datetimeFigureOut">
              <a:rPr lang="en-GB" smtClean="0"/>
              <a:t>10/11/2017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D82241-56D8-4E3A-80E7-2CD276A74B52}"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C86375C9-DE0B-4BCE-A856-89C333815229}" type="datetimeFigureOut">
              <a:rPr lang="en-GB" smtClean="0"/>
              <a:t>10/11/2017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1D82241-56D8-4E3A-80E7-2CD276A74B52}" type="slidenum">
              <a:rPr lang="en-GB" smtClean="0"/>
              <a:t>‹#›</a:t>
            </a:fld>
            <a:endParaRPr lang="en-GB"/>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86375C9-DE0B-4BCE-A856-89C333815229}" type="datetimeFigureOut">
              <a:rPr lang="en-GB" smtClean="0"/>
              <a:t>10/11/2017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1D82241-56D8-4E3A-80E7-2CD276A74B52}"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86375C9-DE0B-4BCE-A856-89C333815229}" type="datetimeFigureOut">
              <a:rPr lang="en-GB" smtClean="0"/>
              <a:t>10/11/2017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1D82241-56D8-4E3A-80E7-2CD276A74B52}"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C86375C9-DE0B-4BCE-A856-89C333815229}" type="datetimeFigureOut">
              <a:rPr lang="en-GB" smtClean="0"/>
              <a:t>10/11/2017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1D82241-56D8-4E3A-80E7-2CD276A74B52}"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C86375C9-DE0B-4BCE-A856-89C333815229}" type="datetimeFigureOut">
              <a:rPr lang="en-GB" smtClean="0"/>
              <a:t>10/11/2017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1D82241-56D8-4E3A-80E7-2CD276A74B52}" type="slidenum">
              <a:rPr lang="en-GB" smtClean="0"/>
              <a:t>‹#›</a:t>
            </a:fld>
            <a:endParaRPr lang="en-GB"/>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6375C9-DE0B-4BCE-A856-89C333815229}" type="datetimeFigureOut">
              <a:rPr lang="en-GB" smtClean="0"/>
              <a:t>10/11/2017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1D82241-56D8-4E3A-80E7-2CD276A74B52}" type="slidenum">
              <a:rPr lang="en-GB" smtClean="0"/>
              <a:t>‹#›</a:t>
            </a:fld>
            <a:endParaRPr lang="en-GB"/>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C86375C9-DE0B-4BCE-A856-89C333815229}" type="datetimeFigureOut">
              <a:rPr lang="en-GB" smtClean="0"/>
              <a:t>10/11/2017</a:t>
            </a:fld>
            <a:endParaRPr lang="en-GB"/>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GB"/>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F1D82241-56D8-4E3A-80E7-2CD276A74B52}" type="slidenum">
              <a:rPr lang="en-GB" smtClean="0"/>
              <a:t>‹#›</a:t>
            </a:fld>
            <a:endParaRPr lang="en-GB"/>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Logos 4"/>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8788" t="4130" r="8262" b="68175"/>
          <a:stretch/>
        </p:blipFill>
        <p:spPr bwMode="auto">
          <a:xfrm>
            <a:off x="2051720" y="5640635"/>
            <a:ext cx="1692482" cy="107360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58794" y="560874"/>
            <a:ext cx="8089670" cy="4339650"/>
          </a:xfrm>
          <a:prstGeom prst="rect">
            <a:avLst/>
          </a:prstGeom>
          <a:noFill/>
        </p:spPr>
        <p:txBody>
          <a:bodyPr wrap="square" rtlCol="0">
            <a:spAutoFit/>
          </a:bodyPr>
          <a:lstStyle/>
          <a:p>
            <a:pPr algn="ctr"/>
            <a:r>
              <a:rPr lang="en-GB" sz="4400" b="1" dirty="0" smtClean="0">
                <a:solidFill>
                  <a:schemeClr val="bg1"/>
                </a:solidFill>
                <a:latin typeface="Arial" panose="020B0604020202020204" pitchFamily="34" charset="0"/>
                <a:cs typeface="Arial" panose="020B0604020202020204" pitchFamily="34" charset="0"/>
              </a:rPr>
              <a:t>Scotland Malawi Partnership &amp; </a:t>
            </a:r>
          </a:p>
          <a:p>
            <a:pPr algn="ctr"/>
            <a:r>
              <a:rPr lang="en-GB" sz="4400" b="1" dirty="0" smtClean="0">
                <a:solidFill>
                  <a:schemeClr val="bg1"/>
                </a:solidFill>
                <a:latin typeface="Arial" panose="020B0604020202020204" pitchFamily="34" charset="0"/>
                <a:cs typeface="Arial" panose="020B0604020202020204" pitchFamily="34" charset="0"/>
              </a:rPr>
              <a:t>Scottish Fair Trade Forum</a:t>
            </a:r>
          </a:p>
          <a:p>
            <a:pPr algn="ctr"/>
            <a:r>
              <a:rPr lang="en-GB" sz="4800" dirty="0" smtClean="0">
                <a:solidFill>
                  <a:schemeClr val="bg1"/>
                </a:solidFill>
                <a:latin typeface="Arial" panose="020B0604020202020204" pitchFamily="34" charset="0"/>
                <a:cs typeface="Arial" panose="020B0604020202020204" pitchFamily="34" charset="0"/>
              </a:rPr>
              <a:t>Sustainable Economic Development Strand Meeting</a:t>
            </a:r>
          </a:p>
          <a:p>
            <a:pPr algn="ctr"/>
            <a:r>
              <a:rPr lang="en-GB" sz="4800" dirty="0" smtClean="0">
                <a:solidFill>
                  <a:schemeClr val="bg1"/>
                </a:solidFill>
                <a:latin typeface="Arial" panose="020B0604020202020204" pitchFamily="34" charset="0"/>
                <a:cs typeface="Arial" panose="020B0604020202020204" pitchFamily="34" charset="0"/>
              </a:rPr>
              <a:t>9</a:t>
            </a:r>
            <a:r>
              <a:rPr lang="en-GB" sz="4800" baseline="30000" dirty="0" smtClean="0">
                <a:solidFill>
                  <a:schemeClr val="bg1"/>
                </a:solidFill>
                <a:latin typeface="Arial" panose="020B0604020202020204" pitchFamily="34" charset="0"/>
                <a:cs typeface="Arial" panose="020B0604020202020204" pitchFamily="34" charset="0"/>
              </a:rPr>
              <a:t>th</a:t>
            </a:r>
            <a:r>
              <a:rPr lang="en-GB" sz="4800" dirty="0" smtClean="0">
                <a:solidFill>
                  <a:schemeClr val="bg1"/>
                </a:solidFill>
                <a:latin typeface="Arial" panose="020B0604020202020204" pitchFamily="34" charset="0"/>
                <a:cs typeface="Arial" panose="020B0604020202020204" pitchFamily="34" charset="0"/>
              </a:rPr>
              <a:t> November 2017</a:t>
            </a:r>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5804760"/>
            <a:ext cx="1872208" cy="745351"/>
          </a:xfrm>
          <a:prstGeom prst="rect">
            <a:avLst/>
          </a:prstGeom>
        </p:spPr>
      </p:pic>
    </p:spTree>
    <p:extLst>
      <p:ext uri="{BB962C8B-B14F-4D97-AF65-F5344CB8AC3E}">
        <p14:creationId xmlns:p14="http://schemas.microsoft.com/office/powerpoint/2010/main" val="17770116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a:r>
              <a:rPr lang="en-GB" sz="5000" dirty="0" smtClean="0"/>
              <a:t>Questions for Malawi Panel</a:t>
            </a:r>
            <a:endParaRPr lang="en-GB" sz="5000" dirty="0"/>
          </a:p>
        </p:txBody>
      </p:sp>
      <p:sp>
        <p:nvSpPr>
          <p:cNvPr id="6" name="Content Placeholder 1"/>
          <p:cNvSpPr>
            <a:spLocks noGrp="1"/>
          </p:cNvSpPr>
          <p:nvPr>
            <p:ph idx="1"/>
          </p:nvPr>
        </p:nvSpPr>
        <p:spPr>
          <a:xfrm>
            <a:off x="323528" y="2492896"/>
            <a:ext cx="8385895" cy="4104456"/>
          </a:xfrm>
        </p:spPr>
        <p:txBody>
          <a:bodyPr>
            <a:normAutofit/>
          </a:bodyPr>
          <a:lstStyle/>
          <a:p>
            <a:pPr marL="0" lvl="0" indent="0">
              <a:buNone/>
            </a:pPr>
            <a:r>
              <a:rPr lang="en-GB" sz="3300" b="1" i="1" u="sng" dirty="0" smtClean="0">
                <a:latin typeface="Arial" panose="020B0604020202020204" pitchFamily="34" charset="0"/>
                <a:cs typeface="Arial" panose="020B0604020202020204" pitchFamily="34" charset="0"/>
              </a:rPr>
              <a:t>Question:</a:t>
            </a:r>
          </a:p>
          <a:p>
            <a:pPr marL="0" lvl="0" indent="0">
              <a:buNone/>
            </a:pPr>
            <a:r>
              <a:rPr lang="en-GB" sz="3300" i="1" dirty="0" smtClean="0">
                <a:latin typeface="Arial" panose="020B0604020202020204" pitchFamily="34" charset="0"/>
                <a:cs typeface="Arial" panose="020B0604020202020204" pitchFamily="34" charset="0"/>
              </a:rPr>
              <a:t>Has the Economic Development Policy been finalised?</a:t>
            </a:r>
            <a:endParaRPr lang="en-GB" sz="3300" i="1" dirty="0" smtClean="0">
              <a:latin typeface="Arial" panose="020B0604020202020204" pitchFamily="34" charset="0"/>
              <a:cs typeface="Arial" panose="020B0604020202020204" pitchFamily="34" charset="0"/>
            </a:endParaRPr>
          </a:p>
          <a:p>
            <a:pPr marL="0" lvl="0" indent="0">
              <a:buNone/>
            </a:pPr>
            <a:r>
              <a:rPr lang="en-GB" sz="3300" b="1" i="1" u="sng" dirty="0" smtClean="0">
                <a:latin typeface="Arial" panose="020B0604020202020204" pitchFamily="34" charset="0"/>
                <a:cs typeface="Arial" panose="020B0604020202020204" pitchFamily="34" charset="0"/>
              </a:rPr>
              <a:t>Answers</a:t>
            </a:r>
            <a:r>
              <a:rPr lang="en-GB" sz="3300" b="1" i="1" u="sng" dirty="0" smtClean="0">
                <a:latin typeface="Arial" panose="020B0604020202020204" pitchFamily="34" charset="0"/>
                <a:cs typeface="Arial" panose="020B0604020202020204" pitchFamily="34" charset="0"/>
              </a:rPr>
              <a:t>:</a:t>
            </a:r>
            <a:endParaRPr lang="en-GB" sz="33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528533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a:r>
              <a:rPr lang="en-GB" sz="5000" dirty="0" smtClean="0"/>
              <a:t>Questions for Malawi Panel</a:t>
            </a:r>
            <a:endParaRPr lang="en-GB" sz="5000" dirty="0"/>
          </a:p>
        </p:txBody>
      </p:sp>
      <p:sp>
        <p:nvSpPr>
          <p:cNvPr id="6" name="Content Placeholder 1"/>
          <p:cNvSpPr>
            <a:spLocks noGrp="1"/>
          </p:cNvSpPr>
          <p:nvPr>
            <p:ph idx="1"/>
          </p:nvPr>
        </p:nvSpPr>
        <p:spPr>
          <a:xfrm>
            <a:off x="323528" y="2492896"/>
            <a:ext cx="8385895" cy="4104456"/>
          </a:xfrm>
        </p:spPr>
        <p:txBody>
          <a:bodyPr>
            <a:normAutofit fontScale="70000" lnSpcReduction="20000"/>
          </a:bodyPr>
          <a:lstStyle/>
          <a:p>
            <a:pPr marL="0" lvl="0" indent="0">
              <a:buNone/>
            </a:pPr>
            <a:r>
              <a:rPr lang="en-GB" sz="3300" b="1" i="1" u="sng" dirty="0" smtClean="0">
                <a:latin typeface="Arial" panose="020B0604020202020204" pitchFamily="34" charset="0"/>
                <a:cs typeface="Arial" panose="020B0604020202020204" pitchFamily="34" charset="0"/>
              </a:rPr>
              <a:t>Question:</a:t>
            </a:r>
          </a:p>
          <a:p>
            <a:pPr marL="0" lvl="0" indent="0">
              <a:buNone/>
            </a:pPr>
            <a:r>
              <a:rPr lang="en-US" sz="3300" i="1" dirty="0" smtClean="0">
                <a:latin typeface="Arial" panose="020B0604020202020204" pitchFamily="34" charset="0"/>
                <a:cs typeface="Arial" panose="020B0604020202020204" pitchFamily="34" charset="0"/>
              </a:rPr>
              <a:t>How did the Government of Malawi decide upon their key areas of priority? Was there much consultation with Malawian NGOs?</a:t>
            </a:r>
            <a:endParaRPr lang="en-GB" sz="3300" i="1" dirty="0" smtClean="0">
              <a:latin typeface="Arial" panose="020B0604020202020204" pitchFamily="34" charset="0"/>
              <a:cs typeface="Arial" panose="020B0604020202020204" pitchFamily="34" charset="0"/>
            </a:endParaRPr>
          </a:p>
          <a:p>
            <a:pPr marL="0" lvl="0" indent="0">
              <a:buNone/>
            </a:pPr>
            <a:r>
              <a:rPr lang="en-GB" sz="3300" b="1" i="1" u="sng" dirty="0" smtClean="0">
                <a:latin typeface="Arial" panose="020B0604020202020204" pitchFamily="34" charset="0"/>
                <a:cs typeface="Arial" panose="020B0604020202020204" pitchFamily="34" charset="0"/>
              </a:rPr>
              <a:t>Answers:</a:t>
            </a:r>
            <a:endParaRPr lang="en-GB" sz="3300" dirty="0">
              <a:latin typeface="Arial" panose="020B0604020202020204" pitchFamily="34" charset="0"/>
              <a:cs typeface="Arial" panose="020B0604020202020204" pitchFamily="34" charset="0"/>
            </a:endParaRPr>
          </a:p>
          <a:p>
            <a:pPr marL="0" indent="0">
              <a:buNone/>
            </a:pPr>
            <a:r>
              <a:rPr lang="en-GB" sz="3200" dirty="0">
                <a:latin typeface="Arial" panose="020B0604020202020204" pitchFamily="34" charset="0"/>
                <a:cs typeface="Arial" panose="020B0604020202020204" pitchFamily="34" charset="0"/>
              </a:rPr>
              <a:t>I would say there has been an attempt for the government to consult many different stakeholders. Perhaps the question to ponder is if we have given more time to engage as wide as possible such that we avoid turning these into boardroom events. </a:t>
            </a:r>
            <a:br>
              <a:rPr lang="en-GB" sz="3200" dirty="0">
                <a:latin typeface="Arial" panose="020B0604020202020204" pitchFamily="34" charset="0"/>
                <a:cs typeface="Arial" panose="020B0604020202020204" pitchFamily="34" charset="0"/>
              </a:rPr>
            </a:br>
            <a:r>
              <a:rPr lang="en-GB" sz="3200" dirty="0">
                <a:latin typeface="Arial" panose="020B0604020202020204" pitchFamily="34" charset="0"/>
                <a:cs typeface="Arial" panose="020B0604020202020204" pitchFamily="34" charset="0"/>
              </a:rPr>
              <a:t/>
            </a:r>
            <a:br>
              <a:rPr lang="en-GB" sz="3200" dirty="0">
                <a:latin typeface="Arial" panose="020B0604020202020204" pitchFamily="34" charset="0"/>
                <a:cs typeface="Arial" panose="020B0604020202020204" pitchFamily="34" charset="0"/>
              </a:rPr>
            </a:br>
            <a:r>
              <a:rPr lang="en-GB" sz="3200" dirty="0">
                <a:latin typeface="Arial" panose="020B0604020202020204" pitchFamily="34" charset="0"/>
                <a:cs typeface="Arial" panose="020B0604020202020204" pitchFamily="34" charset="0"/>
              </a:rPr>
              <a:t>To a larger extent the expectation from the government is that CSOs/ NGOs have grassroots connections and mandate, hence representative of the opinions and aspirations of the masses. That is perhaps one of the biggest challenge in that it may not be the case.</a:t>
            </a:r>
          </a:p>
        </p:txBody>
      </p:sp>
    </p:spTree>
    <p:extLst>
      <p:ext uri="{BB962C8B-B14F-4D97-AF65-F5344CB8AC3E}">
        <p14:creationId xmlns:p14="http://schemas.microsoft.com/office/powerpoint/2010/main" val="9037567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a:r>
              <a:rPr lang="en-GB" sz="5000" dirty="0" smtClean="0"/>
              <a:t>Questions for Malawi Panel</a:t>
            </a:r>
            <a:endParaRPr lang="en-GB" sz="5000" dirty="0"/>
          </a:p>
        </p:txBody>
      </p:sp>
      <p:sp>
        <p:nvSpPr>
          <p:cNvPr id="6" name="Content Placeholder 1"/>
          <p:cNvSpPr>
            <a:spLocks noGrp="1"/>
          </p:cNvSpPr>
          <p:nvPr>
            <p:ph idx="1"/>
          </p:nvPr>
        </p:nvSpPr>
        <p:spPr>
          <a:xfrm>
            <a:off x="323528" y="2492896"/>
            <a:ext cx="8385895" cy="4104456"/>
          </a:xfrm>
        </p:spPr>
        <p:txBody>
          <a:bodyPr>
            <a:normAutofit fontScale="47500" lnSpcReduction="20000"/>
          </a:bodyPr>
          <a:lstStyle/>
          <a:p>
            <a:pPr marL="0" lvl="0" indent="0">
              <a:buNone/>
            </a:pPr>
            <a:r>
              <a:rPr lang="en-GB" sz="3300" b="1" i="1" u="sng" dirty="0" smtClean="0">
                <a:latin typeface="Arial" panose="020B0604020202020204" pitchFamily="34" charset="0"/>
                <a:cs typeface="Arial" panose="020B0604020202020204" pitchFamily="34" charset="0"/>
              </a:rPr>
              <a:t>Question:</a:t>
            </a:r>
          </a:p>
          <a:p>
            <a:pPr marL="0" lvl="0" indent="0">
              <a:buNone/>
            </a:pPr>
            <a:r>
              <a:rPr lang="en-US" sz="4200" i="1" dirty="0" smtClean="0">
                <a:latin typeface="Arial" panose="020B0604020202020204" pitchFamily="34" charset="0"/>
                <a:cs typeface="Arial" panose="020B0604020202020204" pitchFamily="34" charset="0"/>
              </a:rPr>
              <a:t>How did the Government of Malawi decide upon their key areas of priority? Was there much consultation with Malawian NGOs?</a:t>
            </a:r>
            <a:endParaRPr lang="en-GB" sz="4200" i="1" dirty="0" smtClean="0">
              <a:latin typeface="Arial" panose="020B0604020202020204" pitchFamily="34" charset="0"/>
              <a:cs typeface="Arial" panose="020B0604020202020204" pitchFamily="34" charset="0"/>
            </a:endParaRPr>
          </a:p>
          <a:p>
            <a:pPr marL="0" lvl="0" indent="0">
              <a:buNone/>
            </a:pPr>
            <a:r>
              <a:rPr lang="en-GB" sz="3300" b="1" i="1" u="sng" dirty="0" smtClean="0">
                <a:latin typeface="Arial" panose="020B0604020202020204" pitchFamily="34" charset="0"/>
                <a:cs typeface="Arial" panose="020B0604020202020204" pitchFamily="34" charset="0"/>
              </a:rPr>
              <a:t>Answers [continued]:</a:t>
            </a:r>
            <a:endParaRPr lang="en-GB" sz="3300" dirty="0">
              <a:latin typeface="Arial" panose="020B0604020202020204" pitchFamily="34" charset="0"/>
              <a:cs typeface="Arial" panose="020B0604020202020204" pitchFamily="34" charset="0"/>
            </a:endParaRPr>
          </a:p>
          <a:p>
            <a:pPr marL="0" indent="0">
              <a:buNone/>
            </a:pPr>
            <a:r>
              <a:rPr lang="en-GB" sz="3200" dirty="0" smtClean="0">
                <a:latin typeface="Arial" panose="020B0604020202020204" pitchFamily="34" charset="0"/>
                <a:cs typeface="Arial" panose="020B0604020202020204" pitchFamily="34" charset="0"/>
              </a:rPr>
              <a:t>The answer is both yes and no. However most of these policies are formulated by Consultants with little or no input from NGOs. For instance, the Land Policy has caused a lot of suffering among Malawians. </a:t>
            </a:r>
          </a:p>
          <a:p>
            <a:pPr marL="0" indent="0">
              <a:buNone/>
            </a:pPr>
            <a:r>
              <a:rPr lang="en-GB" sz="3200" dirty="0" smtClean="0">
                <a:latin typeface="Arial" panose="020B0604020202020204" pitchFamily="34" charset="0"/>
                <a:cs typeface="Arial" panose="020B0604020202020204" pitchFamily="34" charset="0"/>
              </a:rPr>
              <a:t>Secondly, the 2005 Prison Bill had no contribution from NGOs and the current one had very little contribution. </a:t>
            </a:r>
          </a:p>
          <a:p>
            <a:pPr marL="0" indent="0">
              <a:buNone/>
            </a:pPr>
            <a:r>
              <a:rPr lang="en-GB" sz="3200" dirty="0" smtClean="0">
                <a:latin typeface="Arial" panose="020B0604020202020204" pitchFamily="34" charset="0"/>
                <a:cs typeface="Arial" panose="020B0604020202020204" pitchFamily="34" charset="0"/>
              </a:rPr>
              <a:t>Thirdly, the electoral process has not been transparent in the sense that the Bills are facing obstructions to be tabled in Parliament. </a:t>
            </a:r>
          </a:p>
          <a:p>
            <a:pPr marL="0" indent="0">
              <a:buNone/>
            </a:pPr>
            <a:r>
              <a:rPr lang="en-GB" sz="3200" dirty="0" smtClean="0">
                <a:latin typeface="Arial" panose="020B0604020202020204" pitchFamily="34" charset="0"/>
                <a:cs typeface="Arial" panose="020B0604020202020204" pitchFamily="34" charset="0"/>
              </a:rPr>
              <a:t>Fourthly, Gender Policy in Malawi met a lot of resistance from the public because of limited consultation and mostly, it was only women organisations with help from international community that formulated policies</a:t>
            </a:r>
          </a:p>
          <a:p>
            <a:pPr marL="0" indent="0">
              <a:buNone/>
            </a:pPr>
            <a:r>
              <a:rPr lang="en-GB" sz="3200" dirty="0" smtClean="0">
                <a:latin typeface="Arial" panose="020B0604020202020204" pitchFamily="34" charset="0"/>
                <a:cs typeface="Arial" panose="020B0604020202020204" pitchFamily="34" charset="0"/>
              </a:rPr>
              <a:t>Fifth point is to do with Access to Information Bill. There has been literally limited engagement. </a:t>
            </a:r>
          </a:p>
          <a:p>
            <a:pPr marL="0" indent="0">
              <a:buNone/>
            </a:pPr>
            <a:r>
              <a:rPr lang="en-GB" sz="3200" dirty="0" smtClean="0">
                <a:latin typeface="Arial" panose="020B0604020202020204" pitchFamily="34" charset="0"/>
                <a:cs typeface="Arial" panose="020B0604020202020204" pitchFamily="34" charset="0"/>
              </a:rPr>
              <a:t>In conclusion, there has been a problem to harmonise the existing laws due to limited consultations.</a:t>
            </a:r>
            <a:endParaRPr lang="en-GB"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176035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a:r>
              <a:rPr lang="en-GB" sz="5000" dirty="0" smtClean="0"/>
              <a:t>Questions for Malawi Panel</a:t>
            </a:r>
            <a:endParaRPr lang="en-GB" sz="5000" dirty="0"/>
          </a:p>
        </p:txBody>
      </p:sp>
      <p:sp>
        <p:nvSpPr>
          <p:cNvPr id="6" name="Content Placeholder 1"/>
          <p:cNvSpPr>
            <a:spLocks noGrp="1"/>
          </p:cNvSpPr>
          <p:nvPr>
            <p:ph idx="1"/>
          </p:nvPr>
        </p:nvSpPr>
        <p:spPr>
          <a:xfrm>
            <a:off x="323528" y="2492896"/>
            <a:ext cx="8385895" cy="4104456"/>
          </a:xfrm>
        </p:spPr>
        <p:txBody>
          <a:bodyPr>
            <a:normAutofit fontScale="92500" lnSpcReduction="20000"/>
          </a:bodyPr>
          <a:lstStyle/>
          <a:p>
            <a:pPr marL="0" lvl="0" indent="0">
              <a:buNone/>
            </a:pPr>
            <a:r>
              <a:rPr lang="en-GB" sz="3300" b="1" i="1" u="sng" dirty="0" smtClean="0">
                <a:latin typeface="Arial" panose="020B0604020202020204" pitchFamily="34" charset="0"/>
                <a:cs typeface="Arial" panose="020B0604020202020204" pitchFamily="34" charset="0"/>
              </a:rPr>
              <a:t>Question:</a:t>
            </a:r>
          </a:p>
          <a:p>
            <a:pPr marL="0" lvl="0" indent="0">
              <a:buNone/>
            </a:pPr>
            <a:r>
              <a:rPr lang="en-US" sz="3300" i="1" dirty="0" smtClean="0">
                <a:latin typeface="Arial" panose="020B0604020202020204" pitchFamily="34" charset="0"/>
                <a:cs typeface="Arial" panose="020B0604020202020204" pitchFamily="34" charset="0"/>
              </a:rPr>
              <a:t>To what extent have the priorities of the Malawian Government been shaped by Malawian civic society?</a:t>
            </a:r>
            <a:endParaRPr lang="en-GB" sz="3300" i="1" dirty="0" smtClean="0">
              <a:latin typeface="Arial" panose="020B0604020202020204" pitchFamily="34" charset="0"/>
              <a:cs typeface="Arial" panose="020B0604020202020204" pitchFamily="34" charset="0"/>
            </a:endParaRPr>
          </a:p>
          <a:p>
            <a:pPr marL="0" lvl="0" indent="0">
              <a:buNone/>
            </a:pPr>
            <a:r>
              <a:rPr lang="en-GB" sz="3300" b="1" i="1" u="sng" dirty="0" smtClean="0">
                <a:latin typeface="Arial" panose="020B0604020202020204" pitchFamily="34" charset="0"/>
                <a:cs typeface="Arial" panose="020B0604020202020204" pitchFamily="34" charset="0"/>
              </a:rPr>
              <a:t>Answers:</a:t>
            </a:r>
            <a:endParaRPr lang="en-GB" sz="3300" dirty="0">
              <a:latin typeface="Arial" panose="020B0604020202020204" pitchFamily="34" charset="0"/>
              <a:cs typeface="Arial" panose="020B0604020202020204" pitchFamily="34" charset="0"/>
            </a:endParaRPr>
          </a:p>
          <a:p>
            <a:pPr marL="0" indent="0">
              <a:buNone/>
            </a:pPr>
            <a:r>
              <a:rPr lang="en-US" sz="3200" dirty="0" smtClean="0">
                <a:latin typeface="Arial" panose="020B0604020202020204" pitchFamily="34" charset="0"/>
                <a:cs typeface="Arial" panose="020B0604020202020204" pitchFamily="34" charset="0"/>
              </a:rPr>
              <a:t>Through various networks like Civil Society Network for Agriculture and Water and Sanitation Network and others the Government engaged with the networks to get feedback on the Malawian priorities</a:t>
            </a:r>
            <a:endParaRPr lang="en-GB"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037567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a:r>
              <a:rPr lang="en-GB" sz="5000" dirty="0" smtClean="0"/>
              <a:t>Questions for Malawi Panel</a:t>
            </a:r>
            <a:endParaRPr lang="en-GB" sz="5000" dirty="0"/>
          </a:p>
        </p:txBody>
      </p:sp>
      <p:sp>
        <p:nvSpPr>
          <p:cNvPr id="6" name="Content Placeholder 1"/>
          <p:cNvSpPr>
            <a:spLocks noGrp="1"/>
          </p:cNvSpPr>
          <p:nvPr>
            <p:ph idx="1"/>
          </p:nvPr>
        </p:nvSpPr>
        <p:spPr>
          <a:xfrm>
            <a:off x="323528" y="2492896"/>
            <a:ext cx="8385895" cy="4104456"/>
          </a:xfrm>
        </p:spPr>
        <p:txBody>
          <a:bodyPr>
            <a:normAutofit fontScale="55000" lnSpcReduction="20000"/>
          </a:bodyPr>
          <a:lstStyle/>
          <a:p>
            <a:pPr marL="0" lvl="0" indent="0">
              <a:buNone/>
            </a:pPr>
            <a:r>
              <a:rPr lang="en-GB" sz="3300" b="1" i="1" u="sng" dirty="0" smtClean="0">
                <a:latin typeface="Arial" panose="020B0604020202020204" pitchFamily="34" charset="0"/>
                <a:cs typeface="Arial" panose="020B0604020202020204" pitchFamily="34" charset="0"/>
              </a:rPr>
              <a:t>Question:</a:t>
            </a:r>
          </a:p>
          <a:p>
            <a:pPr marL="0" lvl="0" indent="0">
              <a:buNone/>
            </a:pPr>
            <a:r>
              <a:rPr lang="en-US" sz="4400" i="1" dirty="0" smtClean="0">
                <a:latin typeface="Arial" panose="020B0604020202020204" pitchFamily="34" charset="0"/>
                <a:cs typeface="Arial" panose="020B0604020202020204" pitchFamily="34" charset="0"/>
              </a:rPr>
              <a:t>What exactly does ‘capacity building’ mean?</a:t>
            </a:r>
            <a:endParaRPr lang="en-GB" sz="4400" i="1" dirty="0" smtClean="0">
              <a:latin typeface="Arial" panose="020B0604020202020204" pitchFamily="34" charset="0"/>
              <a:cs typeface="Arial" panose="020B0604020202020204" pitchFamily="34" charset="0"/>
            </a:endParaRPr>
          </a:p>
          <a:p>
            <a:pPr marL="0" lvl="0" indent="0">
              <a:buNone/>
            </a:pPr>
            <a:r>
              <a:rPr lang="en-GB" sz="3300" b="1" i="1" u="sng" dirty="0" smtClean="0">
                <a:latin typeface="Arial" panose="020B0604020202020204" pitchFamily="34" charset="0"/>
                <a:cs typeface="Arial" panose="020B0604020202020204" pitchFamily="34" charset="0"/>
              </a:rPr>
              <a:t>Answers:</a:t>
            </a:r>
            <a:endParaRPr lang="en-GB" sz="3300" dirty="0">
              <a:latin typeface="Arial" panose="020B0604020202020204" pitchFamily="34" charset="0"/>
              <a:cs typeface="Arial" panose="020B0604020202020204" pitchFamily="34" charset="0"/>
            </a:endParaRPr>
          </a:p>
          <a:p>
            <a:pPr marL="0" indent="0">
              <a:buNone/>
            </a:pPr>
            <a:r>
              <a:rPr lang="en-GB" sz="3600" dirty="0">
                <a:latin typeface="Arial" panose="020B0604020202020204" pitchFamily="34" charset="0"/>
                <a:cs typeface="Arial" panose="020B0604020202020204" pitchFamily="34" charset="0"/>
              </a:rPr>
              <a:t>Capacity building is many forms as follows: </a:t>
            </a:r>
            <a:endParaRPr lang="en-GB" sz="3600" dirty="0" smtClean="0">
              <a:latin typeface="Arial" panose="020B0604020202020204" pitchFamily="34" charset="0"/>
              <a:cs typeface="Arial" panose="020B0604020202020204" pitchFamily="34" charset="0"/>
            </a:endParaRPr>
          </a:p>
          <a:p>
            <a:pPr marL="514350" indent="-514350">
              <a:buAutoNum type="arabicPeriod"/>
            </a:pPr>
            <a:r>
              <a:rPr lang="en-GB" sz="3600" dirty="0" smtClean="0">
                <a:latin typeface="Arial" panose="020B0604020202020204" pitchFamily="34" charset="0"/>
                <a:cs typeface="Arial" panose="020B0604020202020204" pitchFamily="34" charset="0"/>
              </a:rPr>
              <a:t>You </a:t>
            </a:r>
            <a:r>
              <a:rPr lang="en-GB" sz="3600" dirty="0">
                <a:latin typeface="Arial" panose="020B0604020202020204" pitchFamily="34" charset="0"/>
                <a:cs typeface="Arial" panose="020B0604020202020204" pitchFamily="34" charset="0"/>
              </a:rPr>
              <a:t>do capacity in terms training people in new technology to bring a certain change - could be new way of farming to still harvest enough in the advent of climate change. </a:t>
            </a:r>
            <a:endParaRPr lang="en-GB" sz="3600" dirty="0" smtClean="0">
              <a:latin typeface="Arial" panose="020B0604020202020204" pitchFamily="34" charset="0"/>
              <a:cs typeface="Arial" panose="020B0604020202020204" pitchFamily="34" charset="0"/>
            </a:endParaRPr>
          </a:p>
          <a:p>
            <a:pPr marL="514350" indent="-514350">
              <a:buAutoNum type="arabicPeriod"/>
            </a:pPr>
            <a:r>
              <a:rPr lang="en-GB" sz="3600" dirty="0" smtClean="0">
                <a:latin typeface="Arial" panose="020B0604020202020204" pitchFamily="34" charset="0"/>
                <a:cs typeface="Arial" panose="020B0604020202020204" pitchFamily="34" charset="0"/>
              </a:rPr>
              <a:t>Knowledge </a:t>
            </a:r>
            <a:r>
              <a:rPr lang="en-GB" sz="3600" dirty="0">
                <a:latin typeface="Arial" panose="020B0604020202020204" pitchFamily="34" charset="0"/>
                <a:cs typeface="Arial" panose="020B0604020202020204" pitchFamily="34" charset="0"/>
              </a:rPr>
              <a:t>on group dynamics and leadership which help communities to work well in various initiatives to ensure sustainability and good governance </a:t>
            </a:r>
            <a:endParaRPr lang="en-GB" sz="3600" dirty="0" smtClean="0">
              <a:latin typeface="Arial" panose="020B0604020202020204" pitchFamily="34" charset="0"/>
              <a:cs typeface="Arial" panose="020B0604020202020204" pitchFamily="34" charset="0"/>
            </a:endParaRPr>
          </a:p>
          <a:p>
            <a:pPr marL="514350" indent="-514350">
              <a:buAutoNum type="arabicPeriod"/>
            </a:pPr>
            <a:r>
              <a:rPr lang="en-GB" sz="3600" dirty="0" smtClean="0">
                <a:latin typeface="Arial" panose="020B0604020202020204" pitchFamily="34" charset="0"/>
                <a:cs typeface="Arial" panose="020B0604020202020204" pitchFamily="34" charset="0"/>
              </a:rPr>
              <a:t>In </a:t>
            </a:r>
            <a:r>
              <a:rPr lang="en-GB" sz="3600" dirty="0">
                <a:latin typeface="Arial" panose="020B0604020202020204" pitchFamily="34" charset="0"/>
                <a:cs typeface="Arial" panose="020B0604020202020204" pitchFamily="34" charset="0"/>
              </a:rPr>
              <a:t>some cases it is things like building in cases of class rooms. For example if young boys and girls are learning in new classrooms the capacity of the community will be enhanced once they complete their education</a:t>
            </a:r>
            <a:r>
              <a:rPr lang="en-GB" sz="3600" dirty="0" smtClean="0">
                <a:latin typeface="Arial" panose="020B0604020202020204" pitchFamily="34" charset="0"/>
                <a:cs typeface="Arial" panose="020B0604020202020204" pitchFamily="34" charset="0"/>
              </a:rPr>
              <a:t>.</a:t>
            </a:r>
          </a:p>
          <a:p>
            <a:pPr marL="2148840" lvl="7" indent="0">
              <a:buNone/>
            </a:pPr>
            <a:r>
              <a:rPr lang="en-GB" sz="2200" dirty="0" smtClean="0">
                <a:latin typeface="Arial" panose="020B0604020202020204" pitchFamily="34" charset="0"/>
                <a:cs typeface="Arial" panose="020B0604020202020204" pitchFamily="34" charset="0"/>
              </a:rPr>
              <a:t>			[Continued next page]</a:t>
            </a:r>
            <a:endParaRPr lang="en-GB"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037567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a:r>
              <a:rPr lang="en-GB" sz="5000" dirty="0" smtClean="0"/>
              <a:t>Questions for Malawi Panel</a:t>
            </a:r>
            <a:endParaRPr lang="en-GB" sz="5000" dirty="0"/>
          </a:p>
        </p:txBody>
      </p:sp>
      <p:sp>
        <p:nvSpPr>
          <p:cNvPr id="6" name="Content Placeholder 1"/>
          <p:cNvSpPr>
            <a:spLocks noGrp="1"/>
          </p:cNvSpPr>
          <p:nvPr>
            <p:ph idx="1"/>
          </p:nvPr>
        </p:nvSpPr>
        <p:spPr>
          <a:xfrm>
            <a:off x="323528" y="2492896"/>
            <a:ext cx="8385895" cy="4104456"/>
          </a:xfrm>
        </p:spPr>
        <p:txBody>
          <a:bodyPr>
            <a:normAutofit fontScale="92500"/>
          </a:bodyPr>
          <a:lstStyle/>
          <a:p>
            <a:pPr marL="0" lvl="0" indent="0">
              <a:buNone/>
            </a:pPr>
            <a:r>
              <a:rPr lang="en-GB" sz="3300" b="1" i="1" u="sng" dirty="0" smtClean="0">
                <a:latin typeface="Arial" panose="020B0604020202020204" pitchFamily="34" charset="0"/>
                <a:cs typeface="Arial" panose="020B0604020202020204" pitchFamily="34" charset="0"/>
              </a:rPr>
              <a:t>Question:</a:t>
            </a:r>
          </a:p>
          <a:p>
            <a:pPr marL="0" lvl="0" indent="0">
              <a:buNone/>
            </a:pPr>
            <a:r>
              <a:rPr lang="en-US" sz="3300" i="1" dirty="0" smtClean="0">
                <a:latin typeface="Arial" panose="020B0604020202020204" pitchFamily="34" charset="0"/>
                <a:cs typeface="Arial" panose="020B0604020202020204" pitchFamily="34" charset="0"/>
              </a:rPr>
              <a:t>What exactly does ‘capacity building’ mean?</a:t>
            </a:r>
            <a:endParaRPr lang="en-GB" sz="3300" i="1" dirty="0" smtClean="0">
              <a:latin typeface="Arial" panose="020B0604020202020204" pitchFamily="34" charset="0"/>
              <a:cs typeface="Arial" panose="020B0604020202020204" pitchFamily="34" charset="0"/>
            </a:endParaRPr>
          </a:p>
          <a:p>
            <a:pPr marL="0" lvl="0" indent="0">
              <a:buNone/>
            </a:pPr>
            <a:r>
              <a:rPr lang="en-GB" sz="2800" b="1" i="1" u="sng" dirty="0" smtClean="0">
                <a:latin typeface="Arial" panose="020B0604020202020204" pitchFamily="34" charset="0"/>
                <a:cs typeface="Arial" panose="020B0604020202020204" pitchFamily="34" charset="0"/>
              </a:rPr>
              <a:t>Answers [continued]:</a:t>
            </a:r>
            <a:endParaRPr lang="en-GB" sz="2800" dirty="0">
              <a:latin typeface="Arial" panose="020B0604020202020204" pitchFamily="34" charset="0"/>
              <a:cs typeface="Arial" panose="020B0604020202020204" pitchFamily="34" charset="0"/>
            </a:endParaRPr>
          </a:p>
          <a:p>
            <a:r>
              <a:rPr lang="en-GB" sz="2800" dirty="0"/>
              <a:t>Capacity building can be seen from the technical, financial and human aspects. </a:t>
            </a:r>
          </a:p>
          <a:p>
            <a:r>
              <a:rPr lang="en-GB" sz="2800" dirty="0"/>
              <a:t>Capacity building can include all resources that can help to empower or contribute that the programme can be a success and be </a:t>
            </a:r>
            <a:r>
              <a:rPr lang="en-GB" sz="2800" dirty="0"/>
              <a:t>s</a:t>
            </a:r>
            <a:r>
              <a:rPr lang="en-GB" sz="2800" dirty="0" smtClean="0"/>
              <a:t>ustainable </a:t>
            </a:r>
            <a:r>
              <a:rPr lang="en-GB" sz="2800" dirty="0"/>
              <a:t>when the donors leave.</a:t>
            </a:r>
          </a:p>
        </p:txBody>
      </p:sp>
    </p:spTree>
    <p:extLst>
      <p:ext uri="{BB962C8B-B14F-4D97-AF65-F5344CB8AC3E}">
        <p14:creationId xmlns:p14="http://schemas.microsoft.com/office/powerpoint/2010/main" val="27164496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a:r>
              <a:rPr lang="en-GB" sz="5000" dirty="0" smtClean="0"/>
              <a:t>Questions for Malawi Panel</a:t>
            </a:r>
            <a:endParaRPr lang="en-GB" sz="5000" dirty="0"/>
          </a:p>
        </p:txBody>
      </p:sp>
      <p:sp>
        <p:nvSpPr>
          <p:cNvPr id="6" name="Content Placeholder 1"/>
          <p:cNvSpPr>
            <a:spLocks noGrp="1"/>
          </p:cNvSpPr>
          <p:nvPr>
            <p:ph idx="1"/>
          </p:nvPr>
        </p:nvSpPr>
        <p:spPr>
          <a:xfrm>
            <a:off x="323528" y="2492896"/>
            <a:ext cx="8385895" cy="4104456"/>
          </a:xfrm>
        </p:spPr>
        <p:txBody>
          <a:bodyPr>
            <a:normAutofit fontScale="77500" lnSpcReduction="20000"/>
          </a:bodyPr>
          <a:lstStyle/>
          <a:p>
            <a:pPr marL="0" lvl="0" indent="0">
              <a:buNone/>
            </a:pPr>
            <a:r>
              <a:rPr lang="en-GB" sz="3300" b="1" i="1" u="sng" dirty="0" smtClean="0">
                <a:latin typeface="Arial" panose="020B0604020202020204" pitchFamily="34" charset="0"/>
                <a:cs typeface="Arial" panose="020B0604020202020204" pitchFamily="34" charset="0"/>
              </a:rPr>
              <a:t>Question:</a:t>
            </a:r>
          </a:p>
          <a:p>
            <a:pPr marL="0" lvl="0" indent="0">
              <a:buNone/>
            </a:pPr>
            <a:r>
              <a:rPr lang="en-US" sz="3300" i="1" dirty="0" smtClean="0">
                <a:latin typeface="Arial" panose="020B0604020202020204" pitchFamily="34" charset="0"/>
                <a:cs typeface="Arial" panose="020B0604020202020204" pitchFamily="34" charset="0"/>
              </a:rPr>
              <a:t>We are using </a:t>
            </a:r>
            <a:r>
              <a:rPr lang="en-US" sz="3300" i="1" dirty="0" err="1" smtClean="0">
                <a:latin typeface="Arial" panose="020B0604020202020204" pitchFamily="34" charset="0"/>
                <a:cs typeface="Arial" panose="020B0604020202020204" pitchFamily="34" charset="0"/>
              </a:rPr>
              <a:t>Whatsapp</a:t>
            </a:r>
            <a:r>
              <a:rPr lang="en-US" sz="3300" i="1" dirty="0" smtClean="0">
                <a:latin typeface="Arial" panose="020B0604020202020204" pitchFamily="34" charset="0"/>
                <a:cs typeface="Arial" panose="020B0604020202020204" pitchFamily="34" charset="0"/>
              </a:rPr>
              <a:t> in this meeting. How important do you feel increased connectivity is for Malawi?</a:t>
            </a:r>
            <a:endParaRPr lang="en-GB" sz="3300" i="1" dirty="0" smtClean="0">
              <a:latin typeface="Arial" panose="020B0604020202020204" pitchFamily="34" charset="0"/>
              <a:cs typeface="Arial" panose="020B0604020202020204" pitchFamily="34" charset="0"/>
            </a:endParaRPr>
          </a:p>
          <a:p>
            <a:pPr marL="0" lvl="0" indent="0">
              <a:buNone/>
            </a:pPr>
            <a:r>
              <a:rPr lang="en-GB" sz="3300" b="1" i="1" u="sng" dirty="0" smtClean="0">
                <a:latin typeface="Arial" panose="020B0604020202020204" pitchFamily="34" charset="0"/>
                <a:cs typeface="Arial" panose="020B0604020202020204" pitchFamily="34" charset="0"/>
              </a:rPr>
              <a:t>Answers:</a:t>
            </a:r>
            <a:endParaRPr lang="en-GB" sz="3300" dirty="0">
              <a:latin typeface="Arial" panose="020B0604020202020204" pitchFamily="34" charset="0"/>
              <a:cs typeface="Arial" panose="020B0604020202020204" pitchFamily="34" charset="0"/>
            </a:endParaRPr>
          </a:p>
          <a:p>
            <a:pPr marL="0" indent="0">
              <a:buNone/>
            </a:pPr>
            <a:r>
              <a:rPr lang="en-US" sz="3200" dirty="0" smtClean="0">
                <a:latin typeface="Arial" panose="020B0604020202020204" pitchFamily="34" charset="0"/>
                <a:cs typeface="Arial" panose="020B0604020202020204" pitchFamily="34" charset="0"/>
              </a:rPr>
              <a:t>We have reached a point where connectivity is no longer a luxury but a necessity for doing business successfully. We have an entire section for e-business in the office of the President and Cabinet and the Ministry of Information is currently overseeing three big projects on connectivity all aimed at improving the same. However, for the civil service a lot of work will need to be done to change the mindset of end users.</a:t>
            </a:r>
            <a:endParaRPr lang="en-GB"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037567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a:r>
              <a:rPr lang="en-GB" sz="5000" dirty="0" smtClean="0"/>
              <a:t>Questions for Malawi Panel</a:t>
            </a:r>
            <a:endParaRPr lang="en-GB" sz="5000" dirty="0"/>
          </a:p>
        </p:txBody>
      </p:sp>
      <p:sp>
        <p:nvSpPr>
          <p:cNvPr id="6" name="Content Placeholder 1"/>
          <p:cNvSpPr>
            <a:spLocks noGrp="1"/>
          </p:cNvSpPr>
          <p:nvPr>
            <p:ph idx="1"/>
          </p:nvPr>
        </p:nvSpPr>
        <p:spPr>
          <a:xfrm>
            <a:off x="323528" y="2492896"/>
            <a:ext cx="8385895" cy="4104456"/>
          </a:xfrm>
        </p:spPr>
        <p:txBody>
          <a:bodyPr>
            <a:normAutofit fontScale="70000" lnSpcReduction="20000"/>
          </a:bodyPr>
          <a:lstStyle/>
          <a:p>
            <a:pPr marL="0" lvl="0" indent="0">
              <a:buNone/>
            </a:pPr>
            <a:r>
              <a:rPr lang="en-GB" sz="3300" b="1" i="1" u="sng" dirty="0" smtClean="0">
                <a:latin typeface="Arial" panose="020B0604020202020204" pitchFamily="34" charset="0"/>
                <a:cs typeface="Arial" panose="020B0604020202020204" pitchFamily="34" charset="0"/>
              </a:rPr>
              <a:t>Question:</a:t>
            </a:r>
          </a:p>
          <a:p>
            <a:pPr marL="0" lvl="0" indent="0">
              <a:buNone/>
            </a:pPr>
            <a:r>
              <a:rPr lang="en-GB" sz="3300" i="1" dirty="0" smtClean="0">
                <a:latin typeface="Arial" panose="020B0604020202020204" pitchFamily="34" charset="0"/>
                <a:cs typeface="Arial" panose="020B0604020202020204" pitchFamily="34" charset="0"/>
              </a:rPr>
              <a:t>What is needed to drive the economy in Malawi away from International Aid?</a:t>
            </a:r>
            <a:endParaRPr lang="en-GB" sz="3300" i="1" dirty="0" smtClean="0">
              <a:latin typeface="Arial" panose="020B0604020202020204" pitchFamily="34" charset="0"/>
              <a:cs typeface="Arial" panose="020B0604020202020204" pitchFamily="34" charset="0"/>
            </a:endParaRPr>
          </a:p>
          <a:p>
            <a:pPr marL="0" lvl="0" indent="0">
              <a:buNone/>
            </a:pPr>
            <a:r>
              <a:rPr lang="en-GB" sz="3300" b="1" i="1" u="sng" dirty="0" smtClean="0">
                <a:latin typeface="Arial" panose="020B0604020202020204" pitchFamily="34" charset="0"/>
                <a:cs typeface="Arial" panose="020B0604020202020204" pitchFamily="34" charset="0"/>
              </a:rPr>
              <a:t>Answers:</a:t>
            </a:r>
          </a:p>
          <a:p>
            <a:pPr marL="514350" lvl="0" indent="-514350">
              <a:buAutoNum type="arabicPeriod"/>
            </a:pPr>
            <a:r>
              <a:rPr lang="en-GB" sz="3300" dirty="0" smtClean="0">
                <a:latin typeface="Arial" panose="020B0604020202020204" pitchFamily="34" charset="0"/>
                <a:cs typeface="Arial" panose="020B0604020202020204" pitchFamily="34" charset="0"/>
              </a:rPr>
              <a:t>Industrialisation because Malawi is now </a:t>
            </a:r>
            <a:r>
              <a:rPr lang="en-GB" sz="3300" dirty="0" err="1" smtClean="0">
                <a:latin typeface="Arial" panose="020B0604020202020204" pitchFamily="34" charset="0"/>
                <a:cs typeface="Arial" panose="020B0604020202020204" pitchFamily="34" charset="0"/>
              </a:rPr>
              <a:t>agrobased</a:t>
            </a:r>
            <a:endParaRPr lang="en-GB" sz="3300" dirty="0" smtClean="0">
              <a:latin typeface="Arial" panose="020B0604020202020204" pitchFamily="34" charset="0"/>
              <a:cs typeface="Arial" panose="020B0604020202020204" pitchFamily="34" charset="0"/>
            </a:endParaRPr>
          </a:p>
          <a:p>
            <a:pPr marL="514350" lvl="0" indent="-514350">
              <a:buAutoNum type="arabicPeriod"/>
            </a:pPr>
            <a:r>
              <a:rPr lang="en-GB" sz="3300" dirty="0" smtClean="0">
                <a:latin typeface="Arial" panose="020B0604020202020204" pitchFamily="34" charset="0"/>
                <a:cs typeface="Arial" panose="020B0604020202020204" pitchFamily="34" charset="0"/>
              </a:rPr>
              <a:t>Raise awareness among Malawians to know about the benefits of buying local products (buy Malawian strategy)</a:t>
            </a:r>
          </a:p>
          <a:p>
            <a:pPr marL="514350" lvl="0" indent="-514350">
              <a:buAutoNum type="arabicPeriod"/>
            </a:pPr>
            <a:r>
              <a:rPr lang="en-GB" sz="3300" dirty="0" smtClean="0">
                <a:latin typeface="Arial" panose="020B0604020202020204" pitchFamily="34" charset="0"/>
                <a:cs typeface="Arial" panose="020B0604020202020204" pitchFamily="34" charset="0"/>
              </a:rPr>
              <a:t>Encourage entrepreneurship because people will depend on self-employment rather than being employed in sectors/NGOs/companies that are fully funded by international donors</a:t>
            </a:r>
          </a:p>
        </p:txBody>
      </p:sp>
    </p:spTree>
    <p:extLst>
      <p:ext uri="{BB962C8B-B14F-4D97-AF65-F5344CB8AC3E}">
        <p14:creationId xmlns:p14="http://schemas.microsoft.com/office/powerpoint/2010/main" val="34421118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a:r>
              <a:rPr lang="en-GB" sz="5000" dirty="0" smtClean="0"/>
              <a:t>Questions for Malawi Panel</a:t>
            </a:r>
            <a:endParaRPr lang="en-GB" sz="5000" dirty="0"/>
          </a:p>
        </p:txBody>
      </p:sp>
      <p:sp>
        <p:nvSpPr>
          <p:cNvPr id="6" name="Content Placeholder 1"/>
          <p:cNvSpPr>
            <a:spLocks noGrp="1"/>
          </p:cNvSpPr>
          <p:nvPr>
            <p:ph idx="1"/>
          </p:nvPr>
        </p:nvSpPr>
        <p:spPr>
          <a:xfrm>
            <a:off x="323528" y="2492896"/>
            <a:ext cx="8385895" cy="4104456"/>
          </a:xfrm>
        </p:spPr>
        <p:txBody>
          <a:bodyPr>
            <a:normAutofit/>
          </a:bodyPr>
          <a:lstStyle/>
          <a:p>
            <a:pPr marL="0" lvl="0" indent="0">
              <a:buNone/>
            </a:pPr>
            <a:r>
              <a:rPr lang="en-GB" sz="3300" b="1" i="1" u="sng" dirty="0" smtClean="0">
                <a:latin typeface="Arial" panose="020B0604020202020204" pitchFamily="34" charset="0"/>
                <a:cs typeface="Arial" panose="020B0604020202020204" pitchFamily="34" charset="0"/>
              </a:rPr>
              <a:t>Question:</a:t>
            </a:r>
          </a:p>
          <a:p>
            <a:pPr marL="0" lvl="0" indent="0">
              <a:buNone/>
            </a:pPr>
            <a:r>
              <a:rPr lang="en-GB" sz="3300" i="1" dirty="0" smtClean="0">
                <a:latin typeface="Arial" panose="020B0604020202020204" pitchFamily="34" charset="0"/>
                <a:cs typeface="Arial" panose="020B0604020202020204" pitchFamily="34" charset="0"/>
              </a:rPr>
              <a:t>How is the MG Export Strategy developing? What currently are the main directions/aims?</a:t>
            </a:r>
            <a:endParaRPr lang="en-GB" sz="3300" i="1" dirty="0" smtClean="0">
              <a:latin typeface="Arial" panose="020B0604020202020204" pitchFamily="34" charset="0"/>
              <a:cs typeface="Arial" panose="020B0604020202020204" pitchFamily="34" charset="0"/>
            </a:endParaRPr>
          </a:p>
          <a:p>
            <a:pPr marL="0" lvl="0" indent="0">
              <a:buNone/>
            </a:pPr>
            <a:r>
              <a:rPr lang="en-GB" sz="3300" b="1" i="1" u="sng" dirty="0" smtClean="0">
                <a:latin typeface="Arial" panose="020B0604020202020204" pitchFamily="34" charset="0"/>
                <a:cs typeface="Arial" panose="020B0604020202020204" pitchFamily="34" charset="0"/>
              </a:rPr>
              <a:t>Answers</a:t>
            </a:r>
            <a:r>
              <a:rPr lang="en-GB" sz="3300" b="1" i="1" u="sng" dirty="0" smtClean="0">
                <a:latin typeface="Arial" panose="020B0604020202020204" pitchFamily="34" charset="0"/>
                <a:cs typeface="Arial" panose="020B0604020202020204" pitchFamily="34" charset="0"/>
              </a:rPr>
              <a:t>:</a:t>
            </a:r>
            <a:endParaRPr lang="en-GB" sz="33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279960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a:r>
              <a:rPr lang="en-GB" sz="5000" dirty="0" smtClean="0"/>
              <a:t>Questions for Malawi Panel</a:t>
            </a:r>
            <a:endParaRPr lang="en-GB" sz="5000" dirty="0"/>
          </a:p>
        </p:txBody>
      </p:sp>
      <p:sp>
        <p:nvSpPr>
          <p:cNvPr id="6" name="Content Placeholder 1"/>
          <p:cNvSpPr>
            <a:spLocks noGrp="1"/>
          </p:cNvSpPr>
          <p:nvPr>
            <p:ph idx="1"/>
          </p:nvPr>
        </p:nvSpPr>
        <p:spPr>
          <a:xfrm>
            <a:off x="251520" y="2564904"/>
            <a:ext cx="8385895" cy="4104456"/>
          </a:xfrm>
        </p:spPr>
        <p:txBody>
          <a:bodyPr>
            <a:normAutofit fontScale="47500" lnSpcReduction="20000"/>
          </a:bodyPr>
          <a:lstStyle/>
          <a:p>
            <a:pPr marL="0" lvl="0" indent="0">
              <a:buNone/>
            </a:pPr>
            <a:r>
              <a:rPr lang="en-GB" sz="3300" b="1" i="1" u="sng" dirty="0" smtClean="0">
                <a:latin typeface="Arial" panose="020B0604020202020204" pitchFamily="34" charset="0"/>
                <a:cs typeface="Arial" panose="020B0604020202020204" pitchFamily="34" charset="0"/>
              </a:rPr>
              <a:t>Question:</a:t>
            </a:r>
          </a:p>
          <a:p>
            <a:pPr marL="0" lvl="0" indent="0">
              <a:buNone/>
            </a:pPr>
            <a:r>
              <a:rPr lang="en-US" sz="3800" i="1" dirty="0" smtClean="0">
                <a:latin typeface="Arial" panose="020B0604020202020204" pitchFamily="34" charset="0"/>
                <a:cs typeface="Arial" panose="020B0604020202020204" pitchFamily="34" charset="0"/>
              </a:rPr>
              <a:t>What is the biggest impediment to successful partnerships between Malawian and Scottish </a:t>
            </a:r>
            <a:r>
              <a:rPr lang="en-US" sz="3800" i="1" dirty="0" err="1" smtClean="0">
                <a:latin typeface="Arial" panose="020B0604020202020204" pitchFamily="34" charset="0"/>
                <a:cs typeface="Arial" panose="020B0604020202020204" pitchFamily="34" charset="0"/>
              </a:rPr>
              <a:t>organisations</a:t>
            </a:r>
            <a:r>
              <a:rPr lang="en-US" sz="3800" i="1" dirty="0" smtClean="0">
                <a:latin typeface="Arial" panose="020B0604020202020204" pitchFamily="34" charset="0"/>
                <a:cs typeface="Arial" panose="020B0604020202020204" pitchFamily="34" charset="0"/>
              </a:rPr>
              <a:t>?</a:t>
            </a:r>
            <a:endParaRPr lang="en-GB" sz="3800" i="1" dirty="0" smtClean="0">
              <a:latin typeface="Arial" panose="020B0604020202020204" pitchFamily="34" charset="0"/>
              <a:cs typeface="Arial" panose="020B0604020202020204" pitchFamily="34" charset="0"/>
            </a:endParaRPr>
          </a:p>
          <a:p>
            <a:pPr marL="0" lvl="0" indent="0">
              <a:buNone/>
            </a:pPr>
            <a:r>
              <a:rPr lang="en-GB" sz="3300" b="1" i="1" u="sng" dirty="0" smtClean="0">
                <a:latin typeface="Arial" panose="020B0604020202020204" pitchFamily="34" charset="0"/>
                <a:cs typeface="Arial" panose="020B0604020202020204" pitchFamily="34" charset="0"/>
              </a:rPr>
              <a:t>Answers:</a:t>
            </a:r>
            <a:endParaRPr lang="en-GB" sz="3300" dirty="0">
              <a:latin typeface="Arial" panose="020B0604020202020204" pitchFamily="34" charset="0"/>
              <a:cs typeface="Arial" panose="020B0604020202020204" pitchFamily="34" charset="0"/>
            </a:endParaRPr>
          </a:p>
          <a:p>
            <a:pPr marL="0" indent="0">
              <a:buNone/>
            </a:pPr>
            <a:r>
              <a:rPr lang="en-US" sz="3200" dirty="0" smtClean="0">
                <a:latin typeface="Arial" panose="020B0604020202020204" pitchFamily="34" charset="0"/>
                <a:cs typeface="Arial" panose="020B0604020202020204" pitchFamily="34" charset="0"/>
              </a:rPr>
              <a:t>The biggest impediment would be management of expectations especially from the Malawian </a:t>
            </a:r>
            <a:r>
              <a:rPr lang="en-US" sz="3200" dirty="0" err="1" smtClean="0">
                <a:latin typeface="Arial" panose="020B0604020202020204" pitchFamily="34" charset="0"/>
                <a:cs typeface="Arial" panose="020B0604020202020204" pitchFamily="34" charset="0"/>
              </a:rPr>
              <a:t>organisations</a:t>
            </a:r>
            <a:r>
              <a:rPr lang="en-US" sz="3200" dirty="0" smtClean="0">
                <a:latin typeface="Arial" panose="020B0604020202020204" pitchFamily="34" charset="0"/>
                <a:cs typeface="Arial" panose="020B0604020202020204" pitchFamily="34" charset="0"/>
              </a:rPr>
              <a:t>. Most times </a:t>
            </a:r>
            <a:r>
              <a:rPr lang="en-US" sz="3200" dirty="0" err="1" smtClean="0">
                <a:latin typeface="Arial" panose="020B0604020202020204" pitchFamily="34" charset="0"/>
                <a:cs typeface="Arial" panose="020B0604020202020204" pitchFamily="34" charset="0"/>
              </a:rPr>
              <a:t>organisations</a:t>
            </a:r>
            <a:r>
              <a:rPr lang="en-US" sz="3200" dirty="0" smtClean="0">
                <a:latin typeface="Arial" panose="020B0604020202020204" pitchFamily="34" charset="0"/>
                <a:cs typeface="Arial" panose="020B0604020202020204" pitchFamily="34" charset="0"/>
              </a:rPr>
              <a:t> here expect monetary support and if that isn’t forthcoming a partnership is deemed useless. This is a critical element the </a:t>
            </a:r>
            <a:r>
              <a:rPr lang="en-US" sz="3200" dirty="0" err="1" smtClean="0">
                <a:latin typeface="Arial" panose="020B0604020202020204" pitchFamily="34" charset="0"/>
                <a:cs typeface="Arial" panose="020B0604020202020204" pitchFamily="34" charset="0"/>
              </a:rPr>
              <a:t>MaSP</a:t>
            </a:r>
            <a:r>
              <a:rPr lang="en-US" sz="3200" dirty="0" smtClean="0">
                <a:latin typeface="Arial" panose="020B0604020202020204" pitchFamily="34" charset="0"/>
                <a:cs typeface="Arial" panose="020B0604020202020204" pitchFamily="34" charset="0"/>
              </a:rPr>
              <a:t> will be addressing in the next couple of years to ensure partnership is centered around cooperation. Also, we are using the Partnership Principles. These will ensure that there is mutual respect and the Malawian counterparts have a sense of pride knowing that they are also having an impact on their partner.</a:t>
            </a:r>
          </a:p>
          <a:p>
            <a:pPr marL="0" indent="0">
              <a:buNone/>
            </a:pPr>
            <a:endParaRPr lang="en-US" sz="3800" dirty="0">
              <a:latin typeface="Arial" panose="020B0604020202020204" pitchFamily="34" charset="0"/>
              <a:cs typeface="Arial" panose="020B0604020202020204" pitchFamily="34" charset="0"/>
            </a:endParaRPr>
          </a:p>
          <a:p>
            <a:pPr marL="0" indent="0">
              <a:buNone/>
            </a:pPr>
            <a:r>
              <a:rPr lang="en-GB" sz="2900" dirty="0">
                <a:latin typeface="Arial" panose="020B0604020202020204" pitchFamily="34" charset="0"/>
                <a:cs typeface="Arial" panose="020B0604020202020204" pitchFamily="34" charset="0"/>
              </a:rPr>
              <a:t>Communication is one of the biggest challenges for Malawians living in remote areas as the internet access is difficult and expensive. Otherwise once the partnership has been  established and communication is easy it is easy to move forward. In some cases Malawian part think that they are on the receiving end: they look for partnerships to ask for financial material instead of a trade partnership where there is a win </a:t>
            </a:r>
            <a:r>
              <a:rPr lang="en-GB" sz="2900" dirty="0" err="1">
                <a:latin typeface="Arial" panose="020B0604020202020204" pitchFamily="34" charset="0"/>
                <a:cs typeface="Arial" panose="020B0604020202020204" pitchFamily="34" charset="0"/>
              </a:rPr>
              <a:t>win</a:t>
            </a:r>
            <a:r>
              <a:rPr lang="en-GB" sz="2900" dirty="0">
                <a:latin typeface="Arial" panose="020B0604020202020204" pitchFamily="34" charset="0"/>
                <a:cs typeface="Arial" panose="020B0604020202020204" pitchFamily="34" charset="0"/>
              </a:rPr>
              <a:t> situation</a:t>
            </a:r>
            <a:r>
              <a:rPr lang="en-GB" sz="2900" dirty="0" smtClean="0">
                <a:latin typeface="Arial" panose="020B0604020202020204" pitchFamily="34" charset="0"/>
                <a:cs typeface="Arial" panose="020B0604020202020204" pitchFamily="34" charset="0"/>
              </a:rPr>
              <a:t>.</a:t>
            </a:r>
          </a:p>
          <a:p>
            <a:pPr marL="0" indent="0">
              <a:buNone/>
            </a:pPr>
            <a:r>
              <a:rPr lang="en-GB" sz="3200" dirty="0" smtClean="0">
                <a:latin typeface="Arial" panose="020B0604020202020204" pitchFamily="34" charset="0"/>
                <a:cs typeface="Arial" panose="020B0604020202020204" pitchFamily="34" charset="0"/>
              </a:rPr>
              <a:t>			[Continued next page]</a:t>
            </a:r>
            <a:endParaRPr lang="en-GB"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833596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a:r>
              <a:rPr lang="en-GB" sz="4500" dirty="0" smtClean="0"/>
              <a:t>Malawian input panel</a:t>
            </a:r>
            <a:endParaRPr lang="en-GB" sz="4500" dirty="0"/>
          </a:p>
        </p:txBody>
      </p:sp>
      <p:sp>
        <p:nvSpPr>
          <p:cNvPr id="6" name="Content Placeholder 1"/>
          <p:cNvSpPr>
            <a:spLocks noGrp="1"/>
          </p:cNvSpPr>
          <p:nvPr>
            <p:ph idx="1"/>
          </p:nvPr>
        </p:nvSpPr>
        <p:spPr>
          <a:xfrm>
            <a:off x="323528" y="2276872"/>
            <a:ext cx="8385895" cy="4365104"/>
          </a:xfrm>
        </p:spPr>
        <p:txBody>
          <a:bodyPr>
            <a:normAutofit lnSpcReduction="10000"/>
          </a:bodyPr>
          <a:lstStyle/>
          <a:p>
            <a:pPr marL="0" lvl="0" indent="0">
              <a:buNone/>
            </a:pPr>
            <a:r>
              <a:rPr lang="en-GB" sz="3300" b="1" i="1" u="sng" dirty="0" smtClean="0">
                <a:latin typeface="Arial" panose="020B0604020202020204" pitchFamily="34" charset="0"/>
                <a:cs typeface="Arial" panose="020B0604020202020204" pitchFamily="34" charset="0"/>
              </a:rPr>
              <a:t>Malawi Panel:</a:t>
            </a:r>
          </a:p>
          <a:p>
            <a:r>
              <a:rPr lang="en-GB" sz="2800" b="1" i="1" dirty="0" err="1" smtClean="0">
                <a:latin typeface="Arial" panose="020B0604020202020204" pitchFamily="34" charset="0"/>
                <a:cs typeface="Arial" panose="020B0604020202020204" pitchFamily="34" charset="0"/>
              </a:rPr>
              <a:t>Adwell</a:t>
            </a:r>
            <a:r>
              <a:rPr lang="en-GB" sz="2800" b="1" i="1" dirty="0" smtClean="0">
                <a:latin typeface="Arial" panose="020B0604020202020204" pitchFamily="34" charset="0"/>
                <a:cs typeface="Arial" panose="020B0604020202020204" pitchFamily="34" charset="0"/>
              </a:rPr>
              <a:t> </a:t>
            </a:r>
            <a:r>
              <a:rPr lang="en-GB" sz="2800" b="1" i="1" dirty="0" err="1" smtClean="0">
                <a:latin typeface="Arial" panose="020B0604020202020204" pitchFamily="34" charset="0"/>
                <a:cs typeface="Arial" panose="020B0604020202020204" pitchFamily="34" charset="0"/>
              </a:rPr>
              <a:t>Zembere</a:t>
            </a:r>
            <a:r>
              <a:rPr lang="en-GB" sz="2800" b="1" i="1" dirty="0" smtClean="0">
                <a:latin typeface="Arial" panose="020B0604020202020204" pitchFamily="34" charset="0"/>
                <a:cs typeface="Arial" panose="020B0604020202020204" pitchFamily="34" charset="0"/>
              </a:rPr>
              <a:t>, Strand lead </a:t>
            </a:r>
            <a:r>
              <a:rPr lang="en-GB" sz="2800" i="1" dirty="0" smtClean="0">
                <a:latin typeface="Arial" panose="020B0604020202020204" pitchFamily="34" charset="0"/>
                <a:cs typeface="Arial" panose="020B0604020202020204" pitchFamily="34" charset="0"/>
              </a:rPr>
              <a:t>for Ministry</a:t>
            </a:r>
            <a:r>
              <a:rPr lang="en-GB" sz="2800" i="1" dirty="0">
                <a:latin typeface="Arial" panose="020B0604020202020204" pitchFamily="34" charset="0"/>
                <a:cs typeface="Arial" panose="020B0604020202020204" pitchFamily="34" charset="0"/>
              </a:rPr>
              <a:t> of Finance and Economic Development</a:t>
            </a:r>
          </a:p>
          <a:p>
            <a:pPr lvl="0"/>
            <a:r>
              <a:rPr lang="en-GB" sz="2800" b="1" i="1" dirty="0" smtClean="0">
                <a:latin typeface="Arial" panose="020B0604020202020204" pitchFamily="34" charset="0"/>
                <a:cs typeface="Arial" panose="020B0604020202020204" pitchFamily="34" charset="0"/>
              </a:rPr>
              <a:t>Allan </a:t>
            </a:r>
            <a:r>
              <a:rPr lang="en-GB" sz="2800" b="1" i="1" dirty="0">
                <a:latin typeface="Arial" panose="020B0604020202020204" pitchFamily="34" charset="0"/>
                <a:cs typeface="Arial" panose="020B0604020202020204" pitchFamily="34" charset="0"/>
              </a:rPr>
              <a:t>Jere, </a:t>
            </a:r>
            <a:r>
              <a:rPr lang="en-GB" sz="2800" i="1" dirty="0">
                <a:latin typeface="Arial" panose="020B0604020202020204" pitchFamily="34" charset="0"/>
                <a:cs typeface="Arial" panose="020B0604020202020204" pitchFamily="34" charset="0"/>
              </a:rPr>
              <a:t>Ministry of Finance and Economic Development</a:t>
            </a:r>
          </a:p>
          <a:p>
            <a:pPr lvl="0"/>
            <a:r>
              <a:rPr lang="en-GB" sz="2800" b="1" i="1" dirty="0" err="1">
                <a:latin typeface="Arial" panose="020B0604020202020204" pitchFamily="34" charset="0"/>
                <a:cs typeface="Arial" panose="020B0604020202020204" pitchFamily="34" charset="0"/>
              </a:rPr>
              <a:t>Kondwani</a:t>
            </a:r>
            <a:r>
              <a:rPr lang="en-GB" sz="2800" b="1" i="1" dirty="0">
                <a:latin typeface="Arial" panose="020B0604020202020204" pitchFamily="34" charset="0"/>
                <a:cs typeface="Arial" panose="020B0604020202020204" pitchFamily="34" charset="0"/>
              </a:rPr>
              <a:t> Kaunda, </a:t>
            </a:r>
            <a:r>
              <a:rPr lang="en-GB" sz="2800" i="1" dirty="0">
                <a:latin typeface="Arial" panose="020B0604020202020204" pitchFamily="34" charset="0"/>
                <a:cs typeface="Arial" panose="020B0604020202020204" pitchFamily="34" charset="0"/>
              </a:rPr>
              <a:t>Malawi Economic Justice Network</a:t>
            </a:r>
          </a:p>
          <a:p>
            <a:pPr lvl="0"/>
            <a:r>
              <a:rPr lang="en-GB" sz="2800" b="1" i="1" dirty="0" smtClean="0">
                <a:latin typeface="Arial" panose="020B0604020202020204" pitchFamily="34" charset="0"/>
                <a:cs typeface="Arial" panose="020B0604020202020204" pitchFamily="34" charset="0"/>
              </a:rPr>
              <a:t>Charles </a:t>
            </a:r>
            <a:r>
              <a:rPr lang="en-GB" sz="2800" b="1" i="1" dirty="0" err="1" smtClean="0">
                <a:latin typeface="Arial" panose="020B0604020202020204" pitchFamily="34" charset="0"/>
                <a:cs typeface="Arial" panose="020B0604020202020204" pitchFamily="34" charset="0"/>
              </a:rPr>
              <a:t>Kasambala</a:t>
            </a:r>
            <a:r>
              <a:rPr lang="en-GB" sz="2800" b="1" i="1" dirty="0" smtClean="0">
                <a:latin typeface="Arial" panose="020B0604020202020204" pitchFamily="34" charset="0"/>
                <a:cs typeface="Arial" panose="020B0604020202020204" pitchFamily="34" charset="0"/>
              </a:rPr>
              <a:t>, </a:t>
            </a:r>
            <a:r>
              <a:rPr lang="en-GB" sz="2800" i="1" dirty="0" smtClean="0">
                <a:latin typeface="Arial" panose="020B0604020202020204" pitchFamily="34" charset="0"/>
                <a:cs typeface="Arial" panose="020B0604020202020204" pitchFamily="34" charset="0"/>
              </a:rPr>
              <a:t>Centre for Legal Assistance</a:t>
            </a:r>
          </a:p>
          <a:p>
            <a:pPr lvl="0"/>
            <a:r>
              <a:rPr lang="en-GB" sz="2800" b="1" i="1" dirty="0" smtClean="0">
                <a:latin typeface="Arial" panose="020B0604020202020204" pitchFamily="34" charset="0"/>
                <a:cs typeface="Arial" panose="020B0604020202020204" pitchFamily="34" charset="0"/>
              </a:rPr>
              <a:t>Phillip </a:t>
            </a:r>
            <a:r>
              <a:rPr lang="en-GB" sz="2800" b="1" i="1" dirty="0" err="1" smtClean="0">
                <a:latin typeface="Arial" panose="020B0604020202020204" pitchFamily="34" charset="0"/>
                <a:cs typeface="Arial" panose="020B0604020202020204" pitchFamily="34" charset="0"/>
              </a:rPr>
              <a:t>Kamangila</a:t>
            </a:r>
            <a:r>
              <a:rPr lang="en-GB" sz="2800" b="1" i="1" dirty="0" smtClean="0">
                <a:latin typeface="Arial" panose="020B0604020202020204" pitchFamily="34" charset="0"/>
                <a:cs typeface="Arial" panose="020B0604020202020204" pitchFamily="34" charset="0"/>
              </a:rPr>
              <a:t>, </a:t>
            </a:r>
            <a:r>
              <a:rPr lang="en-GB" sz="2800" i="1" dirty="0" smtClean="0">
                <a:latin typeface="Arial" panose="020B0604020202020204" pitchFamily="34" charset="0"/>
                <a:cs typeface="Arial" panose="020B0604020202020204" pitchFamily="34" charset="0"/>
              </a:rPr>
              <a:t>Activist</a:t>
            </a:r>
            <a:endParaRPr lang="en-GB" sz="28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947096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a:r>
              <a:rPr lang="en-GB" sz="5000" dirty="0" smtClean="0"/>
              <a:t>Questions for Malawi Panel</a:t>
            </a:r>
            <a:endParaRPr lang="en-GB" sz="5000" dirty="0"/>
          </a:p>
        </p:txBody>
      </p:sp>
      <p:sp>
        <p:nvSpPr>
          <p:cNvPr id="6" name="Content Placeholder 1"/>
          <p:cNvSpPr>
            <a:spLocks noGrp="1"/>
          </p:cNvSpPr>
          <p:nvPr>
            <p:ph idx="1"/>
          </p:nvPr>
        </p:nvSpPr>
        <p:spPr>
          <a:xfrm>
            <a:off x="251520" y="2564904"/>
            <a:ext cx="8385895" cy="4104456"/>
          </a:xfrm>
        </p:spPr>
        <p:txBody>
          <a:bodyPr>
            <a:normAutofit fontScale="47500" lnSpcReduction="20000"/>
          </a:bodyPr>
          <a:lstStyle/>
          <a:p>
            <a:pPr marL="0" lvl="0" indent="0">
              <a:buNone/>
            </a:pPr>
            <a:r>
              <a:rPr lang="en-GB" sz="3300" b="1" i="1" u="sng" dirty="0" smtClean="0">
                <a:latin typeface="Arial" panose="020B0604020202020204" pitchFamily="34" charset="0"/>
                <a:cs typeface="Arial" panose="020B0604020202020204" pitchFamily="34" charset="0"/>
              </a:rPr>
              <a:t>Question:</a:t>
            </a:r>
          </a:p>
          <a:p>
            <a:pPr marL="0" lvl="0" indent="0">
              <a:buNone/>
            </a:pPr>
            <a:r>
              <a:rPr lang="en-US" sz="4200" i="1" dirty="0" smtClean="0">
                <a:latin typeface="Arial" panose="020B0604020202020204" pitchFamily="34" charset="0"/>
                <a:cs typeface="Arial" panose="020B0604020202020204" pitchFamily="34" charset="0"/>
              </a:rPr>
              <a:t>What is the biggest impediment to successful partnerships between Malawian and Scottish </a:t>
            </a:r>
            <a:r>
              <a:rPr lang="en-US" sz="4200" i="1" dirty="0" err="1" smtClean="0">
                <a:latin typeface="Arial" panose="020B0604020202020204" pitchFamily="34" charset="0"/>
                <a:cs typeface="Arial" panose="020B0604020202020204" pitchFamily="34" charset="0"/>
              </a:rPr>
              <a:t>organisations</a:t>
            </a:r>
            <a:r>
              <a:rPr lang="en-US" sz="4200" i="1" dirty="0" smtClean="0">
                <a:latin typeface="Arial" panose="020B0604020202020204" pitchFamily="34" charset="0"/>
                <a:cs typeface="Arial" panose="020B0604020202020204" pitchFamily="34" charset="0"/>
              </a:rPr>
              <a:t>?</a:t>
            </a:r>
            <a:endParaRPr lang="en-GB" sz="4200" i="1" dirty="0" smtClean="0">
              <a:latin typeface="Arial" panose="020B0604020202020204" pitchFamily="34" charset="0"/>
              <a:cs typeface="Arial" panose="020B0604020202020204" pitchFamily="34" charset="0"/>
            </a:endParaRPr>
          </a:p>
          <a:p>
            <a:pPr marL="0" lvl="0" indent="0">
              <a:buNone/>
            </a:pPr>
            <a:r>
              <a:rPr lang="en-GB" sz="3300" b="1" i="1" u="sng" dirty="0" smtClean="0">
                <a:latin typeface="Arial" panose="020B0604020202020204" pitchFamily="34" charset="0"/>
                <a:cs typeface="Arial" panose="020B0604020202020204" pitchFamily="34" charset="0"/>
              </a:rPr>
              <a:t>Answers</a:t>
            </a:r>
            <a:r>
              <a:rPr lang="en-GB" sz="3300" b="1" i="1" u="sng" dirty="0" smtClean="0">
                <a:latin typeface="Arial" panose="020B0604020202020204" pitchFamily="34" charset="0"/>
                <a:cs typeface="Arial" panose="020B0604020202020204" pitchFamily="34" charset="0"/>
              </a:rPr>
              <a:t>:</a:t>
            </a:r>
          </a:p>
          <a:p>
            <a:r>
              <a:rPr lang="en-GB" sz="4000" dirty="0"/>
              <a:t>Not much </a:t>
            </a:r>
            <a:r>
              <a:rPr lang="en-GB" sz="4000" dirty="0" smtClean="0"/>
              <a:t>impediments </a:t>
            </a:r>
            <a:r>
              <a:rPr lang="en-GB" sz="4000" dirty="0"/>
              <a:t>because both countries can benefit from each other in terms of knowledge and expertise.</a:t>
            </a:r>
          </a:p>
          <a:p>
            <a:r>
              <a:rPr lang="en-GB" sz="4000" dirty="0"/>
              <a:t>The </a:t>
            </a:r>
            <a:r>
              <a:rPr lang="en-GB" sz="4000" dirty="0" smtClean="0"/>
              <a:t>partnership </a:t>
            </a:r>
            <a:r>
              <a:rPr lang="en-GB" sz="4000" dirty="0"/>
              <a:t>can open new ways/avenues of collaboration</a:t>
            </a:r>
          </a:p>
          <a:p>
            <a:r>
              <a:rPr lang="en-GB" sz="4000" dirty="0"/>
              <a:t>The partnership can </a:t>
            </a:r>
            <a:r>
              <a:rPr lang="en-GB" sz="4000" dirty="0" smtClean="0"/>
              <a:t>encourage </a:t>
            </a:r>
            <a:r>
              <a:rPr lang="en-GB" sz="4000" dirty="0"/>
              <a:t>exchange programmes between the two countries to avoid one partner to have monopoly of knowledge and experience</a:t>
            </a:r>
          </a:p>
          <a:p>
            <a:r>
              <a:rPr lang="en-GB" sz="4000" dirty="0"/>
              <a:t>The partnership can assist to learn from past mistakes of other partnerships in Malawi</a:t>
            </a:r>
          </a:p>
          <a:p>
            <a:r>
              <a:rPr lang="en-GB" sz="4000" dirty="0"/>
              <a:t>The partnership should look more at programmes than projects</a:t>
            </a:r>
          </a:p>
          <a:p>
            <a:r>
              <a:rPr lang="en-GB" sz="4000" dirty="0"/>
              <a:t>The partnership should bear in mind that some programmes are meant for service provision as opposed to issues of </a:t>
            </a:r>
            <a:r>
              <a:rPr lang="en-GB" sz="4000" dirty="0" smtClean="0"/>
              <a:t>sustainability</a:t>
            </a:r>
            <a:endParaRPr lang="en-GB" sz="4000" dirty="0"/>
          </a:p>
        </p:txBody>
      </p:sp>
    </p:spTree>
    <p:extLst>
      <p:ext uri="{BB962C8B-B14F-4D97-AF65-F5344CB8AC3E}">
        <p14:creationId xmlns:p14="http://schemas.microsoft.com/office/powerpoint/2010/main" val="9037567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a:r>
              <a:rPr lang="en-GB" sz="5000" dirty="0" smtClean="0"/>
              <a:t>Questions for Malawi Panel</a:t>
            </a:r>
            <a:endParaRPr lang="en-GB" sz="5000" dirty="0"/>
          </a:p>
        </p:txBody>
      </p:sp>
      <p:sp>
        <p:nvSpPr>
          <p:cNvPr id="6" name="Content Placeholder 1"/>
          <p:cNvSpPr>
            <a:spLocks noGrp="1"/>
          </p:cNvSpPr>
          <p:nvPr>
            <p:ph idx="1"/>
          </p:nvPr>
        </p:nvSpPr>
        <p:spPr>
          <a:xfrm>
            <a:off x="323528" y="2492896"/>
            <a:ext cx="8385895" cy="4104456"/>
          </a:xfrm>
        </p:spPr>
        <p:txBody>
          <a:bodyPr>
            <a:normAutofit fontScale="40000" lnSpcReduction="20000"/>
          </a:bodyPr>
          <a:lstStyle/>
          <a:p>
            <a:pPr marL="0" lvl="0" indent="0">
              <a:buNone/>
            </a:pPr>
            <a:r>
              <a:rPr lang="en-GB" sz="3300" b="1" i="1" u="sng" dirty="0" smtClean="0">
                <a:latin typeface="Arial" panose="020B0604020202020204" pitchFamily="34" charset="0"/>
                <a:cs typeface="Arial" panose="020B0604020202020204" pitchFamily="34" charset="0"/>
              </a:rPr>
              <a:t>Question:</a:t>
            </a:r>
          </a:p>
          <a:p>
            <a:pPr marL="0" lvl="0" indent="0">
              <a:buNone/>
            </a:pPr>
            <a:r>
              <a:rPr lang="en-US" sz="4300" i="1" dirty="0" smtClean="0">
                <a:latin typeface="Arial" panose="020B0604020202020204" pitchFamily="34" charset="0"/>
                <a:cs typeface="Arial" panose="020B0604020202020204" pitchFamily="34" charset="0"/>
              </a:rPr>
              <a:t>Why is the Malawian Government keen on renewable energy projects that are not solar? Is this because the success of solar in Malawi is limited?</a:t>
            </a:r>
            <a:endParaRPr lang="en-GB" sz="4300" i="1" dirty="0" smtClean="0">
              <a:latin typeface="Arial" panose="020B0604020202020204" pitchFamily="34" charset="0"/>
              <a:cs typeface="Arial" panose="020B0604020202020204" pitchFamily="34" charset="0"/>
            </a:endParaRPr>
          </a:p>
          <a:p>
            <a:pPr marL="0" lvl="0" indent="0">
              <a:buNone/>
            </a:pPr>
            <a:r>
              <a:rPr lang="en-GB" sz="3300" b="1" i="1" u="sng" dirty="0" smtClean="0">
                <a:latin typeface="Arial" panose="020B0604020202020204" pitchFamily="34" charset="0"/>
                <a:cs typeface="Arial" panose="020B0604020202020204" pitchFamily="34" charset="0"/>
              </a:rPr>
              <a:t>Answers:</a:t>
            </a:r>
            <a:endParaRPr lang="en-GB" sz="3300" dirty="0">
              <a:latin typeface="Arial" panose="020B0604020202020204" pitchFamily="34" charset="0"/>
              <a:cs typeface="Arial" panose="020B0604020202020204" pitchFamily="34" charset="0"/>
            </a:endParaRPr>
          </a:p>
          <a:p>
            <a:pPr marL="0" indent="0">
              <a:buNone/>
            </a:pPr>
            <a:r>
              <a:rPr lang="en-US" sz="2900" dirty="0" smtClean="0">
                <a:latin typeface="Arial" panose="020B0604020202020204" pitchFamily="34" charset="0"/>
                <a:cs typeface="Arial" panose="020B0604020202020204" pitchFamily="34" charset="0"/>
              </a:rPr>
              <a:t>So far the biggest energy project is one by </a:t>
            </a:r>
            <a:r>
              <a:rPr lang="en-US" sz="2900" dirty="0" err="1" smtClean="0">
                <a:latin typeface="Arial" panose="020B0604020202020204" pitchFamily="34" charset="0"/>
                <a:cs typeface="Arial" panose="020B0604020202020204" pitchFamily="34" charset="0"/>
              </a:rPr>
              <a:t>Millenium</a:t>
            </a:r>
            <a:r>
              <a:rPr lang="en-US" sz="2900" dirty="0" smtClean="0">
                <a:latin typeface="Arial" panose="020B0604020202020204" pitchFamily="34" charset="0"/>
                <a:cs typeface="Arial" panose="020B0604020202020204" pitchFamily="34" charset="0"/>
              </a:rPr>
              <a:t> Challenge which was started around 2006 but all in all most of the ones we have are donor funded. </a:t>
            </a:r>
            <a:r>
              <a:rPr lang="en-US" sz="2900" dirty="0">
                <a:latin typeface="Arial" panose="020B0604020202020204" pitchFamily="34" charset="0"/>
                <a:cs typeface="Arial" panose="020B0604020202020204" pitchFamily="34" charset="0"/>
              </a:rPr>
              <a:t>A</a:t>
            </a:r>
            <a:r>
              <a:rPr lang="en-US" sz="2900" dirty="0" smtClean="0">
                <a:latin typeface="Arial" panose="020B0604020202020204" pitchFamily="34" charset="0"/>
                <a:cs typeface="Arial" panose="020B0604020202020204" pitchFamily="34" charset="0"/>
              </a:rPr>
              <a:t>s to the extent of being imposed that am not sure and it’s only recent that solar has emerged.</a:t>
            </a:r>
          </a:p>
          <a:p>
            <a:pPr marL="0" indent="0">
              <a:buNone/>
            </a:pPr>
            <a:endParaRPr lang="en-US" sz="2900" dirty="0" smtClean="0">
              <a:latin typeface="Arial" panose="020B0604020202020204" pitchFamily="34" charset="0"/>
              <a:cs typeface="Arial" panose="020B0604020202020204" pitchFamily="34" charset="0"/>
            </a:endParaRPr>
          </a:p>
          <a:p>
            <a:pPr marL="0" indent="0">
              <a:buNone/>
            </a:pPr>
            <a:r>
              <a:rPr lang="en-US" sz="2900" dirty="0" smtClean="0">
                <a:latin typeface="Arial" panose="020B0604020202020204" pitchFamily="34" charset="0"/>
                <a:cs typeface="Arial" panose="020B0604020202020204" pitchFamily="34" charset="0"/>
              </a:rPr>
              <a:t>One of the issues would be that initial investment on solar for most sectors say water is expensive. This is why the focus is skewed towards non solar renewable sources.</a:t>
            </a:r>
          </a:p>
          <a:p>
            <a:pPr marL="0" indent="0">
              <a:buNone/>
            </a:pPr>
            <a:endParaRPr lang="en-US" sz="2900" dirty="0" smtClean="0">
              <a:latin typeface="Arial" panose="020B0604020202020204" pitchFamily="34" charset="0"/>
              <a:cs typeface="Arial" panose="020B0604020202020204" pitchFamily="34" charset="0"/>
            </a:endParaRPr>
          </a:p>
          <a:p>
            <a:pPr marL="0" indent="0">
              <a:buNone/>
            </a:pPr>
            <a:r>
              <a:rPr lang="en-GB" sz="2900" dirty="0">
                <a:latin typeface="Arial" panose="020B0604020202020204" pitchFamily="34" charset="0"/>
                <a:cs typeface="Arial" panose="020B0604020202020204" pitchFamily="34" charset="0"/>
              </a:rPr>
              <a:t>So far solar products are very expensive  and targeted at individual basis. There is a feeling that you can not do much with solar energy; its limited. They may be looking at other renewable energy that have potential to benefit more people at once. Again some solar products have been fake not helping local people. Despite having a challenge of electricity in the country few people even those who are educated are not using solar energy - this is due to lack of knowledge among the people</a:t>
            </a:r>
            <a:r>
              <a:rPr lang="en-GB" sz="2900" dirty="0" smtClean="0">
                <a:latin typeface="Arial" panose="020B0604020202020204" pitchFamily="34" charset="0"/>
                <a:cs typeface="Arial" panose="020B0604020202020204" pitchFamily="34" charset="0"/>
              </a:rPr>
              <a:t>.</a:t>
            </a:r>
          </a:p>
          <a:p>
            <a:pPr marL="0" indent="0">
              <a:buNone/>
            </a:pPr>
            <a:endParaRPr lang="en-US" sz="2900" dirty="0">
              <a:latin typeface="Arial" panose="020B0604020202020204" pitchFamily="34" charset="0"/>
              <a:cs typeface="Arial" panose="020B0604020202020204" pitchFamily="34" charset="0"/>
            </a:endParaRPr>
          </a:p>
          <a:p>
            <a:pPr marL="0" indent="0">
              <a:buNone/>
            </a:pPr>
            <a:r>
              <a:rPr lang="en-GB" sz="2900" dirty="0">
                <a:latin typeface="Arial" panose="020B0604020202020204" pitchFamily="34" charset="0"/>
                <a:cs typeface="Arial" panose="020B0604020202020204" pitchFamily="34" charset="0"/>
              </a:rPr>
              <a:t>For instance we had a march yesterday organised by </a:t>
            </a:r>
            <a:r>
              <a:rPr lang="en-GB" sz="2900" dirty="0" err="1">
                <a:latin typeface="Arial" panose="020B0604020202020204" pitchFamily="34" charset="0"/>
                <a:cs typeface="Arial" panose="020B0604020202020204" pitchFamily="34" charset="0"/>
              </a:rPr>
              <a:t>Csos</a:t>
            </a:r>
            <a:r>
              <a:rPr lang="en-GB" sz="2900" dirty="0">
                <a:latin typeface="Arial" panose="020B0604020202020204" pitchFamily="34" charset="0"/>
                <a:cs typeface="Arial" panose="020B0604020202020204" pitchFamily="34" charset="0"/>
              </a:rPr>
              <a:t> against the persistent black outs (we </a:t>
            </a:r>
            <a:r>
              <a:rPr lang="en-GB" sz="2900" dirty="0" err="1">
                <a:latin typeface="Arial" panose="020B0604020202020204" pitchFamily="34" charset="0"/>
                <a:cs typeface="Arial" panose="020B0604020202020204" pitchFamily="34" charset="0"/>
              </a:rPr>
              <a:t>are.going</a:t>
            </a:r>
            <a:r>
              <a:rPr lang="en-GB" sz="2900" dirty="0">
                <a:latin typeface="Arial" panose="020B0604020202020204" pitchFamily="34" charset="0"/>
                <a:cs typeface="Arial" panose="020B0604020202020204" pitchFamily="34" charset="0"/>
              </a:rPr>
              <a:t> at times for 25 hours without electricity).  Most people questioned the focus of the march arguing whether or not it should have been about making alternative energy </a:t>
            </a:r>
            <a:r>
              <a:rPr lang="en-GB" sz="2900" dirty="0" err="1">
                <a:latin typeface="Arial" panose="020B0604020202020204" pitchFamily="34" charset="0"/>
                <a:cs typeface="Arial" panose="020B0604020202020204" pitchFamily="34" charset="0"/>
              </a:rPr>
              <a:t>sources.accessible</a:t>
            </a:r>
            <a:r>
              <a:rPr lang="en-GB" sz="2900" dirty="0">
                <a:latin typeface="Arial" panose="020B0604020202020204" pitchFamily="34" charset="0"/>
                <a:cs typeface="Arial" panose="020B0604020202020204" pitchFamily="34" charset="0"/>
              </a:rPr>
              <a:t> to all by for instance removing </a:t>
            </a:r>
            <a:r>
              <a:rPr lang="en-GB" sz="2900" dirty="0" err="1">
                <a:latin typeface="Arial" panose="020B0604020202020204" pitchFamily="34" charset="0"/>
                <a:cs typeface="Arial" panose="020B0604020202020204" pitchFamily="34" charset="0"/>
              </a:rPr>
              <a:t>tax.on</a:t>
            </a:r>
            <a:r>
              <a:rPr lang="en-GB" sz="2900" dirty="0">
                <a:latin typeface="Arial" panose="020B0604020202020204" pitchFamily="34" charset="0"/>
                <a:cs typeface="Arial" panose="020B0604020202020204" pitchFamily="34" charset="0"/>
              </a:rPr>
              <a:t> the product</a:t>
            </a:r>
            <a:endParaRPr lang="en-US" sz="2900" dirty="0" smtClean="0">
              <a:latin typeface="Arial" panose="020B0604020202020204" pitchFamily="34" charset="0"/>
              <a:cs typeface="Arial" panose="020B0604020202020204" pitchFamily="34" charset="0"/>
            </a:endParaRPr>
          </a:p>
          <a:p>
            <a:pPr marL="0" indent="0">
              <a:buNone/>
            </a:pPr>
            <a:endParaRPr lang="en-US" sz="3200" dirty="0">
              <a:latin typeface="Arial" panose="020B0604020202020204" pitchFamily="34" charset="0"/>
              <a:cs typeface="Arial" panose="020B0604020202020204" pitchFamily="34" charset="0"/>
            </a:endParaRPr>
          </a:p>
          <a:p>
            <a:pPr marL="0" indent="0">
              <a:buNone/>
            </a:pPr>
            <a:r>
              <a:rPr lang="en-GB" sz="3200" dirty="0" smtClean="0">
                <a:latin typeface="Arial" panose="020B0604020202020204" pitchFamily="34" charset="0"/>
                <a:cs typeface="Arial" panose="020B0604020202020204" pitchFamily="34" charset="0"/>
              </a:rPr>
              <a:t>				[Continued next page]</a:t>
            </a:r>
            <a:endParaRPr lang="en-GB"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037567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a:r>
              <a:rPr lang="en-GB" sz="5000" dirty="0" smtClean="0"/>
              <a:t>Questions for Malawi Panel</a:t>
            </a:r>
            <a:endParaRPr lang="en-GB" sz="5000" dirty="0"/>
          </a:p>
        </p:txBody>
      </p:sp>
      <p:sp>
        <p:nvSpPr>
          <p:cNvPr id="6" name="Content Placeholder 1"/>
          <p:cNvSpPr>
            <a:spLocks noGrp="1"/>
          </p:cNvSpPr>
          <p:nvPr>
            <p:ph idx="1"/>
          </p:nvPr>
        </p:nvSpPr>
        <p:spPr>
          <a:xfrm>
            <a:off x="323528" y="2492896"/>
            <a:ext cx="8385895" cy="4104456"/>
          </a:xfrm>
        </p:spPr>
        <p:txBody>
          <a:bodyPr>
            <a:normAutofit fontScale="62500" lnSpcReduction="20000"/>
          </a:bodyPr>
          <a:lstStyle/>
          <a:p>
            <a:pPr marL="0" lvl="0" indent="0">
              <a:buNone/>
            </a:pPr>
            <a:r>
              <a:rPr lang="en-GB" sz="3300" b="1" i="1" u="sng" dirty="0" smtClean="0">
                <a:latin typeface="Arial" panose="020B0604020202020204" pitchFamily="34" charset="0"/>
                <a:cs typeface="Arial" panose="020B0604020202020204" pitchFamily="34" charset="0"/>
              </a:rPr>
              <a:t>Question:</a:t>
            </a:r>
          </a:p>
          <a:p>
            <a:pPr marL="0" lvl="0" indent="0">
              <a:buNone/>
            </a:pPr>
            <a:r>
              <a:rPr lang="en-US" sz="3800" i="1" dirty="0" smtClean="0">
                <a:latin typeface="Arial" panose="020B0604020202020204" pitchFamily="34" charset="0"/>
                <a:cs typeface="Arial" panose="020B0604020202020204" pitchFamily="34" charset="0"/>
              </a:rPr>
              <a:t>Why is the Malawian Government keen on renewable energy projects that are not solar? Is this because the success of solar in Malawi is limited?</a:t>
            </a:r>
            <a:endParaRPr lang="en-GB" sz="3800" i="1" dirty="0" smtClean="0">
              <a:latin typeface="Arial" panose="020B0604020202020204" pitchFamily="34" charset="0"/>
              <a:cs typeface="Arial" panose="020B0604020202020204" pitchFamily="34" charset="0"/>
            </a:endParaRPr>
          </a:p>
          <a:p>
            <a:pPr marL="0" lvl="0" indent="0">
              <a:buNone/>
            </a:pPr>
            <a:r>
              <a:rPr lang="en-GB" sz="3300" b="1" i="1" u="sng" dirty="0" smtClean="0">
                <a:latin typeface="Arial" panose="020B0604020202020204" pitchFamily="34" charset="0"/>
                <a:cs typeface="Arial" panose="020B0604020202020204" pitchFamily="34" charset="0"/>
              </a:rPr>
              <a:t>Answers:</a:t>
            </a:r>
            <a:endParaRPr lang="en-GB" sz="3300" dirty="0">
              <a:latin typeface="Arial" panose="020B0604020202020204" pitchFamily="34" charset="0"/>
              <a:cs typeface="Arial" panose="020B0604020202020204" pitchFamily="34" charset="0"/>
            </a:endParaRPr>
          </a:p>
          <a:p>
            <a:pPr marL="0" indent="0">
              <a:buNone/>
            </a:pPr>
            <a:r>
              <a:rPr lang="en-US" sz="3200" dirty="0" smtClean="0">
                <a:latin typeface="Arial" panose="020B0604020202020204" pitchFamily="34" charset="0"/>
                <a:cs typeface="Arial" panose="020B0604020202020204" pitchFamily="34" charset="0"/>
              </a:rPr>
              <a:t>Solar is expensive to be purchased by majority of Malawians and maintenance could be a challenge. Malawians are not empowered how to use and maintain the solar system. Malawi does not produce solar equipment and it means forex will be spent as a country. Malawi will need to hire experts to maintain the facilities. Solar system has limited supply of power and cannot supply for other electrical appliances.</a:t>
            </a:r>
          </a:p>
          <a:p>
            <a:pPr marL="0" indent="0">
              <a:buNone/>
            </a:pPr>
            <a:r>
              <a:rPr lang="en-US" sz="3200" dirty="0" smtClean="0">
                <a:latin typeface="Arial" panose="020B0604020202020204" pitchFamily="34" charset="0"/>
                <a:cs typeface="Arial" panose="020B0604020202020204" pitchFamily="34" charset="0"/>
              </a:rPr>
              <a:t>Renewable energy has not, unfortunately, been given much attention.</a:t>
            </a:r>
            <a:endParaRPr lang="en-US" sz="3200" dirty="0">
              <a:latin typeface="Arial" panose="020B0604020202020204" pitchFamily="34" charset="0"/>
              <a:cs typeface="Arial" panose="020B0604020202020204" pitchFamily="34" charset="0"/>
            </a:endParaRPr>
          </a:p>
          <a:p>
            <a:pPr marL="0" indent="0">
              <a:buNone/>
            </a:pPr>
            <a:endParaRPr lang="en-GB"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770147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Logos 4"/>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8788" t="4130" r="8262" b="68175"/>
          <a:stretch/>
        </p:blipFill>
        <p:spPr bwMode="auto">
          <a:xfrm>
            <a:off x="2051720" y="5640635"/>
            <a:ext cx="1692482" cy="107360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58794" y="560874"/>
            <a:ext cx="8089670" cy="4339650"/>
          </a:xfrm>
          <a:prstGeom prst="rect">
            <a:avLst/>
          </a:prstGeom>
          <a:noFill/>
        </p:spPr>
        <p:txBody>
          <a:bodyPr wrap="square" rtlCol="0">
            <a:spAutoFit/>
          </a:bodyPr>
          <a:lstStyle/>
          <a:p>
            <a:pPr algn="ctr"/>
            <a:r>
              <a:rPr lang="en-GB" sz="4800" b="1" dirty="0" smtClean="0">
                <a:solidFill>
                  <a:schemeClr val="bg1"/>
                </a:solidFill>
                <a:latin typeface="Arial" panose="020B0604020202020204" pitchFamily="34" charset="0"/>
                <a:cs typeface="Arial" panose="020B0604020202020204" pitchFamily="34" charset="0"/>
              </a:rPr>
              <a:t>Scotland</a:t>
            </a:r>
            <a:r>
              <a:rPr lang="en-GB" sz="4800" b="1" dirty="0" smtClean="0">
                <a:solidFill>
                  <a:schemeClr val="bg1"/>
                </a:solidFill>
              </a:rPr>
              <a:t> Malawi Partnership &amp; </a:t>
            </a:r>
          </a:p>
          <a:p>
            <a:pPr algn="ctr"/>
            <a:r>
              <a:rPr lang="en-GB" sz="4800" b="1" dirty="0" smtClean="0">
                <a:solidFill>
                  <a:schemeClr val="bg1"/>
                </a:solidFill>
              </a:rPr>
              <a:t>Scottish Fair Trade Forum</a:t>
            </a:r>
          </a:p>
          <a:p>
            <a:pPr algn="ctr"/>
            <a:r>
              <a:rPr lang="en-GB" sz="4400" dirty="0" smtClean="0">
                <a:solidFill>
                  <a:schemeClr val="bg1"/>
                </a:solidFill>
              </a:rPr>
              <a:t>Sustainable Economic Development Strand Meeting</a:t>
            </a:r>
          </a:p>
          <a:p>
            <a:pPr algn="ctr"/>
            <a:r>
              <a:rPr lang="en-GB" sz="4400" dirty="0" smtClean="0">
                <a:solidFill>
                  <a:schemeClr val="bg1"/>
                </a:solidFill>
              </a:rPr>
              <a:t>9</a:t>
            </a:r>
            <a:r>
              <a:rPr lang="en-GB" sz="4400" baseline="30000" dirty="0" smtClean="0">
                <a:solidFill>
                  <a:schemeClr val="bg1"/>
                </a:solidFill>
              </a:rPr>
              <a:t>th</a:t>
            </a:r>
            <a:r>
              <a:rPr lang="en-GB" sz="4400" dirty="0" smtClean="0">
                <a:solidFill>
                  <a:schemeClr val="bg1"/>
                </a:solidFill>
              </a:rPr>
              <a:t> November 2017</a:t>
            </a:r>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5804760"/>
            <a:ext cx="1872208" cy="745351"/>
          </a:xfrm>
          <a:prstGeom prst="rect">
            <a:avLst/>
          </a:prstGeom>
        </p:spPr>
      </p:pic>
    </p:spTree>
    <p:extLst>
      <p:ext uri="{BB962C8B-B14F-4D97-AF65-F5344CB8AC3E}">
        <p14:creationId xmlns:p14="http://schemas.microsoft.com/office/powerpoint/2010/main" val="21714616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a:r>
              <a:rPr lang="en-GB" sz="5000" dirty="0" smtClean="0"/>
              <a:t>Questions for Malawi Panel</a:t>
            </a:r>
            <a:endParaRPr lang="en-GB" sz="5000" dirty="0"/>
          </a:p>
        </p:txBody>
      </p:sp>
      <p:sp>
        <p:nvSpPr>
          <p:cNvPr id="6" name="Content Placeholder 1"/>
          <p:cNvSpPr>
            <a:spLocks noGrp="1"/>
          </p:cNvSpPr>
          <p:nvPr>
            <p:ph idx="1"/>
          </p:nvPr>
        </p:nvSpPr>
        <p:spPr>
          <a:xfrm>
            <a:off x="323528" y="2492896"/>
            <a:ext cx="8385895" cy="4104456"/>
          </a:xfrm>
        </p:spPr>
        <p:txBody>
          <a:bodyPr>
            <a:normAutofit fontScale="55000" lnSpcReduction="20000"/>
          </a:bodyPr>
          <a:lstStyle/>
          <a:p>
            <a:pPr marL="0" lvl="0" indent="0">
              <a:buNone/>
            </a:pPr>
            <a:r>
              <a:rPr lang="en-GB" sz="3300" b="1" i="1" u="sng" dirty="0" smtClean="0">
                <a:latin typeface="Arial" panose="020B0604020202020204" pitchFamily="34" charset="0"/>
                <a:cs typeface="Arial" panose="020B0604020202020204" pitchFamily="34" charset="0"/>
              </a:rPr>
              <a:t>Question:</a:t>
            </a:r>
          </a:p>
          <a:p>
            <a:pPr marL="0" lvl="0" indent="0">
              <a:buNone/>
            </a:pPr>
            <a:r>
              <a:rPr lang="en-US" sz="3300" i="1" dirty="0" smtClean="0">
                <a:latin typeface="Arial" panose="020B0604020202020204" pitchFamily="34" charset="0"/>
                <a:cs typeface="Arial" panose="020B0604020202020204" pitchFamily="34" charset="0"/>
              </a:rPr>
              <a:t>What are the main opportunities for value chain addition in the agriculture sector in Malawi?</a:t>
            </a:r>
            <a:endParaRPr lang="en-GB" sz="3300" i="1" dirty="0" smtClean="0">
              <a:latin typeface="Arial" panose="020B0604020202020204" pitchFamily="34" charset="0"/>
              <a:cs typeface="Arial" panose="020B0604020202020204" pitchFamily="34" charset="0"/>
            </a:endParaRPr>
          </a:p>
          <a:p>
            <a:pPr marL="0" lvl="0" indent="0">
              <a:buNone/>
            </a:pPr>
            <a:r>
              <a:rPr lang="en-GB" sz="3300" b="1" i="1" u="sng" dirty="0" smtClean="0">
                <a:latin typeface="Arial" panose="020B0604020202020204" pitchFamily="34" charset="0"/>
                <a:cs typeface="Arial" panose="020B0604020202020204" pitchFamily="34" charset="0"/>
              </a:rPr>
              <a:t>Answers:</a:t>
            </a:r>
            <a:endParaRPr lang="en-GB" sz="3300" dirty="0">
              <a:latin typeface="Arial" panose="020B0604020202020204" pitchFamily="34" charset="0"/>
              <a:cs typeface="Arial" panose="020B0604020202020204" pitchFamily="34" charset="0"/>
            </a:endParaRPr>
          </a:p>
          <a:p>
            <a:pPr marL="0" indent="0">
              <a:buNone/>
            </a:pPr>
            <a:r>
              <a:rPr lang="en-US" sz="2200" dirty="0" smtClean="0">
                <a:latin typeface="Arial" panose="020B0604020202020204" pitchFamily="34" charset="0"/>
                <a:cs typeface="Arial" panose="020B0604020202020204" pitchFamily="34" charset="0"/>
              </a:rPr>
              <a:t>Locally produced materials and access to markets</a:t>
            </a:r>
          </a:p>
          <a:p>
            <a:pPr marL="0" indent="0">
              <a:buNone/>
            </a:pPr>
            <a:r>
              <a:rPr lang="en-US" sz="2200" dirty="0" smtClean="0">
                <a:latin typeface="Arial" panose="020B0604020202020204" pitchFamily="34" charset="0"/>
                <a:cs typeface="Arial" panose="020B0604020202020204" pitchFamily="34" charset="0"/>
              </a:rPr>
              <a:t>Access to markets for the value added products</a:t>
            </a:r>
          </a:p>
          <a:p>
            <a:pPr marL="0" indent="0">
              <a:buNone/>
            </a:pPr>
            <a:r>
              <a:rPr lang="en-GB" sz="2200" dirty="0" smtClean="0">
                <a:latin typeface="Arial" panose="020B0604020202020204" pitchFamily="34" charset="0"/>
                <a:cs typeface="Arial" panose="020B0604020202020204" pitchFamily="34" charset="0"/>
              </a:rPr>
              <a:t>Increased </a:t>
            </a:r>
            <a:r>
              <a:rPr lang="en-GB" sz="2200" dirty="0">
                <a:latin typeface="Arial" panose="020B0604020202020204" pitchFamily="34" charset="0"/>
                <a:cs typeface="Arial" panose="020B0604020202020204" pitchFamily="34" charset="0"/>
              </a:rPr>
              <a:t>production </a:t>
            </a:r>
            <a:r>
              <a:rPr lang="en-GB" sz="2200" dirty="0" smtClean="0">
                <a:latin typeface="Arial" panose="020B0604020202020204" pitchFamily="34" charset="0"/>
                <a:cs typeface="Arial" panose="020B0604020202020204" pitchFamily="34" charset="0"/>
              </a:rPr>
              <a:t>e.g. </a:t>
            </a:r>
            <a:r>
              <a:rPr lang="en-GB" sz="2200" dirty="0">
                <a:latin typeface="Arial" panose="020B0604020202020204" pitchFamily="34" charset="0"/>
                <a:cs typeface="Arial" panose="020B0604020202020204" pitchFamily="34" charset="0"/>
              </a:rPr>
              <a:t>maize, cassava, pulses, oilseed crops have seen </a:t>
            </a:r>
            <a:r>
              <a:rPr lang="en-GB" sz="2200" dirty="0" smtClean="0">
                <a:latin typeface="Arial" panose="020B0604020202020204" pitchFamily="34" charset="0"/>
                <a:cs typeface="Arial" panose="020B0604020202020204" pitchFamily="34" charset="0"/>
              </a:rPr>
              <a:t>a </a:t>
            </a:r>
            <a:r>
              <a:rPr lang="en-GB" sz="2200" dirty="0">
                <a:latin typeface="Arial" panose="020B0604020202020204" pitchFamily="34" charset="0"/>
                <a:cs typeface="Arial" panose="020B0604020202020204" pitchFamily="34" charset="0"/>
              </a:rPr>
              <a:t>surge in </a:t>
            </a:r>
            <a:r>
              <a:rPr lang="en-GB" sz="2200" dirty="0" err="1" smtClean="0">
                <a:latin typeface="Arial" panose="020B0604020202020204" pitchFamily="34" charset="0"/>
                <a:cs typeface="Arial" panose="020B0604020202020204" pitchFamily="34" charset="0"/>
              </a:rPr>
              <a:t>agri</a:t>
            </a:r>
            <a:r>
              <a:rPr lang="en-GB" sz="2200" dirty="0" smtClean="0">
                <a:latin typeface="Arial" panose="020B0604020202020204" pitchFamily="34" charset="0"/>
                <a:cs typeface="Arial" panose="020B0604020202020204" pitchFamily="34" charset="0"/>
              </a:rPr>
              <a:t> output</a:t>
            </a:r>
            <a:r>
              <a:rPr lang="en-GB" sz="2200" dirty="0">
                <a:latin typeface="Arial" panose="020B0604020202020204" pitchFamily="34" charset="0"/>
                <a:cs typeface="Arial" panose="020B0604020202020204" pitchFamily="34" charset="0"/>
              </a:rPr>
              <a:t/>
            </a:r>
            <a:br>
              <a:rPr lang="en-GB" sz="2200" dirty="0">
                <a:latin typeface="Arial" panose="020B0604020202020204" pitchFamily="34" charset="0"/>
                <a:cs typeface="Arial" panose="020B0604020202020204" pitchFamily="34" charset="0"/>
              </a:rPr>
            </a:br>
            <a:r>
              <a:rPr lang="en-GB" sz="2200" dirty="0">
                <a:latin typeface="Arial" panose="020B0604020202020204" pitchFamily="34" charset="0"/>
                <a:cs typeface="Arial" panose="020B0604020202020204" pitchFamily="34" charset="0"/>
              </a:rPr>
              <a:t>2. Diversified demands of end product... For instance maize- not all of us want maize for </a:t>
            </a:r>
            <a:r>
              <a:rPr lang="en-GB" sz="2200" dirty="0" err="1">
                <a:latin typeface="Arial" panose="020B0604020202020204" pitchFamily="34" charset="0"/>
                <a:cs typeface="Arial" panose="020B0604020202020204" pitchFamily="34" charset="0"/>
              </a:rPr>
              <a:t>nsima</a:t>
            </a:r>
            <a:r>
              <a:rPr lang="en-GB" sz="2200" dirty="0">
                <a:latin typeface="Arial" panose="020B0604020202020204" pitchFamily="34" charset="0"/>
                <a:cs typeface="Arial" panose="020B0604020202020204" pitchFamily="34" charset="0"/>
              </a:rPr>
              <a:t>, we could take advantage of breakfast cereals,</a:t>
            </a:r>
            <a:br>
              <a:rPr lang="en-GB" sz="2200" dirty="0">
                <a:latin typeface="Arial" panose="020B0604020202020204" pitchFamily="34" charset="0"/>
                <a:cs typeface="Arial" panose="020B0604020202020204" pitchFamily="34" charset="0"/>
              </a:rPr>
            </a:br>
            <a:r>
              <a:rPr lang="en-GB" sz="2200" dirty="0">
                <a:latin typeface="Arial" panose="020B0604020202020204" pitchFamily="34" charset="0"/>
                <a:cs typeface="Arial" panose="020B0604020202020204" pitchFamily="34" charset="0"/>
              </a:rPr>
              <a:t>3. Changing demands of end users- </a:t>
            </a:r>
            <a:r>
              <a:rPr lang="en-GB" sz="2200" dirty="0" smtClean="0">
                <a:latin typeface="Arial" panose="020B0604020202020204" pitchFamily="34" charset="0"/>
                <a:cs typeface="Arial" panose="020B0604020202020204" pitchFamily="34" charset="0"/>
              </a:rPr>
              <a:t>some </a:t>
            </a:r>
            <a:r>
              <a:rPr lang="en-GB" sz="2200" dirty="0">
                <a:latin typeface="Arial" panose="020B0604020202020204" pitchFamily="34" charset="0"/>
                <a:cs typeface="Arial" panose="020B0604020202020204" pitchFamily="34" charset="0"/>
              </a:rPr>
              <a:t>want </a:t>
            </a:r>
            <a:r>
              <a:rPr lang="en-GB" sz="2200" dirty="0" smtClean="0">
                <a:latin typeface="Arial" panose="020B0604020202020204" pitchFamily="34" charset="0"/>
                <a:cs typeface="Arial" panose="020B0604020202020204" pitchFamily="34" charset="0"/>
              </a:rPr>
              <a:t>soya bean </a:t>
            </a:r>
            <a:r>
              <a:rPr lang="en-GB" sz="2200" dirty="0">
                <a:latin typeface="Arial" panose="020B0604020202020204" pitchFamily="34" charset="0"/>
                <a:cs typeface="Arial" panose="020B0604020202020204" pitchFamily="34" charset="0"/>
              </a:rPr>
              <a:t>for nutritional reasons, </a:t>
            </a:r>
            <a:r>
              <a:rPr lang="en-GB" sz="2200" dirty="0" smtClean="0">
                <a:latin typeface="Arial" panose="020B0604020202020204" pitchFamily="34" charset="0"/>
                <a:cs typeface="Arial" panose="020B0604020202020204" pitchFamily="34" charset="0"/>
              </a:rPr>
              <a:t>some </a:t>
            </a:r>
            <a:r>
              <a:rPr lang="en-GB" sz="2200" dirty="0">
                <a:latin typeface="Arial" panose="020B0604020202020204" pitchFamily="34" charset="0"/>
                <a:cs typeface="Arial" panose="020B0604020202020204" pitchFamily="34" charset="0"/>
              </a:rPr>
              <a:t>for soil fertility improvement </a:t>
            </a:r>
            <a:r>
              <a:rPr lang="en-GB" sz="2200" dirty="0" smtClean="0">
                <a:latin typeface="Arial" panose="020B0604020202020204" pitchFamily="34" charset="0"/>
                <a:cs typeface="Arial" panose="020B0604020202020204" pitchFamily="34" charset="0"/>
              </a:rPr>
              <a:t>some </a:t>
            </a:r>
            <a:r>
              <a:rPr lang="en-GB" sz="2200" dirty="0">
                <a:latin typeface="Arial" panose="020B0604020202020204" pitchFamily="34" charset="0"/>
                <a:cs typeface="Arial" panose="020B0604020202020204" pitchFamily="34" charset="0"/>
              </a:rPr>
              <a:t>for seed, </a:t>
            </a:r>
            <a:r>
              <a:rPr lang="en-GB" sz="2200" dirty="0" smtClean="0">
                <a:latin typeface="Arial" panose="020B0604020202020204" pitchFamily="34" charset="0"/>
                <a:cs typeface="Arial" panose="020B0604020202020204" pitchFamily="34" charset="0"/>
              </a:rPr>
              <a:t>some </a:t>
            </a:r>
            <a:r>
              <a:rPr lang="en-GB" sz="2200" dirty="0">
                <a:latin typeface="Arial" panose="020B0604020202020204" pitchFamily="34" charset="0"/>
                <a:cs typeface="Arial" panose="020B0604020202020204" pitchFamily="34" charset="0"/>
              </a:rPr>
              <a:t>for export</a:t>
            </a:r>
            <a:r>
              <a:rPr lang="en-GB" sz="2200" dirty="0" smtClean="0">
                <a:latin typeface="Arial" panose="020B0604020202020204" pitchFamily="34" charset="0"/>
                <a:cs typeface="Arial" panose="020B0604020202020204" pitchFamily="34" charset="0"/>
              </a:rPr>
              <a:t>..</a:t>
            </a:r>
            <a:r>
              <a:rPr lang="en-GB" sz="2200" dirty="0">
                <a:latin typeface="Arial" panose="020B0604020202020204" pitchFamily="34" charset="0"/>
                <a:cs typeface="Arial" panose="020B0604020202020204" pitchFamily="34" charset="0"/>
              </a:rPr>
              <a:t/>
            </a:r>
            <a:br>
              <a:rPr lang="en-GB" sz="2200" dirty="0">
                <a:latin typeface="Arial" panose="020B0604020202020204" pitchFamily="34" charset="0"/>
                <a:cs typeface="Arial" panose="020B0604020202020204" pitchFamily="34" charset="0"/>
              </a:rPr>
            </a:br>
            <a:r>
              <a:rPr lang="en-GB" sz="2200" dirty="0">
                <a:latin typeface="Arial" panose="020B0604020202020204" pitchFamily="34" charset="0"/>
                <a:cs typeface="Arial" panose="020B0604020202020204" pitchFamily="34" charset="0"/>
              </a:rPr>
              <a:t>4. Specialised traits of some produce </a:t>
            </a:r>
            <a:r>
              <a:rPr lang="en-GB" sz="2200" dirty="0" err="1">
                <a:latin typeface="Arial" panose="020B0604020202020204" pitchFamily="34" charset="0"/>
                <a:cs typeface="Arial" panose="020B0604020202020204" pitchFamily="34" charset="0"/>
              </a:rPr>
              <a:t>eg</a:t>
            </a:r>
            <a:r>
              <a:rPr lang="en-GB" sz="2200" dirty="0">
                <a:latin typeface="Arial" panose="020B0604020202020204" pitchFamily="34" charset="0"/>
                <a:cs typeface="Arial" panose="020B0604020202020204" pitchFamily="34" charset="0"/>
              </a:rPr>
              <a:t>. You have groundnut varieties specifically for oil vs non oil.</a:t>
            </a:r>
            <a:br>
              <a:rPr lang="en-GB" sz="2200" dirty="0">
                <a:latin typeface="Arial" panose="020B0604020202020204" pitchFamily="34" charset="0"/>
                <a:cs typeface="Arial" panose="020B0604020202020204" pitchFamily="34" charset="0"/>
              </a:rPr>
            </a:br>
            <a:r>
              <a:rPr lang="en-GB" sz="2200" dirty="0">
                <a:latin typeface="Arial" panose="020B0604020202020204" pitchFamily="34" charset="0"/>
                <a:cs typeface="Arial" panose="020B0604020202020204" pitchFamily="34" charset="0"/>
              </a:rPr>
              <a:t>5. Availability of well trained personnel- can also be an opportunity</a:t>
            </a:r>
            <a:br>
              <a:rPr lang="en-GB" sz="2200" dirty="0">
                <a:latin typeface="Arial" panose="020B0604020202020204" pitchFamily="34" charset="0"/>
                <a:cs typeface="Arial" panose="020B0604020202020204" pitchFamily="34" charset="0"/>
              </a:rPr>
            </a:br>
            <a:r>
              <a:rPr lang="en-GB" sz="2200" dirty="0">
                <a:latin typeface="Arial" panose="020B0604020202020204" pitchFamily="34" charset="0"/>
                <a:cs typeface="Arial" panose="020B0604020202020204" pitchFamily="34" charset="0"/>
              </a:rPr>
              <a:t>6. Availability of funds/donor support whose interest are in value </a:t>
            </a:r>
            <a:r>
              <a:rPr lang="en-GB" sz="2200" dirty="0" smtClean="0">
                <a:latin typeface="Arial" panose="020B0604020202020204" pitchFamily="34" charset="0"/>
                <a:cs typeface="Arial" panose="020B0604020202020204" pitchFamily="34" charset="0"/>
              </a:rPr>
              <a:t>addition</a:t>
            </a:r>
          </a:p>
          <a:p>
            <a:pPr marL="514350" indent="-514350">
              <a:buAutoNum type="arabicPeriod"/>
            </a:pPr>
            <a:endParaRPr lang="en-US" sz="2200" dirty="0">
              <a:latin typeface="Arial" panose="020B0604020202020204" pitchFamily="34" charset="0"/>
              <a:cs typeface="Arial" panose="020B0604020202020204" pitchFamily="34" charset="0"/>
            </a:endParaRPr>
          </a:p>
          <a:p>
            <a:pPr marL="0" indent="0">
              <a:buNone/>
            </a:pPr>
            <a:r>
              <a:rPr lang="en-GB" sz="2200" dirty="0" smtClean="0">
                <a:latin typeface="Arial" panose="020B0604020202020204" pitchFamily="34" charset="0"/>
                <a:cs typeface="Arial" panose="020B0604020202020204" pitchFamily="34" charset="0"/>
              </a:rPr>
              <a:t>I </a:t>
            </a:r>
            <a:r>
              <a:rPr lang="en-GB" sz="2200" dirty="0">
                <a:latin typeface="Arial" panose="020B0604020202020204" pitchFamily="34" charset="0"/>
                <a:cs typeface="Arial" panose="020B0604020202020204" pitchFamily="34" charset="0"/>
              </a:rPr>
              <a:t>see a lot of potential for Malawi's agriculture sector. For one we have moderate weather which favours cultivation of a variety of farm produce. Then our alluvial soils also are a great advantage. Let alone the availability of water in rivers which can be used for irrigation purposes. </a:t>
            </a:r>
            <a:br>
              <a:rPr lang="en-GB" sz="2200" dirty="0">
                <a:latin typeface="Arial" panose="020B0604020202020204" pitchFamily="34" charset="0"/>
                <a:cs typeface="Arial" panose="020B0604020202020204" pitchFamily="34" charset="0"/>
              </a:rPr>
            </a:br>
            <a:r>
              <a:rPr lang="en-GB" sz="2200" dirty="0">
                <a:latin typeface="Arial" panose="020B0604020202020204" pitchFamily="34" charset="0"/>
                <a:cs typeface="Arial" panose="020B0604020202020204" pitchFamily="34" charset="0"/>
              </a:rPr>
              <a:t/>
            </a:r>
            <a:br>
              <a:rPr lang="en-GB" sz="2200" dirty="0">
                <a:latin typeface="Arial" panose="020B0604020202020204" pitchFamily="34" charset="0"/>
                <a:cs typeface="Arial" panose="020B0604020202020204" pitchFamily="34" charset="0"/>
              </a:rPr>
            </a:br>
            <a:r>
              <a:rPr lang="en-GB" sz="2200" dirty="0">
                <a:latin typeface="Arial" panose="020B0604020202020204" pitchFamily="34" charset="0"/>
                <a:cs typeface="Arial" panose="020B0604020202020204" pitchFamily="34" charset="0"/>
              </a:rPr>
              <a:t>In terms of value addition, we have a great demand of food products. If we concentrated on improving production, then also encourage investments in </a:t>
            </a:r>
            <a:r>
              <a:rPr lang="en-GB" sz="2200" dirty="0" err="1">
                <a:latin typeface="Arial" panose="020B0604020202020204" pitchFamily="34" charset="0"/>
                <a:cs typeface="Arial" panose="020B0604020202020204" pitchFamily="34" charset="0"/>
              </a:rPr>
              <a:t>agri</a:t>
            </a:r>
            <a:r>
              <a:rPr lang="en-GB" sz="2200" dirty="0">
                <a:latin typeface="Arial" panose="020B0604020202020204" pitchFamily="34" charset="0"/>
                <a:cs typeface="Arial" panose="020B0604020202020204" pitchFamily="34" charset="0"/>
              </a:rPr>
              <a:t> industries for end products to supply the domestic market primary. There is just great potential for more</a:t>
            </a:r>
            <a:r>
              <a:rPr lang="en-GB" sz="2200" dirty="0" smtClean="0">
                <a:latin typeface="Arial" panose="020B0604020202020204" pitchFamily="34" charset="0"/>
                <a:cs typeface="Arial" panose="020B0604020202020204" pitchFamily="34" charset="0"/>
              </a:rPr>
              <a:t>.</a:t>
            </a:r>
          </a:p>
          <a:p>
            <a:pPr marL="0" indent="0">
              <a:buNone/>
            </a:pPr>
            <a:r>
              <a:rPr lang="en-GB" sz="2200" dirty="0" smtClean="0">
                <a:latin typeface="Arial" panose="020B0604020202020204" pitchFamily="34" charset="0"/>
                <a:cs typeface="Arial" panose="020B0604020202020204" pitchFamily="34" charset="0"/>
              </a:rPr>
              <a:t>						[Continued on next page]</a:t>
            </a:r>
            <a:endParaRPr lang="en-GB"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037567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a:r>
              <a:rPr lang="en-GB" sz="5000" dirty="0" smtClean="0"/>
              <a:t>Questions for Malawi Panel</a:t>
            </a:r>
            <a:endParaRPr lang="en-GB" sz="5000" dirty="0"/>
          </a:p>
        </p:txBody>
      </p:sp>
      <p:sp>
        <p:nvSpPr>
          <p:cNvPr id="6" name="Content Placeholder 1"/>
          <p:cNvSpPr>
            <a:spLocks noGrp="1"/>
          </p:cNvSpPr>
          <p:nvPr>
            <p:ph idx="1"/>
          </p:nvPr>
        </p:nvSpPr>
        <p:spPr>
          <a:xfrm>
            <a:off x="323528" y="2492896"/>
            <a:ext cx="8385895" cy="4104456"/>
          </a:xfrm>
        </p:spPr>
        <p:txBody>
          <a:bodyPr>
            <a:normAutofit fontScale="55000" lnSpcReduction="20000"/>
          </a:bodyPr>
          <a:lstStyle/>
          <a:p>
            <a:pPr marL="0" lvl="0" indent="0">
              <a:buNone/>
            </a:pPr>
            <a:r>
              <a:rPr lang="en-GB" sz="3300" b="1" i="1" u="sng" dirty="0" smtClean="0">
                <a:latin typeface="Arial" panose="020B0604020202020204" pitchFamily="34" charset="0"/>
                <a:cs typeface="Arial" panose="020B0604020202020204" pitchFamily="34" charset="0"/>
              </a:rPr>
              <a:t>Question:</a:t>
            </a:r>
          </a:p>
          <a:p>
            <a:pPr marL="0" lvl="0" indent="0">
              <a:buNone/>
            </a:pPr>
            <a:r>
              <a:rPr lang="en-US" sz="3300" i="1" dirty="0" smtClean="0">
                <a:latin typeface="Arial" panose="020B0604020202020204" pitchFamily="34" charset="0"/>
                <a:cs typeface="Arial" panose="020B0604020202020204" pitchFamily="34" charset="0"/>
              </a:rPr>
              <a:t>What are the main opportunities for value chain addition in the agriculture sector in Malawi?</a:t>
            </a:r>
            <a:endParaRPr lang="en-GB" sz="3300" i="1" dirty="0" smtClean="0">
              <a:latin typeface="Arial" panose="020B0604020202020204" pitchFamily="34" charset="0"/>
              <a:cs typeface="Arial" panose="020B0604020202020204" pitchFamily="34" charset="0"/>
            </a:endParaRPr>
          </a:p>
          <a:p>
            <a:pPr marL="0" lvl="0" indent="0">
              <a:buNone/>
            </a:pPr>
            <a:r>
              <a:rPr lang="en-GB" sz="3300" b="1" i="1" u="sng" dirty="0" smtClean="0">
                <a:latin typeface="Arial" panose="020B0604020202020204" pitchFamily="34" charset="0"/>
                <a:cs typeface="Arial" panose="020B0604020202020204" pitchFamily="34" charset="0"/>
              </a:rPr>
              <a:t>Answers (continued):</a:t>
            </a:r>
          </a:p>
          <a:p>
            <a:pPr marL="514350" lvl="0" indent="-514350">
              <a:buAutoNum type="arabicPeriod"/>
            </a:pPr>
            <a:r>
              <a:rPr lang="en-GB" sz="3300" dirty="0" smtClean="0">
                <a:latin typeface="Arial" panose="020B0604020202020204" pitchFamily="34" charset="0"/>
                <a:cs typeface="Arial" panose="020B0604020202020204" pitchFamily="34" charset="0"/>
              </a:rPr>
              <a:t>Invite investors to empower many Malawians to start packing their products e.g. peacock seeds, mangoes, tomatoes</a:t>
            </a:r>
          </a:p>
          <a:p>
            <a:pPr marL="514350" lvl="0" indent="-514350">
              <a:buAutoNum type="arabicPeriod"/>
            </a:pPr>
            <a:r>
              <a:rPr lang="en-GB" sz="3300" dirty="0" smtClean="0">
                <a:latin typeface="Arial" panose="020B0604020202020204" pitchFamily="34" charset="0"/>
                <a:cs typeface="Arial" panose="020B0604020202020204" pitchFamily="34" charset="0"/>
              </a:rPr>
              <a:t>Government should provide conducive environment like setting up cooperatives to process their own products</a:t>
            </a:r>
          </a:p>
          <a:p>
            <a:pPr marL="514350" lvl="0" indent="-514350">
              <a:buAutoNum type="arabicPeriod"/>
            </a:pPr>
            <a:r>
              <a:rPr lang="en-GB" sz="3300" dirty="0" smtClean="0">
                <a:latin typeface="Arial" panose="020B0604020202020204" pitchFamily="34" charset="0"/>
                <a:cs typeface="Arial" panose="020B0604020202020204" pitchFamily="34" charset="0"/>
              </a:rPr>
              <a:t>Remove or extremely reduced taxes because markets are good niches to conduct economic activities</a:t>
            </a:r>
          </a:p>
          <a:p>
            <a:pPr marL="514350" lvl="0" indent="-514350">
              <a:buAutoNum type="arabicPeriod"/>
            </a:pPr>
            <a:r>
              <a:rPr lang="en-GB" sz="3300" dirty="0" smtClean="0">
                <a:latin typeface="Arial" panose="020B0604020202020204" pitchFamily="34" charset="0"/>
                <a:cs typeface="Arial" panose="020B0604020202020204" pitchFamily="34" charset="0"/>
              </a:rPr>
              <a:t>More profit, more employment opportunities with enabling local demand and supply chain</a:t>
            </a:r>
          </a:p>
          <a:p>
            <a:pPr marL="514350" lvl="0" indent="-514350">
              <a:buAutoNum type="arabicPeriod"/>
            </a:pPr>
            <a:r>
              <a:rPr lang="en-GB" sz="3300" dirty="0" smtClean="0">
                <a:latin typeface="Arial" panose="020B0604020202020204" pitchFamily="34" charset="0"/>
                <a:cs typeface="Arial" panose="020B0604020202020204" pitchFamily="34" charset="0"/>
              </a:rPr>
              <a:t>Forex reserves due to exports of things that are locally produced and packaged by a number of Malawians within the country</a:t>
            </a:r>
            <a:endParaRPr lang="en-GB" sz="33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525345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a:r>
              <a:rPr lang="en-GB" sz="5000" dirty="0" smtClean="0"/>
              <a:t>Questions for Malawi Panel</a:t>
            </a:r>
            <a:endParaRPr lang="en-GB" sz="5000" dirty="0"/>
          </a:p>
        </p:txBody>
      </p:sp>
      <p:sp>
        <p:nvSpPr>
          <p:cNvPr id="6" name="Content Placeholder 1"/>
          <p:cNvSpPr>
            <a:spLocks noGrp="1"/>
          </p:cNvSpPr>
          <p:nvPr>
            <p:ph idx="1"/>
          </p:nvPr>
        </p:nvSpPr>
        <p:spPr>
          <a:xfrm>
            <a:off x="323528" y="2492896"/>
            <a:ext cx="8385895" cy="4104456"/>
          </a:xfrm>
        </p:spPr>
        <p:txBody>
          <a:bodyPr>
            <a:normAutofit lnSpcReduction="10000"/>
          </a:bodyPr>
          <a:lstStyle/>
          <a:p>
            <a:pPr marL="0" lvl="0" indent="0">
              <a:buNone/>
            </a:pPr>
            <a:r>
              <a:rPr lang="en-GB" sz="3300" b="1" i="1" u="sng" dirty="0" smtClean="0">
                <a:latin typeface="Arial" panose="020B0604020202020204" pitchFamily="34" charset="0"/>
                <a:cs typeface="Arial" panose="020B0604020202020204" pitchFamily="34" charset="0"/>
              </a:rPr>
              <a:t>Question:</a:t>
            </a:r>
          </a:p>
          <a:p>
            <a:pPr marL="0" lvl="0" indent="0">
              <a:buNone/>
            </a:pPr>
            <a:r>
              <a:rPr lang="en-US" sz="3300" i="1" dirty="0" smtClean="0">
                <a:latin typeface="Arial" panose="020B0604020202020204" pitchFamily="34" charset="0"/>
                <a:cs typeface="Arial" panose="020B0604020202020204" pitchFamily="34" charset="0"/>
              </a:rPr>
              <a:t>To what extent has the Ministry of Finance and Eco Dev assessed the risks of climate change and water and security on economic growth?</a:t>
            </a:r>
            <a:endParaRPr lang="en-GB" sz="3300" i="1" dirty="0" smtClean="0">
              <a:latin typeface="Arial" panose="020B0604020202020204" pitchFamily="34" charset="0"/>
              <a:cs typeface="Arial" panose="020B0604020202020204" pitchFamily="34" charset="0"/>
            </a:endParaRPr>
          </a:p>
          <a:p>
            <a:pPr marL="0" lvl="0" indent="0">
              <a:buNone/>
            </a:pPr>
            <a:r>
              <a:rPr lang="en-GB" sz="3300" b="1" i="1" u="sng" dirty="0" smtClean="0">
                <a:latin typeface="Arial" panose="020B0604020202020204" pitchFamily="34" charset="0"/>
                <a:cs typeface="Arial" panose="020B0604020202020204" pitchFamily="34" charset="0"/>
              </a:rPr>
              <a:t>Answers:</a:t>
            </a:r>
            <a:endParaRPr lang="en-GB" sz="3300" dirty="0">
              <a:latin typeface="Arial" panose="020B0604020202020204" pitchFamily="34" charset="0"/>
              <a:cs typeface="Arial" panose="020B0604020202020204" pitchFamily="34" charset="0"/>
            </a:endParaRPr>
          </a:p>
          <a:p>
            <a:pPr marL="0" indent="0">
              <a:buNone/>
            </a:pPr>
            <a:r>
              <a:rPr lang="en-US" sz="3200" dirty="0" smtClean="0">
                <a:latin typeface="Arial" panose="020B0604020202020204" pitchFamily="34" charset="0"/>
                <a:cs typeface="Arial" panose="020B0604020202020204" pitchFamily="34" charset="0"/>
              </a:rPr>
              <a:t>Actually, the national energy strategy has climate change as its main focus.</a:t>
            </a:r>
            <a:endParaRPr lang="en-GB"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037567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a:r>
              <a:rPr lang="en-GB" sz="5000" dirty="0" smtClean="0"/>
              <a:t>Questions for Malawi Panel</a:t>
            </a:r>
            <a:endParaRPr lang="en-GB" sz="5000" dirty="0"/>
          </a:p>
        </p:txBody>
      </p:sp>
      <p:sp>
        <p:nvSpPr>
          <p:cNvPr id="6" name="Content Placeholder 1"/>
          <p:cNvSpPr>
            <a:spLocks noGrp="1"/>
          </p:cNvSpPr>
          <p:nvPr>
            <p:ph idx="1"/>
          </p:nvPr>
        </p:nvSpPr>
        <p:spPr>
          <a:xfrm>
            <a:off x="323528" y="2492896"/>
            <a:ext cx="8385895" cy="4104456"/>
          </a:xfrm>
        </p:spPr>
        <p:txBody>
          <a:bodyPr>
            <a:normAutofit fontScale="47500" lnSpcReduction="20000"/>
          </a:bodyPr>
          <a:lstStyle/>
          <a:p>
            <a:pPr marL="0" lvl="0" indent="0">
              <a:buNone/>
            </a:pPr>
            <a:r>
              <a:rPr lang="en-GB" sz="3300" b="1" i="1" u="sng" dirty="0" smtClean="0">
                <a:latin typeface="Arial" panose="020B0604020202020204" pitchFamily="34" charset="0"/>
                <a:cs typeface="Arial" panose="020B0604020202020204" pitchFamily="34" charset="0"/>
              </a:rPr>
              <a:t>Question:</a:t>
            </a:r>
          </a:p>
          <a:p>
            <a:pPr marL="0" lvl="0" indent="0">
              <a:buNone/>
            </a:pPr>
            <a:r>
              <a:rPr lang="en-US" sz="3300" i="1" dirty="0" smtClean="0">
                <a:latin typeface="Arial" panose="020B0604020202020204" pitchFamily="34" charset="0"/>
                <a:cs typeface="Arial" panose="020B0604020202020204" pitchFamily="34" charset="0"/>
              </a:rPr>
              <a:t>What are the barriers and opportunities for micro finance in Malawi?</a:t>
            </a:r>
            <a:endParaRPr lang="en-GB" sz="3300" i="1" dirty="0" smtClean="0">
              <a:latin typeface="Arial" panose="020B0604020202020204" pitchFamily="34" charset="0"/>
              <a:cs typeface="Arial" panose="020B0604020202020204" pitchFamily="34" charset="0"/>
            </a:endParaRPr>
          </a:p>
          <a:p>
            <a:pPr marL="0" lvl="0" indent="0">
              <a:buNone/>
            </a:pPr>
            <a:r>
              <a:rPr lang="en-GB" sz="3300" b="1" i="1" u="sng" dirty="0" smtClean="0">
                <a:latin typeface="Arial" panose="020B0604020202020204" pitchFamily="34" charset="0"/>
                <a:cs typeface="Arial" panose="020B0604020202020204" pitchFamily="34" charset="0"/>
              </a:rPr>
              <a:t>Answers:</a:t>
            </a:r>
            <a:endParaRPr lang="en-GB" sz="3300" dirty="0">
              <a:latin typeface="Arial" panose="020B0604020202020204" pitchFamily="34" charset="0"/>
              <a:cs typeface="Arial" panose="020B0604020202020204" pitchFamily="34" charset="0"/>
            </a:endParaRPr>
          </a:p>
          <a:p>
            <a:pPr marL="0" indent="0">
              <a:buNone/>
            </a:pPr>
            <a:r>
              <a:rPr lang="en-US" sz="3200" dirty="0" smtClean="0">
                <a:latin typeface="Arial" panose="020B0604020202020204" pitchFamily="34" charset="0"/>
                <a:cs typeface="Arial" panose="020B0604020202020204" pitchFamily="34" charset="0"/>
              </a:rPr>
              <a:t>One of the barriers in micro finance particularly for rural is lack of legal framework which can guide them as they want to access to the financial resources. For example, when people in rural areas want to trade with banks they need to be registered and it’s very difficult for them to get through this process as they need a lot of documentation which makes it hard to get the actual registration. In addition even those have tried to </a:t>
            </a:r>
            <a:r>
              <a:rPr lang="en-US" sz="3200" dirty="0" err="1" smtClean="0">
                <a:latin typeface="Arial" panose="020B0604020202020204" pitchFamily="34" charset="0"/>
                <a:cs typeface="Arial" panose="020B0604020202020204" pitchFamily="34" charset="0"/>
              </a:rPr>
              <a:t>mobilise</a:t>
            </a:r>
            <a:r>
              <a:rPr lang="en-US" sz="3200" dirty="0" smtClean="0">
                <a:latin typeface="Arial" panose="020B0604020202020204" pitchFamily="34" charset="0"/>
                <a:cs typeface="Arial" panose="020B0604020202020204" pitchFamily="34" charset="0"/>
              </a:rPr>
              <a:t> themselves into groups to trade the banks to not </a:t>
            </a:r>
            <a:r>
              <a:rPr lang="en-US" sz="3200" dirty="0" err="1" smtClean="0">
                <a:latin typeface="Arial" panose="020B0604020202020204" pitchFamily="34" charset="0"/>
                <a:cs typeface="Arial" panose="020B0604020202020204" pitchFamily="34" charset="0"/>
              </a:rPr>
              <a:t>recognise</a:t>
            </a:r>
            <a:r>
              <a:rPr lang="en-US" sz="3200" dirty="0" smtClean="0">
                <a:latin typeface="Arial" panose="020B0604020202020204" pitchFamily="34" charset="0"/>
                <a:cs typeface="Arial" panose="020B0604020202020204" pitchFamily="34" charset="0"/>
              </a:rPr>
              <a:t> them based on the current regulations.</a:t>
            </a:r>
          </a:p>
          <a:p>
            <a:pPr marL="0" indent="0">
              <a:buNone/>
            </a:pPr>
            <a:endParaRPr lang="en-US" sz="3200" dirty="0">
              <a:latin typeface="Arial" panose="020B0604020202020204" pitchFamily="34" charset="0"/>
              <a:cs typeface="Arial" panose="020B0604020202020204" pitchFamily="34" charset="0"/>
            </a:endParaRPr>
          </a:p>
          <a:p>
            <a:pPr marL="0" indent="0">
              <a:buNone/>
            </a:pPr>
            <a:r>
              <a:rPr lang="en-US" sz="3200" dirty="0" smtClean="0">
                <a:latin typeface="Arial" panose="020B0604020202020204" pitchFamily="34" charset="0"/>
                <a:cs typeface="Arial" panose="020B0604020202020204" pitchFamily="34" charset="0"/>
              </a:rPr>
              <a:t>Another issue to take into consideration is the higher risk of default which translates to highest interest premiums charged on credit in the Micro finance sector</a:t>
            </a:r>
            <a:r>
              <a:rPr lang="en-US" sz="3200" dirty="0" smtClean="0">
                <a:latin typeface="Arial" panose="020B0604020202020204" pitchFamily="34" charset="0"/>
                <a:cs typeface="Arial" panose="020B0604020202020204" pitchFamily="34" charset="0"/>
              </a:rPr>
              <a:t>. </a:t>
            </a:r>
          </a:p>
          <a:p>
            <a:pPr marL="0" indent="0">
              <a:buNone/>
            </a:pPr>
            <a:endParaRPr lang="en-US" sz="3200" dirty="0" smtClean="0">
              <a:latin typeface="Arial" panose="020B0604020202020204" pitchFamily="34" charset="0"/>
              <a:cs typeface="Arial" panose="020B0604020202020204" pitchFamily="34" charset="0"/>
            </a:endParaRPr>
          </a:p>
          <a:p>
            <a:pPr marL="0" indent="0">
              <a:buNone/>
            </a:pPr>
            <a:r>
              <a:rPr lang="en-US" sz="3200" dirty="0">
                <a:latin typeface="Arial" panose="020B0604020202020204" pitchFamily="34" charset="0"/>
                <a:cs typeface="Arial" panose="020B0604020202020204" pitchFamily="34" charset="0"/>
              </a:rPr>
              <a:t>In addition to risk the administration cost per loan is high in microfinance considering that most loads are very small in value. Again, access to capital is a challenge as such most players fail to sustain themselves. The payroll deduction management system in civil service has reduced the cost per loan for those in payroll lending though.</a:t>
            </a:r>
          </a:p>
          <a:p>
            <a:pPr marL="0" indent="0">
              <a:buNone/>
            </a:pPr>
            <a:endParaRPr lang="en-US" sz="3200" dirty="0" smtClean="0">
              <a:latin typeface="Arial" panose="020B0604020202020204" pitchFamily="34" charset="0"/>
              <a:cs typeface="Arial" panose="020B0604020202020204" pitchFamily="34" charset="0"/>
            </a:endParaRPr>
          </a:p>
          <a:p>
            <a:pPr marL="0" indent="0">
              <a:buNone/>
            </a:pPr>
            <a:r>
              <a:rPr lang="en-US" sz="3200" dirty="0" smtClean="0">
                <a:latin typeface="Arial" panose="020B0604020202020204" pitchFamily="34" charset="0"/>
                <a:cs typeface="Arial" panose="020B0604020202020204" pitchFamily="34" charset="0"/>
              </a:rPr>
              <a:t>			[continued next page]</a:t>
            </a:r>
            <a:endParaRPr lang="en-US" sz="3200" dirty="0" smtClean="0">
              <a:latin typeface="Arial" panose="020B0604020202020204" pitchFamily="34" charset="0"/>
              <a:cs typeface="Arial" panose="020B0604020202020204" pitchFamily="34" charset="0"/>
            </a:endParaRPr>
          </a:p>
          <a:p>
            <a:pPr marL="0" indent="0">
              <a:buNone/>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037567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a:r>
              <a:rPr lang="en-GB" sz="5000" dirty="0" smtClean="0"/>
              <a:t>Questions for Malawi Panel</a:t>
            </a:r>
            <a:endParaRPr lang="en-GB" sz="5000" dirty="0"/>
          </a:p>
        </p:txBody>
      </p:sp>
      <p:sp>
        <p:nvSpPr>
          <p:cNvPr id="6" name="Content Placeholder 1"/>
          <p:cNvSpPr>
            <a:spLocks noGrp="1"/>
          </p:cNvSpPr>
          <p:nvPr>
            <p:ph idx="1"/>
          </p:nvPr>
        </p:nvSpPr>
        <p:spPr>
          <a:xfrm>
            <a:off x="323528" y="2492896"/>
            <a:ext cx="8385895" cy="4104456"/>
          </a:xfrm>
        </p:spPr>
        <p:txBody>
          <a:bodyPr>
            <a:normAutofit fontScale="40000" lnSpcReduction="20000"/>
          </a:bodyPr>
          <a:lstStyle/>
          <a:p>
            <a:pPr marL="0" lvl="0" indent="0">
              <a:buNone/>
            </a:pPr>
            <a:r>
              <a:rPr lang="en-GB" sz="3300" b="1" i="1" u="sng" dirty="0" smtClean="0">
                <a:latin typeface="Arial" panose="020B0604020202020204" pitchFamily="34" charset="0"/>
                <a:cs typeface="Arial" panose="020B0604020202020204" pitchFamily="34" charset="0"/>
              </a:rPr>
              <a:t>Question:</a:t>
            </a:r>
          </a:p>
          <a:p>
            <a:pPr marL="0" lvl="0" indent="0">
              <a:buNone/>
            </a:pPr>
            <a:r>
              <a:rPr lang="en-US" sz="4500" i="1" dirty="0" smtClean="0">
                <a:latin typeface="Arial" panose="020B0604020202020204" pitchFamily="34" charset="0"/>
                <a:cs typeface="Arial" panose="020B0604020202020204" pitchFamily="34" charset="0"/>
              </a:rPr>
              <a:t>What are the barriers and opportunities for micro finance in Malawi?</a:t>
            </a:r>
            <a:endParaRPr lang="en-GB" sz="4500" i="1" dirty="0" smtClean="0">
              <a:latin typeface="Arial" panose="020B0604020202020204" pitchFamily="34" charset="0"/>
              <a:cs typeface="Arial" panose="020B0604020202020204" pitchFamily="34" charset="0"/>
            </a:endParaRPr>
          </a:p>
          <a:p>
            <a:pPr marL="0" lvl="0" indent="0">
              <a:buNone/>
            </a:pPr>
            <a:r>
              <a:rPr lang="en-GB" sz="3300" b="1" i="1" u="sng" dirty="0" smtClean="0">
                <a:latin typeface="Arial" panose="020B0604020202020204" pitchFamily="34" charset="0"/>
                <a:cs typeface="Arial" panose="020B0604020202020204" pitchFamily="34" charset="0"/>
              </a:rPr>
              <a:t>Answers (continued):</a:t>
            </a:r>
            <a:endParaRPr lang="en-GB" sz="3300" dirty="0">
              <a:latin typeface="Arial" panose="020B0604020202020204" pitchFamily="34" charset="0"/>
              <a:cs typeface="Arial" panose="020B0604020202020204" pitchFamily="34" charset="0"/>
            </a:endParaRPr>
          </a:p>
          <a:p>
            <a:pPr marL="0" indent="0">
              <a:buNone/>
            </a:pPr>
            <a:r>
              <a:rPr lang="en-US" sz="3500" dirty="0" smtClean="0">
                <a:latin typeface="Arial" panose="020B0604020202020204" pitchFamily="34" charset="0"/>
                <a:cs typeface="Arial" panose="020B0604020202020204" pitchFamily="34" charset="0"/>
              </a:rPr>
              <a:t>Six barriers and opportunities for microfinance: </a:t>
            </a:r>
            <a:r>
              <a:rPr lang="en-US" sz="3500" dirty="0" smtClean="0">
                <a:latin typeface="Arial" panose="020B0604020202020204" pitchFamily="34" charset="0"/>
                <a:cs typeface="Arial" panose="020B0604020202020204" pitchFamily="34" charset="0"/>
              </a:rPr>
              <a:t>Collateral; Repayment defaulters; Policy environment for SMEs; Credit reference services; Limited service providers; Interest rates</a:t>
            </a:r>
          </a:p>
          <a:p>
            <a:pPr marL="0" lvl="0" indent="0">
              <a:buNone/>
            </a:pPr>
            <a:r>
              <a:rPr lang="en-GB" sz="3500" dirty="0">
                <a:latin typeface="Arial" panose="020B0604020202020204" pitchFamily="34" charset="0"/>
                <a:cs typeface="Arial" panose="020B0604020202020204" pitchFamily="34" charset="0"/>
              </a:rPr>
              <a:t>Refuse of make deliberate efforts not to accept some policies that control weaker economies from developing competitive markets</a:t>
            </a:r>
            <a:r>
              <a:rPr lang="en-GB" sz="3500" dirty="0" smtClean="0">
                <a:latin typeface="Arial" panose="020B0604020202020204" pitchFamily="34" charset="0"/>
                <a:cs typeface="Arial" panose="020B0604020202020204" pitchFamily="34" charset="0"/>
              </a:rPr>
              <a:t>.</a:t>
            </a:r>
          </a:p>
          <a:p>
            <a:pPr marL="0" lvl="0" indent="0">
              <a:buNone/>
            </a:pPr>
            <a:r>
              <a:rPr lang="en-GB" sz="3500" dirty="0">
                <a:latin typeface="Arial" panose="020B0604020202020204" pitchFamily="34" charset="0"/>
                <a:cs typeface="Arial" panose="020B0604020202020204" pitchFamily="34" charset="0"/>
              </a:rPr>
              <a:t>Furthermore, the buyer should not determine the price of things e.g. tobacco at auction floors, the prices should not be determined by the buyers. Even though the Malawi economy is </a:t>
            </a:r>
            <a:r>
              <a:rPr lang="en-GB" sz="3500" dirty="0" err="1">
                <a:latin typeface="Arial" panose="020B0604020202020204" pitchFamily="34" charset="0"/>
                <a:cs typeface="Arial" panose="020B0604020202020204" pitchFamily="34" charset="0"/>
              </a:rPr>
              <a:t>Agrobased</a:t>
            </a:r>
            <a:r>
              <a:rPr lang="en-GB" sz="3500" dirty="0">
                <a:latin typeface="Arial" panose="020B0604020202020204" pitchFamily="34" charset="0"/>
                <a:cs typeface="Arial" panose="020B0604020202020204" pitchFamily="34" charset="0"/>
              </a:rPr>
              <a:t> but the same products like rice, tea, beans, cotton, </a:t>
            </a:r>
            <a:r>
              <a:rPr lang="en-GB" sz="3500" dirty="0" err="1">
                <a:latin typeface="Arial" panose="020B0604020202020204" pitchFamily="34" charset="0"/>
                <a:cs typeface="Arial" panose="020B0604020202020204" pitchFamily="34" charset="0"/>
              </a:rPr>
              <a:t>etc</a:t>
            </a:r>
            <a:r>
              <a:rPr lang="en-GB" sz="3500" dirty="0">
                <a:latin typeface="Arial" panose="020B0604020202020204" pitchFamily="34" charset="0"/>
                <a:cs typeface="Arial" panose="020B0604020202020204" pitchFamily="34" charset="0"/>
              </a:rPr>
              <a:t>, fetch good prices on international market but why </a:t>
            </a:r>
            <a:r>
              <a:rPr lang="en-GB" sz="3500">
                <a:latin typeface="Arial" panose="020B0604020202020204" pitchFamily="34" charset="0"/>
                <a:cs typeface="Arial" panose="020B0604020202020204" pitchFamily="34" charset="0"/>
              </a:rPr>
              <a:t>does </a:t>
            </a:r>
            <a:r>
              <a:rPr lang="en-GB" sz="3500" smtClean="0">
                <a:latin typeface="Arial" panose="020B0604020202020204" pitchFamily="34" charset="0"/>
                <a:cs typeface="Arial" panose="020B0604020202020204" pitchFamily="34" charset="0"/>
              </a:rPr>
              <a:t>Malawi </a:t>
            </a:r>
            <a:r>
              <a:rPr lang="en-GB" sz="3500" dirty="0">
                <a:latin typeface="Arial" panose="020B0604020202020204" pitchFamily="34" charset="0"/>
                <a:cs typeface="Arial" panose="020B0604020202020204" pitchFamily="34" charset="0"/>
              </a:rPr>
              <a:t>still struggle with its economy. There are many countries in the world that depend on Agriculture and are doing well. Therefore, Malawi should look at its policy on agriculture policies. </a:t>
            </a:r>
          </a:p>
          <a:p>
            <a:pPr marL="0" lvl="0" indent="0">
              <a:buNone/>
            </a:pPr>
            <a:endParaRPr lang="en-GB" sz="3500" dirty="0" smtClean="0">
              <a:latin typeface="Arial" panose="020B0604020202020204" pitchFamily="34" charset="0"/>
              <a:cs typeface="Arial" panose="020B0604020202020204" pitchFamily="34" charset="0"/>
            </a:endParaRPr>
          </a:p>
          <a:p>
            <a:pPr marL="0" lvl="0" indent="0">
              <a:buNone/>
            </a:pPr>
            <a:r>
              <a:rPr lang="en-GB" sz="3500" dirty="0" smtClean="0">
                <a:latin typeface="Arial" panose="020B0604020202020204" pitchFamily="34" charset="0"/>
                <a:cs typeface="Arial" panose="020B0604020202020204" pitchFamily="34" charset="0"/>
              </a:rPr>
              <a:t>There </a:t>
            </a:r>
            <a:r>
              <a:rPr lang="en-GB" sz="3500" dirty="0">
                <a:latin typeface="Arial" panose="020B0604020202020204" pitchFamily="34" charset="0"/>
                <a:cs typeface="Arial" panose="020B0604020202020204" pitchFamily="34" charset="0"/>
              </a:rPr>
              <a:t>should be a paradigm shift from importing to exporting things. The items that are imported are produced by countries that give Malawi international aid e.g. China or Japan. These donors encourage Malawians to import their own products like second hand cars and Malawi becomes a dumping place</a:t>
            </a:r>
          </a:p>
          <a:p>
            <a:pPr marL="0" lvl="0" indent="0">
              <a:buNone/>
            </a:pPr>
            <a:endParaRPr lang="en-GB" sz="3500" dirty="0">
              <a:latin typeface="Arial" panose="020B0604020202020204" pitchFamily="34" charset="0"/>
              <a:cs typeface="Arial" panose="020B0604020202020204" pitchFamily="34" charset="0"/>
            </a:endParaRPr>
          </a:p>
          <a:p>
            <a:pPr marL="0" lvl="0" indent="0">
              <a:buNone/>
            </a:pPr>
            <a:r>
              <a:rPr lang="en-GB" sz="3500" dirty="0">
                <a:latin typeface="Arial" panose="020B0604020202020204" pitchFamily="34" charset="0"/>
                <a:cs typeface="Arial" panose="020B0604020202020204" pitchFamily="34" charset="0"/>
              </a:rPr>
              <a:t>*MALAWI should </a:t>
            </a:r>
            <a:r>
              <a:rPr lang="en-GB" sz="3500" dirty="0" smtClean="0">
                <a:latin typeface="Arial" panose="020B0604020202020204" pitchFamily="34" charset="0"/>
                <a:cs typeface="Arial" panose="020B0604020202020204" pitchFamily="34" charset="0"/>
              </a:rPr>
              <a:t>scrutinize </a:t>
            </a:r>
            <a:r>
              <a:rPr lang="en-GB" sz="3500" dirty="0">
                <a:latin typeface="Arial" panose="020B0604020202020204" pitchFamily="34" charset="0"/>
                <a:cs typeface="Arial" panose="020B0604020202020204" pitchFamily="34" charset="0"/>
              </a:rPr>
              <a:t>those nations that </a:t>
            </a:r>
            <a:r>
              <a:rPr lang="en-GB" sz="3500" dirty="0" smtClean="0">
                <a:latin typeface="Arial" panose="020B0604020202020204" pitchFamily="34" charset="0"/>
                <a:cs typeface="Arial" panose="020B0604020202020204" pitchFamily="34" charset="0"/>
              </a:rPr>
              <a:t>bring </a:t>
            </a:r>
            <a:r>
              <a:rPr lang="en-GB" sz="3500" dirty="0">
                <a:latin typeface="Arial" panose="020B0604020202020204" pitchFamily="34" charset="0"/>
                <a:cs typeface="Arial" panose="020B0604020202020204" pitchFamily="34" charset="0"/>
              </a:rPr>
              <a:t>aid to the country because international aid normally has strings attached, </a:t>
            </a:r>
            <a:r>
              <a:rPr lang="en-GB" sz="3500" dirty="0" smtClean="0">
                <a:latin typeface="Arial" panose="020B0604020202020204" pitchFamily="34" charset="0"/>
                <a:cs typeface="Arial" panose="020B0604020202020204" pitchFamily="34" charset="0"/>
              </a:rPr>
              <a:t>i.e</a:t>
            </a:r>
            <a:r>
              <a:rPr lang="en-GB" sz="3500" dirty="0">
                <a:latin typeface="Arial" panose="020B0604020202020204" pitchFamily="34" charset="0"/>
                <a:cs typeface="Arial" panose="020B0604020202020204" pitchFamily="34" charset="0"/>
              </a:rPr>
              <a:t>.</a:t>
            </a:r>
            <a:r>
              <a:rPr lang="en-GB" sz="3500" dirty="0" smtClean="0">
                <a:latin typeface="Arial" panose="020B0604020202020204" pitchFamily="34" charset="0"/>
                <a:cs typeface="Arial" panose="020B0604020202020204" pitchFamily="34" charset="0"/>
              </a:rPr>
              <a:t> </a:t>
            </a:r>
            <a:r>
              <a:rPr lang="en-GB" sz="3500" dirty="0">
                <a:latin typeface="Arial" panose="020B0604020202020204" pitchFamily="34" charset="0"/>
                <a:cs typeface="Arial" panose="020B0604020202020204" pitchFamily="34" charset="0"/>
              </a:rPr>
              <a:t>to take raw materials out of the country at a cheaper price, or employ their own people, they divert taxes e.g. </a:t>
            </a:r>
            <a:r>
              <a:rPr lang="en-GB" sz="3500" dirty="0" err="1">
                <a:latin typeface="Arial" panose="020B0604020202020204" pitchFamily="34" charset="0"/>
                <a:cs typeface="Arial" panose="020B0604020202020204" pitchFamily="34" charset="0"/>
              </a:rPr>
              <a:t>Kayerekera</a:t>
            </a:r>
            <a:r>
              <a:rPr lang="en-GB" sz="3500" dirty="0">
                <a:latin typeface="Arial" panose="020B0604020202020204" pitchFamily="34" charset="0"/>
                <a:cs typeface="Arial" panose="020B0604020202020204" pitchFamily="34" charset="0"/>
              </a:rPr>
              <a:t> Mines, Airtel,  etc</a:t>
            </a:r>
            <a:r>
              <a:rPr lang="en-GB" sz="3500" dirty="0" smtClean="0">
                <a:latin typeface="Arial" panose="020B0604020202020204" pitchFamily="34" charset="0"/>
                <a:cs typeface="Arial" panose="020B0604020202020204" pitchFamily="34" charset="0"/>
              </a:rPr>
              <a:t>.</a:t>
            </a:r>
          </a:p>
          <a:p>
            <a:pPr marL="0" indent="0">
              <a:buNone/>
            </a:pPr>
            <a:endParaRPr lang="en-US" sz="32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065320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a:r>
              <a:rPr lang="en-GB" sz="5000" dirty="0" smtClean="0"/>
              <a:t>Questions for Malawi Panel</a:t>
            </a:r>
            <a:endParaRPr lang="en-GB" sz="5000" dirty="0"/>
          </a:p>
        </p:txBody>
      </p:sp>
      <p:sp>
        <p:nvSpPr>
          <p:cNvPr id="6" name="Content Placeholder 1"/>
          <p:cNvSpPr>
            <a:spLocks noGrp="1"/>
          </p:cNvSpPr>
          <p:nvPr>
            <p:ph idx="1"/>
          </p:nvPr>
        </p:nvSpPr>
        <p:spPr>
          <a:xfrm>
            <a:off x="323528" y="2492896"/>
            <a:ext cx="8385895" cy="4104456"/>
          </a:xfrm>
        </p:spPr>
        <p:txBody>
          <a:bodyPr>
            <a:normAutofit fontScale="85000" lnSpcReduction="20000"/>
          </a:bodyPr>
          <a:lstStyle/>
          <a:p>
            <a:pPr marL="0" lvl="0" indent="0">
              <a:buNone/>
            </a:pPr>
            <a:r>
              <a:rPr lang="en-GB" sz="3300" b="1" i="1" u="sng" dirty="0" smtClean="0">
                <a:latin typeface="Arial" panose="020B0604020202020204" pitchFamily="34" charset="0"/>
                <a:cs typeface="Arial" panose="020B0604020202020204" pitchFamily="34" charset="0"/>
              </a:rPr>
              <a:t>Question:</a:t>
            </a:r>
          </a:p>
          <a:p>
            <a:pPr marL="0" lvl="0" indent="0">
              <a:buNone/>
            </a:pPr>
            <a:r>
              <a:rPr lang="en-US" sz="3300" i="1" dirty="0" smtClean="0">
                <a:latin typeface="Arial" panose="020B0604020202020204" pitchFamily="34" charset="0"/>
                <a:cs typeface="Arial" panose="020B0604020202020204" pitchFamily="34" charset="0"/>
              </a:rPr>
              <a:t>What policies has the Malawian Government developed for managing water resources? And what infrastructure exists to deliver the strategies?</a:t>
            </a:r>
            <a:endParaRPr lang="en-GB" sz="3300" i="1" dirty="0" smtClean="0">
              <a:latin typeface="Arial" panose="020B0604020202020204" pitchFamily="34" charset="0"/>
              <a:cs typeface="Arial" panose="020B0604020202020204" pitchFamily="34" charset="0"/>
            </a:endParaRPr>
          </a:p>
          <a:p>
            <a:pPr marL="0" lvl="0" indent="0">
              <a:buNone/>
            </a:pPr>
            <a:r>
              <a:rPr lang="en-GB" sz="3300" b="1" i="1" u="sng" dirty="0" smtClean="0">
                <a:latin typeface="Arial" panose="020B0604020202020204" pitchFamily="34" charset="0"/>
                <a:cs typeface="Arial" panose="020B0604020202020204" pitchFamily="34" charset="0"/>
              </a:rPr>
              <a:t>Answers:</a:t>
            </a:r>
            <a:endParaRPr lang="en-GB" sz="3300" dirty="0">
              <a:latin typeface="Arial" panose="020B0604020202020204" pitchFamily="34" charset="0"/>
              <a:cs typeface="Arial" panose="020B0604020202020204" pitchFamily="34" charset="0"/>
            </a:endParaRPr>
          </a:p>
          <a:p>
            <a:pPr marL="0" indent="0">
              <a:buNone/>
            </a:pPr>
            <a:r>
              <a:rPr lang="en-US" sz="3200" dirty="0" smtClean="0">
                <a:latin typeface="Arial" panose="020B0604020202020204" pitchFamily="34" charset="0"/>
                <a:cs typeface="Arial" panose="020B0604020202020204" pitchFamily="34" charset="0"/>
              </a:rPr>
              <a:t>We have the water and sanitation policy that is backed by the Water Resources Act 2013/14. Other policies include the Health Sector Strategy that compliments the sanitation aspect. Also available are other implementation guides.</a:t>
            </a:r>
            <a:endParaRPr lang="en-GB"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776220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a:r>
              <a:rPr lang="en-GB" sz="5000" dirty="0" smtClean="0"/>
              <a:t>Questions for Malawi Panel</a:t>
            </a:r>
            <a:endParaRPr lang="en-GB" sz="5000" dirty="0"/>
          </a:p>
        </p:txBody>
      </p:sp>
      <p:sp>
        <p:nvSpPr>
          <p:cNvPr id="6" name="Content Placeholder 1"/>
          <p:cNvSpPr>
            <a:spLocks noGrp="1"/>
          </p:cNvSpPr>
          <p:nvPr>
            <p:ph idx="1"/>
          </p:nvPr>
        </p:nvSpPr>
        <p:spPr>
          <a:xfrm>
            <a:off x="323528" y="2492896"/>
            <a:ext cx="8385895" cy="4104456"/>
          </a:xfrm>
        </p:spPr>
        <p:txBody>
          <a:bodyPr>
            <a:normAutofit/>
          </a:bodyPr>
          <a:lstStyle/>
          <a:p>
            <a:pPr marL="0" lvl="0" indent="0">
              <a:buNone/>
            </a:pPr>
            <a:r>
              <a:rPr lang="en-GB" sz="3300" b="1" i="1" u="sng" dirty="0" smtClean="0">
                <a:latin typeface="Arial" panose="020B0604020202020204" pitchFamily="34" charset="0"/>
                <a:cs typeface="Arial" panose="020B0604020202020204" pitchFamily="34" charset="0"/>
              </a:rPr>
              <a:t>Question:</a:t>
            </a:r>
          </a:p>
          <a:p>
            <a:pPr marL="0" lvl="0" indent="0">
              <a:buNone/>
            </a:pPr>
            <a:r>
              <a:rPr lang="en-US" sz="3300" i="1" dirty="0" smtClean="0">
                <a:latin typeface="Arial" panose="020B0604020202020204" pitchFamily="34" charset="0"/>
                <a:cs typeface="Arial" panose="020B0604020202020204" pitchFamily="34" charset="0"/>
              </a:rPr>
              <a:t>What </a:t>
            </a:r>
            <a:r>
              <a:rPr lang="en-GB" sz="3300" i="1" dirty="0" smtClean="0">
                <a:latin typeface="Arial" panose="020B0604020202020204" pitchFamily="34" charset="0"/>
                <a:cs typeface="Arial" panose="020B0604020202020204" pitchFamily="34" charset="0"/>
              </a:rPr>
              <a:t>do you see as the internal/external barriers to SME growth within Malawi?</a:t>
            </a:r>
            <a:endParaRPr lang="en-GB" sz="3300" i="1" dirty="0" smtClean="0">
              <a:latin typeface="Arial" panose="020B0604020202020204" pitchFamily="34" charset="0"/>
              <a:cs typeface="Arial" panose="020B0604020202020204" pitchFamily="34" charset="0"/>
            </a:endParaRPr>
          </a:p>
          <a:p>
            <a:pPr marL="0" lvl="0" indent="0">
              <a:buNone/>
            </a:pPr>
            <a:r>
              <a:rPr lang="en-GB" sz="3300" b="1" i="1" u="sng" dirty="0" smtClean="0">
                <a:latin typeface="Arial" panose="020B0604020202020204" pitchFamily="34" charset="0"/>
                <a:cs typeface="Arial" panose="020B0604020202020204" pitchFamily="34" charset="0"/>
              </a:rPr>
              <a:t>Answers</a:t>
            </a:r>
            <a:r>
              <a:rPr lang="en-GB" sz="3300" b="1" i="1" u="sng" dirty="0" smtClean="0">
                <a:latin typeface="Arial" panose="020B0604020202020204" pitchFamily="34" charset="0"/>
                <a:cs typeface="Arial" panose="020B0604020202020204" pitchFamily="34" charset="0"/>
              </a:rPr>
              <a:t>:</a:t>
            </a:r>
            <a:endParaRPr lang="en-GB" sz="33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6761259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11275</TotalTime>
  <Words>2052</Words>
  <Application>Microsoft Office PowerPoint</Application>
  <PresentationFormat>On-screen Show (4:3)</PresentationFormat>
  <Paragraphs>185</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Waveform</vt:lpstr>
      <vt:lpstr>PowerPoint Presentation</vt:lpstr>
      <vt:lpstr>Malawian input panel</vt:lpstr>
      <vt:lpstr>Questions for Malawi Panel</vt:lpstr>
      <vt:lpstr>Questions for Malawi Panel</vt:lpstr>
      <vt:lpstr>Questions for Malawi Panel</vt:lpstr>
      <vt:lpstr>Questions for Malawi Panel</vt:lpstr>
      <vt:lpstr>Questions for Malawi Panel</vt:lpstr>
      <vt:lpstr>Questions for Malawi Panel</vt:lpstr>
      <vt:lpstr>Questions for Malawi Panel</vt:lpstr>
      <vt:lpstr>Questions for Malawi Panel</vt:lpstr>
      <vt:lpstr>Questions for Malawi Panel</vt:lpstr>
      <vt:lpstr>Questions for Malawi Panel</vt:lpstr>
      <vt:lpstr>Questions for Malawi Panel</vt:lpstr>
      <vt:lpstr>Questions for Malawi Panel</vt:lpstr>
      <vt:lpstr>Questions for Malawi Panel</vt:lpstr>
      <vt:lpstr>Questions for Malawi Panel</vt:lpstr>
      <vt:lpstr>Questions for Malawi Panel</vt:lpstr>
      <vt:lpstr>Questions for Malawi Panel</vt:lpstr>
      <vt:lpstr>Questions for Malawi Panel</vt:lpstr>
      <vt:lpstr>Questions for Malawi Panel</vt:lpstr>
      <vt:lpstr>Questions for Malawi Panel</vt:lpstr>
      <vt:lpstr>Questions for Malawi Panel</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dc:creator>
  <cp:lastModifiedBy>Kathy</cp:lastModifiedBy>
  <cp:revision>191</cp:revision>
  <cp:lastPrinted>2015-09-25T10:15:00Z</cp:lastPrinted>
  <dcterms:created xsi:type="dcterms:W3CDTF">2013-08-03T12:29:00Z</dcterms:created>
  <dcterms:modified xsi:type="dcterms:W3CDTF">2017-11-10T16:03:13Z</dcterms:modified>
</cp:coreProperties>
</file>