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6"/>
  </p:notesMasterIdLst>
  <p:sldIdLst>
    <p:sldId id="256" r:id="rId2"/>
    <p:sldId id="264" r:id="rId3"/>
    <p:sldId id="266" r:id="rId4"/>
    <p:sldId id="267" r:id="rId5"/>
    <p:sldId id="269" r:id="rId6"/>
    <p:sldId id="276" r:id="rId7"/>
    <p:sldId id="270" r:id="rId8"/>
    <p:sldId id="260" r:id="rId9"/>
    <p:sldId id="263" r:id="rId10"/>
    <p:sldId id="262" r:id="rId11"/>
    <p:sldId id="293" r:id="rId12"/>
    <p:sldId id="261" r:id="rId13"/>
    <p:sldId id="268" r:id="rId14"/>
    <p:sldId id="271" r:id="rId15"/>
    <p:sldId id="277" r:id="rId16"/>
    <p:sldId id="280" r:id="rId17"/>
    <p:sldId id="278" r:id="rId18"/>
    <p:sldId id="279" r:id="rId19"/>
    <p:sldId id="275" r:id="rId20"/>
    <p:sldId id="259" r:id="rId21"/>
    <p:sldId id="291" r:id="rId22"/>
    <p:sldId id="292" r:id="rId23"/>
    <p:sldId id="298" r:id="rId24"/>
    <p:sldId id="274" r:id="rId25"/>
    <p:sldId id="258" r:id="rId26"/>
    <p:sldId id="272" r:id="rId27"/>
    <p:sldId id="257" r:id="rId28"/>
    <p:sldId id="283" r:id="rId29"/>
    <p:sldId id="286" r:id="rId30"/>
    <p:sldId id="294" r:id="rId31"/>
    <p:sldId id="295" r:id="rId32"/>
    <p:sldId id="299" r:id="rId33"/>
    <p:sldId id="297" r:id="rId34"/>
    <p:sldId id="29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0295" autoAdjust="0"/>
    <p:restoredTop sz="85731" autoAdjust="0"/>
  </p:normalViewPr>
  <p:slideViewPr>
    <p:cSldViewPr snapToGrid="0">
      <p:cViewPr varScale="1">
        <p:scale>
          <a:sx n="72" d="100"/>
          <a:sy n="72" d="100"/>
        </p:scale>
        <p:origin x="402" y="7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19CE1A-AF5A-49D4-9BCF-1234F722E731}" type="datetimeFigureOut">
              <a:rPr lang="en-GB" smtClean="0"/>
              <a:t>14/09/2017</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589579-78B3-4C96-A3CB-F30FA8DF3B3E}" type="slidenum">
              <a:rPr lang="en-GB" smtClean="0"/>
              <a:t>‹#›</a:t>
            </a:fld>
            <a:endParaRPr lang="en-GB"/>
          </a:p>
        </p:txBody>
      </p:sp>
    </p:spTree>
    <p:extLst>
      <p:ext uri="{BB962C8B-B14F-4D97-AF65-F5344CB8AC3E}">
        <p14:creationId xmlns:p14="http://schemas.microsoft.com/office/powerpoint/2010/main" val="2100067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3B3C2B32-37F7-4AC4-8CB0-0318571C4E31}" type="slidenum">
              <a:rPr lang="en-US" altLang="en-US" smtClean="0">
                <a:latin typeface="Calibri" panose="020F0502020204030204" pitchFamily="34" charset="0"/>
              </a:rPr>
              <a:pPr/>
              <a:t>2</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4110542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13C4944B-4E8C-4EBA-BDC2-81F97CCB86E5}" type="slidenum">
              <a:rPr lang="en-US" altLang="en-US" smtClean="0">
                <a:latin typeface="Calibri" panose="020F0502020204030204" pitchFamily="34" charset="0"/>
              </a:rPr>
              <a:pPr/>
              <a:t>13</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3373583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79682FBD-A20F-4E52-A6F4-380B50D02476}" type="slidenum">
              <a:rPr lang="en-US" altLang="en-US" smtClean="0">
                <a:latin typeface="Calibri" panose="020F0502020204030204" pitchFamily="34" charset="0"/>
              </a:rPr>
              <a:pPr/>
              <a:t>19</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680714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As well as providing local resources there was a strong desire to link the campuses using a Video conference system. </a:t>
            </a:r>
          </a:p>
          <a:p>
            <a:endParaRPr lang="en-GB" dirty="0"/>
          </a:p>
        </p:txBody>
      </p:sp>
      <p:sp>
        <p:nvSpPr>
          <p:cNvPr id="4" name="Slide Number Placeholder 3"/>
          <p:cNvSpPr>
            <a:spLocks noGrp="1"/>
          </p:cNvSpPr>
          <p:nvPr>
            <p:ph type="sldNum" sz="quarter" idx="10"/>
          </p:nvPr>
        </p:nvSpPr>
        <p:spPr/>
        <p:txBody>
          <a:bodyPr/>
          <a:lstStyle/>
          <a:p>
            <a:fld id="{D10CBC40-6DFE-42BE-A362-F33C6A806DCB}" type="slidenum">
              <a:rPr lang="en-GB" smtClean="0"/>
              <a:t>23</a:t>
            </a:fld>
            <a:endParaRPr lang="en-GB"/>
          </a:p>
        </p:txBody>
      </p:sp>
    </p:spTree>
    <p:extLst>
      <p:ext uri="{BB962C8B-B14F-4D97-AF65-F5344CB8AC3E}">
        <p14:creationId xmlns:p14="http://schemas.microsoft.com/office/powerpoint/2010/main" val="1298424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1400" dirty="0" smtClean="0"/>
              <a:t>Lilongwe  campus has a 50 seater PC classroom for students</a:t>
            </a:r>
          </a:p>
          <a:p>
            <a:r>
              <a:rPr lang="en-GB" altLang="en-US" sz="1400" dirty="0" smtClean="0"/>
              <a:t>All of the teaching rooms in the Lilongwe campus have presentation facilities which allow the delivery of multimedia presentations to students</a:t>
            </a:r>
          </a:p>
          <a:p>
            <a:r>
              <a:rPr lang="en-GB" altLang="en-US" sz="1400" dirty="0" smtClean="0"/>
              <a:t>The Curriculum Management System(CMS) has been adopted as the COMs VLE and is used by all undergraduate programmes</a:t>
            </a:r>
          </a:p>
          <a:p>
            <a:r>
              <a:rPr lang="en-GB" altLang="en-US" sz="1400" dirty="0" smtClean="0"/>
              <a:t>The installation of 2 mobile video conference units has Improved the communication between the Lilongwe and Blantyre campuses and are used for teaching and meetings</a:t>
            </a:r>
          </a:p>
          <a:p>
            <a:r>
              <a:rPr lang="en-GB" altLang="en-US" sz="1400" dirty="0" smtClean="0"/>
              <a:t>Training and support in IT systems administration developing skills and improving processes and practices in the ICT staff </a:t>
            </a:r>
          </a:p>
          <a:p>
            <a:pPr defTabSz="989013"/>
            <a:endParaRPr lang="en-GB" altLang="en-US" dirty="0" smtClean="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9D177261-62C3-4A77-A67C-129C1FCF2382}" type="slidenum">
              <a:rPr lang="en-GB" altLang="en-US" smtClean="0">
                <a:latin typeface="Calibri" panose="020F0502020204030204" pitchFamily="34" charset="0"/>
              </a:rPr>
              <a:pPr/>
              <a:t>24</a:t>
            </a:fld>
            <a:endParaRPr lang="en-GB" altLang="en-US" smtClean="0">
              <a:latin typeface="Calibri" panose="020F0502020204030204" pitchFamily="34" charset="0"/>
            </a:endParaRPr>
          </a:p>
        </p:txBody>
      </p:sp>
    </p:spTree>
    <p:extLst>
      <p:ext uri="{BB962C8B-B14F-4D97-AF65-F5344CB8AC3E}">
        <p14:creationId xmlns:p14="http://schemas.microsoft.com/office/powerpoint/2010/main" val="2653000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 part of the training and consultancy the COM ICT</a:t>
            </a:r>
            <a:r>
              <a:rPr lang="en-GB" baseline="0" dirty="0" smtClean="0"/>
              <a:t> team visited us at St Andrews</a:t>
            </a:r>
            <a:endParaRPr lang="en-GB" dirty="0"/>
          </a:p>
        </p:txBody>
      </p:sp>
      <p:sp>
        <p:nvSpPr>
          <p:cNvPr id="4" name="Slide Number Placeholder 3"/>
          <p:cNvSpPr>
            <a:spLocks noGrp="1"/>
          </p:cNvSpPr>
          <p:nvPr>
            <p:ph type="sldNum" sz="quarter" idx="10"/>
          </p:nvPr>
        </p:nvSpPr>
        <p:spPr/>
        <p:txBody>
          <a:bodyPr/>
          <a:lstStyle/>
          <a:p>
            <a:fld id="{D10CBC40-6DFE-42BE-A362-F33C6A806DCB}" type="slidenum">
              <a:rPr lang="en-GB" smtClean="0"/>
              <a:t>25</a:t>
            </a:fld>
            <a:endParaRPr lang="en-GB"/>
          </a:p>
        </p:txBody>
      </p:sp>
    </p:spTree>
    <p:extLst>
      <p:ext uri="{BB962C8B-B14F-4D97-AF65-F5344CB8AC3E}">
        <p14:creationId xmlns:p14="http://schemas.microsoft.com/office/powerpoint/2010/main" val="297032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80748243-D1F2-4EC1-A554-8D21F2C0BD6C}" type="slidenum">
              <a:rPr lang="en-US" altLang="en-US" smtClean="0">
                <a:latin typeface="Calibri" panose="020F0502020204030204" pitchFamily="34" charset="0"/>
              </a:rPr>
              <a:pPr/>
              <a:t>26</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6251457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 we move towards our final visits what is</a:t>
            </a:r>
            <a:r>
              <a:rPr lang="en-GB" baseline="0" dirty="0" smtClean="0"/>
              <a:t> our exit strategy how are we leaving them</a:t>
            </a:r>
          </a:p>
          <a:p>
            <a:endParaRPr lang="en-GB" baseline="0" dirty="0" smtClean="0"/>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D4568306-EB94-41DE-B8D2-1BB9A790B1FD}" type="slidenum">
              <a:rPr lang="en-GB" smtClean="0"/>
              <a:t>27</a:t>
            </a:fld>
            <a:endParaRPr lang="en-GB"/>
          </a:p>
        </p:txBody>
      </p:sp>
    </p:spTree>
    <p:extLst>
      <p:ext uri="{BB962C8B-B14F-4D97-AF65-F5344CB8AC3E}">
        <p14:creationId xmlns:p14="http://schemas.microsoft.com/office/powerpoint/2010/main" val="797286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Global citizens</a:t>
            </a:r>
          </a:p>
          <a:p>
            <a:endParaRPr lang="en-GB" dirty="0"/>
          </a:p>
        </p:txBody>
      </p:sp>
      <p:sp>
        <p:nvSpPr>
          <p:cNvPr id="4" name="Slide Number Placeholder 3"/>
          <p:cNvSpPr>
            <a:spLocks noGrp="1"/>
          </p:cNvSpPr>
          <p:nvPr>
            <p:ph type="sldNum" sz="quarter" idx="10"/>
          </p:nvPr>
        </p:nvSpPr>
        <p:spPr/>
        <p:txBody>
          <a:bodyPr/>
          <a:lstStyle/>
          <a:p>
            <a:fld id="{E8589579-78B3-4C96-A3CB-F30FA8DF3B3E}" type="slidenum">
              <a:rPr lang="en-GB" smtClean="0"/>
              <a:t>28</a:t>
            </a:fld>
            <a:endParaRPr lang="en-GB"/>
          </a:p>
        </p:txBody>
      </p:sp>
    </p:spTree>
    <p:extLst>
      <p:ext uri="{BB962C8B-B14F-4D97-AF65-F5344CB8AC3E}">
        <p14:creationId xmlns:p14="http://schemas.microsoft.com/office/powerpoint/2010/main" val="1793012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Established the novel test for rapid quantification of patient tuberculosis burden and monitor the efficacy of treatment for killing TB. The test was developed at the University of St. Andrews and Malawi became one of the first three African countries to implement this test</a:t>
            </a:r>
            <a:endParaRPr lang="en-GB" dirty="0"/>
          </a:p>
        </p:txBody>
      </p:sp>
      <p:sp>
        <p:nvSpPr>
          <p:cNvPr id="4" name="Slide Number Placeholder 3"/>
          <p:cNvSpPr>
            <a:spLocks noGrp="1"/>
          </p:cNvSpPr>
          <p:nvPr>
            <p:ph type="sldNum" sz="quarter" idx="10"/>
          </p:nvPr>
        </p:nvSpPr>
        <p:spPr/>
        <p:txBody>
          <a:bodyPr/>
          <a:lstStyle/>
          <a:p>
            <a:fld id="{E8589579-78B3-4C96-A3CB-F30FA8DF3B3E}" type="slidenum">
              <a:rPr lang="en-GB" smtClean="0"/>
              <a:t>29</a:t>
            </a:fld>
            <a:endParaRPr lang="en-GB"/>
          </a:p>
        </p:txBody>
      </p:sp>
    </p:spTree>
    <p:extLst>
      <p:ext uri="{BB962C8B-B14F-4D97-AF65-F5344CB8AC3E}">
        <p14:creationId xmlns:p14="http://schemas.microsoft.com/office/powerpoint/2010/main" val="17895967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4FEBB4F3-4916-4FD1-8B33-D22A4AE3F9DF}" type="slidenum">
              <a:rPr lang="en-US" altLang="en-US" smtClean="0">
                <a:latin typeface="Calibri" panose="020F0502020204030204" pitchFamily="34" charset="0"/>
              </a:rPr>
              <a:pPr/>
              <a:t>33</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3426285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F026EFF1-1FEB-4114-BFE7-E1F8FDA0529C}" type="slidenum">
              <a:rPr lang="en-US" altLang="en-US" smtClean="0">
                <a:latin typeface="Calibri" panose="020F0502020204030204" pitchFamily="34" charset="0"/>
              </a:rPr>
              <a:pPr/>
              <a:t>3</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2202020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35488E41-CD06-4BEE-93EF-937E5E6F574E}" type="slidenum">
              <a:rPr lang="en-US" altLang="en-US" smtClean="0">
                <a:latin typeface="Calibri" panose="020F0502020204030204" pitchFamily="34" charset="0"/>
              </a:rPr>
              <a:pPr/>
              <a:t>4</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4201473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None of these developments would be successful unless attention and effort put into supporting the basic IT infrastructure </a:t>
            </a:r>
          </a:p>
          <a:p>
            <a:r>
              <a:rPr lang="en-GB" sz="1200" kern="1200" dirty="0" smtClean="0">
                <a:solidFill>
                  <a:schemeClr val="tx1"/>
                </a:solidFill>
                <a:effectLst/>
                <a:latin typeface="+mn-lt"/>
                <a:ea typeface="+mn-ea"/>
                <a:cs typeface="+mn-cs"/>
              </a:rPr>
              <a:t>So within the first 2 years of the project the technical team had </a:t>
            </a:r>
          </a:p>
          <a:p>
            <a:pPr lvl="0"/>
            <a:r>
              <a:rPr lang="en-GB" sz="1200" kern="1200" dirty="0" smtClean="0">
                <a:solidFill>
                  <a:schemeClr val="tx1"/>
                </a:solidFill>
                <a:effectLst/>
                <a:latin typeface="+mn-lt"/>
                <a:ea typeface="+mn-ea"/>
                <a:cs typeface="+mn-cs"/>
              </a:rPr>
              <a:t>Purchased projectors for the ICT team to lend out for teaching</a:t>
            </a:r>
          </a:p>
          <a:p>
            <a:pPr lvl="0"/>
            <a:r>
              <a:rPr lang="en-GB" sz="1200" kern="1200" dirty="0" smtClean="0">
                <a:solidFill>
                  <a:schemeClr val="tx1"/>
                </a:solidFill>
                <a:effectLst/>
                <a:latin typeface="+mn-lt"/>
                <a:ea typeface="+mn-ea"/>
                <a:cs typeface="+mn-cs"/>
              </a:rPr>
              <a:t>Created a 50 seater PC classroom, </a:t>
            </a:r>
          </a:p>
          <a:p>
            <a:pPr lvl="0"/>
            <a:r>
              <a:rPr lang="en-GB" sz="1200" kern="1200" dirty="0" smtClean="0">
                <a:solidFill>
                  <a:schemeClr val="tx1"/>
                </a:solidFill>
                <a:effectLst/>
                <a:latin typeface="+mn-lt"/>
                <a:ea typeface="+mn-ea"/>
                <a:cs typeface="+mn-cs"/>
              </a:rPr>
              <a:t>Purchased a server to run the systems</a:t>
            </a:r>
          </a:p>
          <a:p>
            <a:pPr lvl="0"/>
            <a:r>
              <a:rPr lang="en-GB" sz="1200" kern="1200" dirty="0" smtClean="0">
                <a:solidFill>
                  <a:schemeClr val="tx1"/>
                </a:solidFill>
                <a:effectLst/>
                <a:latin typeface="+mn-lt"/>
                <a:ea typeface="+mn-ea"/>
                <a:cs typeface="+mn-cs"/>
              </a:rPr>
              <a:t>Also they provided consultancy, training and support for Registry, admin staff and the technical staff</a:t>
            </a:r>
          </a:p>
          <a:p>
            <a:pPr lvl="0"/>
            <a:r>
              <a:rPr lang="en-GB" sz="1200" kern="1200" dirty="0" smtClean="0">
                <a:solidFill>
                  <a:schemeClr val="tx1"/>
                </a:solidFill>
                <a:effectLst/>
                <a:latin typeface="+mn-lt"/>
                <a:ea typeface="+mn-ea"/>
                <a:cs typeface="+mn-cs"/>
              </a:rPr>
              <a:t>Help them to establish protocols</a:t>
            </a:r>
          </a:p>
          <a:p>
            <a:endParaRPr lang="en-GB" dirty="0"/>
          </a:p>
        </p:txBody>
      </p:sp>
      <p:sp>
        <p:nvSpPr>
          <p:cNvPr id="4" name="Slide Number Placeholder 3"/>
          <p:cNvSpPr>
            <a:spLocks noGrp="1"/>
          </p:cNvSpPr>
          <p:nvPr>
            <p:ph type="sldNum" sz="quarter" idx="10"/>
          </p:nvPr>
        </p:nvSpPr>
        <p:spPr/>
        <p:txBody>
          <a:bodyPr/>
          <a:lstStyle/>
          <a:p>
            <a:fld id="{D10CBC40-6DFE-42BE-A362-F33C6A806DCB}" type="slidenum">
              <a:rPr lang="en-GB" smtClean="0"/>
              <a:t>6</a:t>
            </a:fld>
            <a:endParaRPr lang="en-GB"/>
          </a:p>
        </p:txBody>
      </p:sp>
    </p:spTree>
    <p:extLst>
      <p:ext uri="{BB962C8B-B14F-4D97-AF65-F5344CB8AC3E}">
        <p14:creationId xmlns:p14="http://schemas.microsoft.com/office/powerpoint/2010/main" val="3160524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First few visits – series of consultations. </a:t>
            </a:r>
          </a:p>
          <a:p>
            <a:r>
              <a:rPr lang="en-GB" sz="1200" kern="1200" dirty="0" smtClean="0">
                <a:solidFill>
                  <a:schemeClr val="tx1"/>
                </a:solidFill>
                <a:effectLst/>
                <a:latin typeface="+mn-lt"/>
                <a:ea typeface="+mn-ea"/>
                <a:cs typeface="+mn-cs"/>
              </a:rPr>
              <a:t>Sampled widely.  What did they want this system to do?</a:t>
            </a:r>
          </a:p>
          <a:p>
            <a:endParaRPr lang="en-GB" dirty="0"/>
          </a:p>
        </p:txBody>
      </p:sp>
      <p:sp>
        <p:nvSpPr>
          <p:cNvPr id="4" name="Slide Number Placeholder 3"/>
          <p:cNvSpPr>
            <a:spLocks noGrp="1"/>
          </p:cNvSpPr>
          <p:nvPr>
            <p:ph type="sldNum" sz="quarter" idx="10"/>
          </p:nvPr>
        </p:nvSpPr>
        <p:spPr/>
        <p:txBody>
          <a:bodyPr/>
          <a:lstStyle/>
          <a:p>
            <a:fld id="{D10CBC40-6DFE-42BE-A362-F33C6A806DCB}" type="slidenum">
              <a:rPr lang="en-GB" smtClean="0"/>
              <a:t>8</a:t>
            </a:fld>
            <a:endParaRPr lang="en-GB"/>
          </a:p>
        </p:txBody>
      </p:sp>
    </p:spTree>
    <p:extLst>
      <p:ext uri="{BB962C8B-B14F-4D97-AF65-F5344CB8AC3E}">
        <p14:creationId xmlns:p14="http://schemas.microsoft.com/office/powerpoint/2010/main" val="2040354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After a series of developments and a number of years – a number of different developers  (staff turnover) in COM the Curriculum Management System or the CMS is the main system of the College and it now supports all courses.</a:t>
            </a:r>
          </a:p>
          <a:p>
            <a:r>
              <a:rPr lang="en-GB" sz="1200" kern="1200" dirty="0" smtClean="0">
                <a:solidFill>
                  <a:schemeClr val="tx1"/>
                </a:solidFill>
                <a:effectLst/>
                <a:latin typeface="+mn-lt"/>
                <a:ea typeface="+mn-ea"/>
                <a:cs typeface="+mn-cs"/>
              </a:rPr>
              <a:t>Brief description of the home page  - announcement page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10CBC40-6DFE-42BE-A362-F33C6A806DCB}" type="slidenum">
              <a:rPr lang="en-GB" smtClean="0"/>
              <a:t>9</a:t>
            </a:fld>
            <a:endParaRPr lang="en-GB"/>
          </a:p>
        </p:txBody>
      </p:sp>
    </p:spTree>
    <p:extLst>
      <p:ext uri="{BB962C8B-B14F-4D97-AF65-F5344CB8AC3E}">
        <p14:creationId xmlns:p14="http://schemas.microsoft.com/office/powerpoint/2010/main" val="4216521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Personalised time-table for all staff and students.  If used properly it is a powerful tool, managing time, teaching rooms, staff and learning resources.</a:t>
            </a:r>
          </a:p>
          <a:p>
            <a:r>
              <a:rPr lang="en-GB" sz="1200" kern="1200" dirty="0" smtClean="0">
                <a:solidFill>
                  <a:schemeClr val="tx1"/>
                </a:solidFill>
                <a:effectLst/>
                <a:latin typeface="+mn-lt"/>
                <a:ea typeface="+mn-ea"/>
                <a:cs typeface="+mn-cs"/>
              </a:rPr>
              <a:t>Click on a time-table element and it takes you to a page dedicated to the item of teaching</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10CBC40-6DFE-42BE-A362-F33C6A806DCB}" type="slidenum">
              <a:rPr lang="en-GB" smtClean="0"/>
              <a:t>10</a:t>
            </a:fld>
            <a:endParaRPr lang="en-GB"/>
          </a:p>
        </p:txBody>
      </p:sp>
    </p:spTree>
    <p:extLst>
      <p:ext uri="{BB962C8B-B14F-4D97-AF65-F5344CB8AC3E}">
        <p14:creationId xmlns:p14="http://schemas.microsoft.com/office/powerpoint/2010/main" val="2581077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8589579-78B3-4C96-A3CB-F30FA8DF3B3E}" type="slidenum">
              <a:rPr lang="en-GB" smtClean="0"/>
              <a:t>11</a:t>
            </a:fld>
            <a:endParaRPr lang="en-GB"/>
          </a:p>
        </p:txBody>
      </p:sp>
    </p:spTree>
    <p:extLst>
      <p:ext uri="{BB962C8B-B14F-4D97-AF65-F5344CB8AC3E}">
        <p14:creationId xmlns:p14="http://schemas.microsoft.com/office/powerpoint/2010/main" val="2246812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College now have a member of staff dedicated to the development of the CMS and training of staff and students</a:t>
            </a:r>
          </a:p>
          <a:p>
            <a:r>
              <a:rPr lang="en-GB" sz="1200" kern="1200" dirty="0" smtClean="0">
                <a:solidFill>
                  <a:schemeClr val="tx1"/>
                </a:solidFill>
                <a:effectLst/>
                <a:latin typeface="+mn-lt"/>
                <a:ea typeface="+mn-ea"/>
                <a:cs typeface="+mn-cs"/>
              </a:rPr>
              <a:t>We’ve developed a close working partnership and ensuring integration with the other IT systems within the COMS.</a:t>
            </a:r>
          </a:p>
          <a:p>
            <a:r>
              <a:rPr lang="en-GB" sz="1200" kern="1200" dirty="0" smtClean="0">
                <a:solidFill>
                  <a:schemeClr val="tx1"/>
                </a:solidFill>
                <a:effectLst/>
                <a:latin typeface="+mn-lt"/>
                <a:ea typeface="+mn-ea"/>
                <a:cs typeface="+mn-cs"/>
              </a:rPr>
              <a:t>Chris working with the CMS developer and the SARIS developer.</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It has been a success – but it is not without challenges for the College.</a:t>
            </a:r>
          </a:p>
          <a:p>
            <a:r>
              <a:rPr lang="en-GB" sz="1200" kern="1200" dirty="0" smtClean="0">
                <a:solidFill>
                  <a:schemeClr val="tx1"/>
                </a:solidFill>
                <a:effectLst/>
                <a:latin typeface="+mn-lt"/>
                <a:ea typeface="+mn-ea"/>
                <a:cs typeface="+mn-cs"/>
              </a:rPr>
              <a:t>System is only as good as what is put into it and this is an ongoing challenge as new academic staff arrive in the college</a:t>
            </a:r>
          </a:p>
          <a:p>
            <a:r>
              <a:rPr lang="en-GB" sz="1200" kern="1200" dirty="0" smtClean="0">
                <a:solidFill>
                  <a:schemeClr val="tx1"/>
                </a:solidFill>
                <a:effectLst/>
                <a:latin typeface="+mn-lt"/>
                <a:ea typeface="+mn-ea"/>
                <a:cs typeface="+mn-cs"/>
              </a:rPr>
              <a:t>Ongoing development needs constant attention development and especially staff training</a:t>
            </a:r>
          </a:p>
          <a:p>
            <a:r>
              <a:rPr lang="en-GB" sz="1200" kern="1200" dirty="0" smtClean="0">
                <a:solidFill>
                  <a:schemeClr val="tx1"/>
                </a:solidFill>
                <a:effectLst/>
                <a:latin typeface="+mn-lt"/>
                <a:ea typeface="+mn-ea"/>
                <a:cs typeface="+mn-cs"/>
              </a:rPr>
              <a:t>Difficulties – network issues make it difficult for the staff to use and some staff prefer to do their own thing.  </a:t>
            </a:r>
          </a:p>
          <a:p>
            <a:r>
              <a:rPr lang="en-GB" sz="1200" kern="1200" dirty="0" smtClean="0">
                <a:solidFill>
                  <a:schemeClr val="tx1"/>
                </a:solidFill>
                <a:effectLst/>
                <a:latin typeface="+mn-lt"/>
                <a:ea typeface="+mn-ea"/>
                <a:cs typeface="+mn-cs"/>
              </a:rPr>
              <a:t>Not enough top down</a:t>
            </a:r>
          </a:p>
          <a:p>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D10CBC40-6DFE-42BE-A362-F33C6A806DCB}" type="slidenum">
              <a:rPr lang="en-GB" smtClean="0"/>
              <a:t>12</a:t>
            </a:fld>
            <a:endParaRPr lang="en-GB"/>
          </a:p>
        </p:txBody>
      </p:sp>
    </p:spTree>
    <p:extLst>
      <p:ext uri="{BB962C8B-B14F-4D97-AF65-F5344CB8AC3E}">
        <p14:creationId xmlns:p14="http://schemas.microsoft.com/office/powerpoint/2010/main" val="158282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1" y="1296417"/>
            <a:ext cx="10363200" cy="1470025"/>
          </a:xfrm>
        </p:spPr>
        <p:txBody>
          <a:bodyPr>
            <a:normAutofit/>
          </a:bodyPr>
          <a:lstStyle>
            <a:lvl1pPr algn="l">
              <a:defRPr sz="4000"/>
            </a:lvl1pPr>
          </a:lstStyle>
          <a:p>
            <a:r>
              <a:rPr lang="en-US" smtClean="0"/>
              <a:t>Click to edit Master title style</a:t>
            </a:r>
            <a:endParaRPr lang="en-US" dirty="0"/>
          </a:p>
        </p:txBody>
      </p:sp>
      <p:sp>
        <p:nvSpPr>
          <p:cNvPr id="3" name="Subtitle 2"/>
          <p:cNvSpPr>
            <a:spLocks noGrp="1"/>
          </p:cNvSpPr>
          <p:nvPr>
            <p:ph type="subTitle" idx="1"/>
          </p:nvPr>
        </p:nvSpPr>
        <p:spPr>
          <a:xfrm>
            <a:off x="609601" y="3009900"/>
            <a:ext cx="8534400" cy="1752600"/>
          </a:xfrm>
        </p:spPr>
        <p:txBody>
          <a:bodyPr>
            <a:normAutofit/>
          </a:bodyPr>
          <a:lstStyle>
            <a:lvl1pPr marL="0" indent="0" algn="l">
              <a:buNone/>
              <a:defRPr sz="2800">
                <a:solidFill>
                  <a:srgbClr val="00C8C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fld id="{E0B9BDEC-63F4-4126-A2BF-4C22E44BE5AD}" type="datetimeFigureOut">
              <a:rPr lang="en-GB" smtClean="0"/>
              <a:t>14/09/2017</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105C8BB1-0EB4-4D4D-82D9-A223A02CD0FB}" type="slidenum">
              <a:rPr lang="en-GB" smtClean="0"/>
              <a:t>‹#›</a:t>
            </a:fld>
            <a:endParaRPr lang="en-GB"/>
          </a:p>
        </p:txBody>
      </p:sp>
    </p:spTree>
    <p:extLst>
      <p:ext uri="{BB962C8B-B14F-4D97-AF65-F5344CB8AC3E}">
        <p14:creationId xmlns:p14="http://schemas.microsoft.com/office/powerpoint/2010/main" val="234625349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98344" cy="1143000"/>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0B9BDEC-63F4-4126-A2BF-4C22E44BE5AD}" type="datetimeFigureOut">
              <a:rPr lang="en-GB" smtClean="0"/>
              <a:t>14/09/2017</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105C8BB1-0EB4-4D4D-82D9-A223A02CD0FB}" type="slidenum">
              <a:rPr lang="en-GB" smtClean="0"/>
              <a:t>‹#›</a:t>
            </a:fld>
            <a:endParaRPr lang="en-GB"/>
          </a:p>
        </p:txBody>
      </p:sp>
    </p:spTree>
    <p:extLst>
      <p:ext uri="{BB962C8B-B14F-4D97-AF65-F5344CB8AC3E}">
        <p14:creationId xmlns:p14="http://schemas.microsoft.com/office/powerpoint/2010/main" val="2966114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296417"/>
            <a:ext cx="2743200" cy="4829746"/>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0B9BDEC-63F4-4126-A2BF-4C22E44BE5AD}" type="datetimeFigureOut">
              <a:rPr lang="en-GB" smtClean="0"/>
              <a:t>14/09/2017</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105C8BB1-0EB4-4D4D-82D9-A223A02CD0FB}" type="slidenum">
              <a:rPr lang="en-GB" smtClean="0"/>
              <a:t>‹#›</a:t>
            </a:fld>
            <a:endParaRPr lang="en-GB"/>
          </a:p>
        </p:txBody>
      </p:sp>
    </p:spTree>
    <p:extLst>
      <p:ext uri="{BB962C8B-B14F-4D97-AF65-F5344CB8AC3E}">
        <p14:creationId xmlns:p14="http://schemas.microsoft.com/office/powerpoint/2010/main" val="3899808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0B9BDEC-63F4-4126-A2BF-4C22E44BE5AD}" type="datetimeFigureOut">
              <a:rPr lang="en-GB" smtClean="0"/>
              <a:t>14/09/2017</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105C8BB1-0EB4-4D4D-82D9-A223A02CD0FB}" type="slidenum">
              <a:rPr lang="en-GB" smtClean="0"/>
              <a:t>‹#›</a:t>
            </a:fld>
            <a:endParaRPr lang="en-GB"/>
          </a:p>
        </p:txBody>
      </p:sp>
    </p:spTree>
    <p:extLst>
      <p:ext uri="{BB962C8B-B14F-4D97-AF65-F5344CB8AC3E}">
        <p14:creationId xmlns:p14="http://schemas.microsoft.com/office/powerpoint/2010/main" val="182294602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1" y="4406901"/>
            <a:ext cx="10363200" cy="1362075"/>
          </a:xfrm>
        </p:spPr>
        <p:txBody>
          <a:bodyPr anchor="t">
            <a:normAutofit/>
          </a:bodyPr>
          <a:lstStyle>
            <a:lvl1pPr algn="l">
              <a:defRPr sz="32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609601" y="2906713"/>
            <a:ext cx="10363200" cy="1500187"/>
          </a:xfrm>
        </p:spPr>
        <p:txBody>
          <a:bodyPr anchor="b"/>
          <a:lstStyle>
            <a:lvl1pPr marL="0" indent="0">
              <a:buNone/>
              <a:defRPr sz="2000">
                <a:solidFill>
                  <a:srgbClr val="00C8C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E0B9BDEC-63F4-4126-A2BF-4C22E44BE5AD}" type="datetimeFigureOut">
              <a:rPr lang="en-GB" smtClean="0"/>
              <a:t>14/09/2017</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105C8BB1-0EB4-4D4D-82D9-A223A02CD0FB}" type="slidenum">
              <a:rPr lang="en-GB" smtClean="0"/>
              <a:t>‹#›</a:t>
            </a:fld>
            <a:endParaRPr lang="en-GB"/>
          </a:p>
        </p:txBody>
      </p:sp>
    </p:spTree>
    <p:extLst>
      <p:ext uri="{BB962C8B-B14F-4D97-AF65-F5344CB8AC3E}">
        <p14:creationId xmlns:p14="http://schemas.microsoft.com/office/powerpoint/2010/main" val="337938869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621864"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E0B9BDEC-63F4-4126-A2BF-4C22E44BE5AD}" type="datetimeFigureOut">
              <a:rPr lang="en-GB" smtClean="0"/>
              <a:t>14/09/2017</a:t>
            </a:fld>
            <a:endParaRPr lang="en-GB"/>
          </a:p>
        </p:txBody>
      </p:sp>
      <p:sp>
        <p:nvSpPr>
          <p:cNvPr id="6" name="Footer Placeholder 4"/>
          <p:cNvSpPr>
            <a:spLocks noGrp="1"/>
          </p:cNvSpPr>
          <p:nvPr>
            <p:ph type="ftr" sz="quarter" idx="11"/>
          </p:nvPr>
        </p:nvSpPr>
        <p:spPr/>
        <p:txBody>
          <a:bodyPr/>
          <a:lstStyle>
            <a:lvl1pPr>
              <a:defRPr/>
            </a:lvl1pPr>
          </a:lstStyle>
          <a:p>
            <a:endParaRPr lang="en-GB"/>
          </a:p>
        </p:txBody>
      </p:sp>
      <p:sp>
        <p:nvSpPr>
          <p:cNvPr id="7" name="Slide Number Placeholder 5"/>
          <p:cNvSpPr>
            <a:spLocks noGrp="1"/>
          </p:cNvSpPr>
          <p:nvPr>
            <p:ph type="sldNum" sz="quarter" idx="12"/>
          </p:nvPr>
        </p:nvSpPr>
        <p:spPr/>
        <p:txBody>
          <a:bodyPr/>
          <a:lstStyle>
            <a:lvl1pPr>
              <a:defRPr/>
            </a:lvl1pPr>
          </a:lstStyle>
          <a:p>
            <a:fld id="{105C8BB1-0EB4-4D4D-82D9-A223A02CD0FB}" type="slidenum">
              <a:rPr lang="en-GB" smtClean="0"/>
              <a:t>‹#›</a:t>
            </a:fld>
            <a:endParaRPr lang="en-GB"/>
          </a:p>
        </p:txBody>
      </p:sp>
    </p:spTree>
    <p:extLst>
      <p:ext uri="{BB962C8B-B14F-4D97-AF65-F5344CB8AC3E}">
        <p14:creationId xmlns:p14="http://schemas.microsoft.com/office/powerpoint/2010/main" val="331457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63064"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solidFill>
                  <a:srgbClr val="00C8C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solidFill>
                  <a:srgbClr val="00C8C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E0B9BDEC-63F4-4126-A2BF-4C22E44BE5AD}" type="datetimeFigureOut">
              <a:rPr lang="en-GB" smtClean="0"/>
              <a:t>14/09/2017</a:t>
            </a:fld>
            <a:endParaRPr lang="en-GB"/>
          </a:p>
        </p:txBody>
      </p:sp>
      <p:sp>
        <p:nvSpPr>
          <p:cNvPr id="8" name="Footer Placeholder 4"/>
          <p:cNvSpPr>
            <a:spLocks noGrp="1"/>
          </p:cNvSpPr>
          <p:nvPr>
            <p:ph type="ftr" sz="quarter" idx="11"/>
          </p:nvPr>
        </p:nvSpPr>
        <p:spPr/>
        <p:txBody>
          <a:bodyPr/>
          <a:lstStyle>
            <a:lvl1pPr>
              <a:defRPr/>
            </a:lvl1pPr>
          </a:lstStyle>
          <a:p>
            <a:endParaRPr lang="en-GB"/>
          </a:p>
        </p:txBody>
      </p:sp>
      <p:sp>
        <p:nvSpPr>
          <p:cNvPr id="9" name="Slide Number Placeholder 5"/>
          <p:cNvSpPr>
            <a:spLocks noGrp="1"/>
          </p:cNvSpPr>
          <p:nvPr>
            <p:ph type="sldNum" sz="quarter" idx="12"/>
          </p:nvPr>
        </p:nvSpPr>
        <p:spPr/>
        <p:txBody>
          <a:bodyPr/>
          <a:lstStyle>
            <a:lvl1pPr>
              <a:defRPr/>
            </a:lvl1pPr>
          </a:lstStyle>
          <a:p>
            <a:fld id="{105C8BB1-0EB4-4D4D-82D9-A223A02CD0FB}" type="slidenum">
              <a:rPr lang="en-GB" smtClean="0"/>
              <a:t>‹#›</a:t>
            </a:fld>
            <a:endParaRPr lang="en-GB"/>
          </a:p>
        </p:txBody>
      </p:sp>
    </p:spTree>
    <p:extLst>
      <p:ext uri="{BB962C8B-B14F-4D97-AF65-F5344CB8AC3E}">
        <p14:creationId xmlns:p14="http://schemas.microsoft.com/office/powerpoint/2010/main" val="4146800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8551305" cy="1143000"/>
          </a:xfrm>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E0B9BDEC-63F4-4126-A2BF-4C22E44BE5AD}" type="datetimeFigureOut">
              <a:rPr lang="en-GB" smtClean="0"/>
              <a:t>14/09/2017</a:t>
            </a:fld>
            <a:endParaRPr lang="en-GB"/>
          </a:p>
        </p:txBody>
      </p:sp>
      <p:sp>
        <p:nvSpPr>
          <p:cNvPr id="4" name="Footer Placeholder 4"/>
          <p:cNvSpPr>
            <a:spLocks noGrp="1"/>
          </p:cNvSpPr>
          <p:nvPr>
            <p:ph type="ftr" sz="quarter" idx="11"/>
          </p:nvPr>
        </p:nvSpPr>
        <p:spPr/>
        <p:txBody>
          <a:bodyPr/>
          <a:lstStyle>
            <a:lvl1pPr>
              <a:defRPr/>
            </a:lvl1pPr>
          </a:lstStyle>
          <a:p>
            <a:endParaRPr lang="en-GB"/>
          </a:p>
        </p:txBody>
      </p:sp>
      <p:sp>
        <p:nvSpPr>
          <p:cNvPr id="5" name="Slide Number Placeholder 5"/>
          <p:cNvSpPr>
            <a:spLocks noGrp="1"/>
          </p:cNvSpPr>
          <p:nvPr>
            <p:ph type="sldNum" sz="quarter" idx="12"/>
          </p:nvPr>
        </p:nvSpPr>
        <p:spPr/>
        <p:txBody>
          <a:bodyPr/>
          <a:lstStyle>
            <a:lvl1pPr>
              <a:defRPr/>
            </a:lvl1pPr>
          </a:lstStyle>
          <a:p>
            <a:fld id="{105C8BB1-0EB4-4D4D-82D9-A223A02CD0FB}" type="slidenum">
              <a:rPr lang="en-GB" smtClean="0"/>
              <a:t>‹#›</a:t>
            </a:fld>
            <a:endParaRPr lang="en-GB"/>
          </a:p>
        </p:txBody>
      </p:sp>
    </p:spTree>
    <p:extLst>
      <p:ext uri="{BB962C8B-B14F-4D97-AF65-F5344CB8AC3E}">
        <p14:creationId xmlns:p14="http://schemas.microsoft.com/office/powerpoint/2010/main" val="3518367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E0B9BDEC-63F4-4126-A2BF-4C22E44BE5AD}" type="datetimeFigureOut">
              <a:rPr lang="en-GB" smtClean="0"/>
              <a:t>14/09/2017</a:t>
            </a:fld>
            <a:endParaRPr lang="en-GB"/>
          </a:p>
        </p:txBody>
      </p:sp>
      <p:sp>
        <p:nvSpPr>
          <p:cNvPr id="3" name="Footer Placeholder 4"/>
          <p:cNvSpPr>
            <a:spLocks noGrp="1"/>
          </p:cNvSpPr>
          <p:nvPr>
            <p:ph type="ftr" sz="quarter" idx="11"/>
          </p:nvPr>
        </p:nvSpPr>
        <p:spPr/>
        <p:txBody>
          <a:bodyPr/>
          <a:lstStyle>
            <a:lvl1pPr>
              <a:defRPr/>
            </a:lvl1pPr>
          </a:lstStyle>
          <a:p>
            <a:endParaRPr lang="en-GB"/>
          </a:p>
        </p:txBody>
      </p:sp>
      <p:sp>
        <p:nvSpPr>
          <p:cNvPr id="4" name="Slide Number Placeholder 5"/>
          <p:cNvSpPr>
            <a:spLocks noGrp="1"/>
          </p:cNvSpPr>
          <p:nvPr>
            <p:ph type="sldNum" sz="quarter" idx="12"/>
          </p:nvPr>
        </p:nvSpPr>
        <p:spPr/>
        <p:txBody>
          <a:bodyPr/>
          <a:lstStyle>
            <a:lvl1pPr>
              <a:defRPr/>
            </a:lvl1pPr>
          </a:lstStyle>
          <a:p>
            <a:fld id="{105C8BB1-0EB4-4D4D-82D9-A223A02CD0FB}" type="slidenum">
              <a:rPr lang="en-GB" smtClean="0"/>
              <a:t>‹#›</a:t>
            </a:fld>
            <a:endParaRPr lang="en-GB"/>
          </a:p>
        </p:txBody>
      </p:sp>
    </p:spTree>
    <p:extLst>
      <p:ext uri="{BB962C8B-B14F-4D97-AF65-F5344CB8AC3E}">
        <p14:creationId xmlns:p14="http://schemas.microsoft.com/office/powerpoint/2010/main" val="3076793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1435101"/>
            <a:ext cx="6815667" cy="46910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solidFill>
                  <a:srgbClr val="00C8C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E0B9BDEC-63F4-4126-A2BF-4C22E44BE5AD}" type="datetimeFigureOut">
              <a:rPr lang="en-GB" smtClean="0"/>
              <a:t>14/09/2017</a:t>
            </a:fld>
            <a:endParaRPr lang="en-GB"/>
          </a:p>
        </p:txBody>
      </p:sp>
      <p:sp>
        <p:nvSpPr>
          <p:cNvPr id="6" name="Footer Placeholder 4"/>
          <p:cNvSpPr>
            <a:spLocks noGrp="1"/>
          </p:cNvSpPr>
          <p:nvPr>
            <p:ph type="ftr" sz="quarter" idx="11"/>
          </p:nvPr>
        </p:nvSpPr>
        <p:spPr/>
        <p:txBody>
          <a:bodyPr/>
          <a:lstStyle>
            <a:lvl1pPr>
              <a:defRPr/>
            </a:lvl1pPr>
          </a:lstStyle>
          <a:p>
            <a:endParaRPr lang="en-GB"/>
          </a:p>
        </p:txBody>
      </p:sp>
      <p:sp>
        <p:nvSpPr>
          <p:cNvPr id="7" name="Slide Number Placeholder 5"/>
          <p:cNvSpPr>
            <a:spLocks noGrp="1"/>
          </p:cNvSpPr>
          <p:nvPr>
            <p:ph type="sldNum" sz="quarter" idx="12"/>
          </p:nvPr>
        </p:nvSpPr>
        <p:spPr/>
        <p:txBody>
          <a:bodyPr/>
          <a:lstStyle>
            <a:lvl1pPr>
              <a:defRPr/>
            </a:lvl1pPr>
          </a:lstStyle>
          <a:p>
            <a:fld id="{105C8BB1-0EB4-4D4D-82D9-A223A02CD0FB}" type="slidenum">
              <a:rPr lang="en-GB" smtClean="0"/>
              <a:t>‹#›</a:t>
            </a:fld>
            <a:endParaRPr lang="en-GB"/>
          </a:p>
        </p:txBody>
      </p:sp>
    </p:spTree>
    <p:extLst>
      <p:ext uri="{BB962C8B-B14F-4D97-AF65-F5344CB8AC3E}">
        <p14:creationId xmlns:p14="http://schemas.microsoft.com/office/powerpoint/2010/main" val="2594980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309610"/>
            <a:ext cx="7213599"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609600" y="1278780"/>
            <a:ext cx="11031600" cy="489342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09601" y="876349"/>
            <a:ext cx="7213599" cy="402431"/>
          </a:xfrm>
        </p:spPr>
        <p:txBody>
          <a:bodyPr/>
          <a:lstStyle>
            <a:lvl1pPr marL="0" indent="0">
              <a:buNone/>
              <a:defRPr sz="1400">
                <a:solidFill>
                  <a:srgbClr val="00C8C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E0B9BDEC-63F4-4126-A2BF-4C22E44BE5AD}" type="datetimeFigureOut">
              <a:rPr lang="en-GB" smtClean="0"/>
              <a:t>14/09/2017</a:t>
            </a:fld>
            <a:endParaRPr lang="en-GB"/>
          </a:p>
        </p:txBody>
      </p:sp>
      <p:sp>
        <p:nvSpPr>
          <p:cNvPr id="6" name="Footer Placeholder 4"/>
          <p:cNvSpPr>
            <a:spLocks noGrp="1"/>
          </p:cNvSpPr>
          <p:nvPr>
            <p:ph type="ftr" sz="quarter" idx="11"/>
          </p:nvPr>
        </p:nvSpPr>
        <p:spPr/>
        <p:txBody>
          <a:bodyPr/>
          <a:lstStyle>
            <a:lvl1pPr>
              <a:defRPr/>
            </a:lvl1pPr>
          </a:lstStyle>
          <a:p>
            <a:endParaRPr lang="en-US" dirty="0"/>
          </a:p>
        </p:txBody>
      </p:sp>
      <p:sp>
        <p:nvSpPr>
          <p:cNvPr id="7" name="Slide Number Placeholder 5"/>
          <p:cNvSpPr>
            <a:spLocks noGrp="1"/>
          </p:cNvSpPr>
          <p:nvPr>
            <p:ph type="sldNum" sz="quarter" idx="12"/>
          </p:nvPr>
        </p:nvSpPr>
        <p:spPr/>
        <p:txBody>
          <a:bodyPr/>
          <a:lstStyle>
            <a:lvl1pPr>
              <a:defRPr/>
            </a:lvl1pPr>
          </a:lstStyle>
          <a:p>
            <a:fld id="{105C8BB1-0EB4-4D4D-82D9-A223A02CD0FB}" type="slidenum">
              <a:rPr lang="en-GB" smtClean="0"/>
              <a:t>‹#›</a:t>
            </a:fld>
            <a:endParaRPr lang="en-GB"/>
          </a:p>
        </p:txBody>
      </p:sp>
    </p:spTree>
    <p:extLst>
      <p:ext uri="{BB962C8B-B14F-4D97-AF65-F5344CB8AC3E}">
        <p14:creationId xmlns:p14="http://schemas.microsoft.com/office/powerpoint/2010/main" val="189132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auto">
          <a:xfrm>
            <a:off x="1" y="6378576"/>
            <a:ext cx="10462684" cy="360363"/>
          </a:xfrm>
          <a:prstGeom prst="rect">
            <a:avLst/>
          </a:prstGeom>
          <a:solidFill>
            <a:srgbClr val="C50212"/>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auto">
          <a:xfrm>
            <a:off x="10576984" y="6373813"/>
            <a:ext cx="480483" cy="360362"/>
          </a:xfrm>
          <a:prstGeom prst="rect">
            <a:avLst/>
          </a:prstGeom>
          <a:gradFill flip="none" rotWithShape="1">
            <a:gsLst>
              <a:gs pos="0">
                <a:srgbClr val="C50212"/>
              </a:gs>
              <a:gs pos="100000">
                <a:srgbClr val="EB7080"/>
              </a:gs>
            </a:gsLst>
            <a:lin ang="0" scaled="1"/>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Rectangle 11"/>
          <p:cNvSpPr/>
          <p:nvPr/>
        </p:nvSpPr>
        <p:spPr bwMode="auto">
          <a:xfrm>
            <a:off x="11150601" y="6373813"/>
            <a:ext cx="478367" cy="360362"/>
          </a:xfrm>
          <a:prstGeom prst="rect">
            <a:avLst/>
          </a:prstGeom>
          <a:gradFill flip="none" rotWithShape="1">
            <a:gsLst>
              <a:gs pos="0">
                <a:srgbClr val="EB7080"/>
              </a:gs>
              <a:gs pos="100000">
                <a:srgbClr val="F3A2A9"/>
              </a:gs>
            </a:gsLst>
            <a:lin ang="0" scaled="1"/>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Rectangle 12"/>
          <p:cNvSpPr/>
          <p:nvPr/>
        </p:nvSpPr>
        <p:spPr bwMode="auto">
          <a:xfrm>
            <a:off x="11711517" y="6373813"/>
            <a:ext cx="480483" cy="360362"/>
          </a:xfrm>
          <a:prstGeom prst="rect">
            <a:avLst/>
          </a:prstGeom>
          <a:gradFill flip="none" rotWithShape="1">
            <a:gsLst>
              <a:gs pos="0">
                <a:srgbClr val="F3A2A9"/>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sp>
      <p:sp>
        <p:nvSpPr>
          <p:cNvPr id="1027" name="Title Placeholder 1"/>
          <p:cNvSpPr>
            <a:spLocks noGrp="1"/>
          </p:cNvSpPr>
          <p:nvPr>
            <p:ph type="title"/>
          </p:nvPr>
        </p:nvSpPr>
        <p:spPr bwMode="auto">
          <a:xfrm>
            <a:off x="609601" y="274638"/>
            <a:ext cx="863176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smtClean="0"/>
          </a:p>
        </p:txBody>
      </p:sp>
      <p:sp>
        <p:nvSpPr>
          <p:cNvPr id="1028" name="Text Placeholder 2"/>
          <p:cNvSpPr>
            <a:spLocks noGrp="1"/>
          </p:cNvSpPr>
          <p:nvPr>
            <p:ph type="body" idx="1"/>
          </p:nvPr>
        </p:nvSpPr>
        <p:spPr bwMode="auto">
          <a:xfrm>
            <a:off x="609600" y="1600201"/>
            <a:ext cx="11032067"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smtClean="0"/>
          </a:p>
        </p:txBody>
      </p:sp>
      <p:sp>
        <p:nvSpPr>
          <p:cNvPr id="4" name="Date Placeholder 3"/>
          <p:cNvSpPr>
            <a:spLocks noGrp="1"/>
          </p:cNvSpPr>
          <p:nvPr>
            <p:ph type="dt" sz="half" idx="2"/>
          </p:nvPr>
        </p:nvSpPr>
        <p:spPr>
          <a:xfrm>
            <a:off x="9311217" y="6356351"/>
            <a:ext cx="1151467" cy="365125"/>
          </a:xfrm>
          <a:prstGeom prst="rect">
            <a:avLst/>
          </a:prstGeom>
        </p:spPr>
        <p:txBody>
          <a:bodyPr vert="horz" lIns="91440" tIns="45720" rIns="91440" bIns="45720" rtlCol="0" anchor="ctr"/>
          <a:lstStyle>
            <a:lvl1pPr algn="r" fontAlgn="auto">
              <a:spcBef>
                <a:spcPts val="0"/>
              </a:spcBef>
              <a:spcAft>
                <a:spcPts val="0"/>
              </a:spcAft>
              <a:defRPr sz="1200" b="1" i="0" smtClean="0">
                <a:solidFill>
                  <a:schemeClr val="bg1"/>
                </a:solidFill>
                <a:latin typeface="+mn-lt"/>
              </a:defRPr>
            </a:lvl1pPr>
          </a:lstStyle>
          <a:p>
            <a:fld id="{E0B9BDEC-63F4-4126-A2BF-4C22E44BE5AD}" type="datetimeFigureOut">
              <a:rPr lang="en-GB" smtClean="0"/>
              <a:t>14/09/2017</a:t>
            </a:fld>
            <a:endParaRPr lang="en-GB"/>
          </a:p>
        </p:txBody>
      </p:sp>
      <p:sp>
        <p:nvSpPr>
          <p:cNvPr id="5" name="Footer Placeholder 4"/>
          <p:cNvSpPr>
            <a:spLocks noGrp="1"/>
          </p:cNvSpPr>
          <p:nvPr>
            <p:ph type="ftr" sz="quarter" idx="3"/>
          </p:nvPr>
        </p:nvSpPr>
        <p:spPr>
          <a:xfrm>
            <a:off x="609601" y="6356351"/>
            <a:ext cx="8701617" cy="365125"/>
          </a:xfrm>
          <a:prstGeom prst="rect">
            <a:avLst/>
          </a:prstGeom>
        </p:spPr>
        <p:txBody>
          <a:bodyPr vert="horz" lIns="91440" tIns="45720" rIns="91440" bIns="45720" rtlCol="0" anchor="ctr"/>
          <a:lstStyle>
            <a:lvl1pPr algn="l" fontAlgn="auto">
              <a:spcBef>
                <a:spcPts val="0"/>
              </a:spcBef>
              <a:spcAft>
                <a:spcPts val="0"/>
              </a:spcAft>
              <a:defRPr sz="1200" b="1" i="0" dirty="0">
                <a:solidFill>
                  <a:schemeClr val="bg1"/>
                </a:solidFill>
                <a:latin typeface="+mn-lt"/>
              </a:defRPr>
            </a:lvl1pPr>
          </a:lstStyle>
          <a:p>
            <a:endParaRPr lang="en-GB"/>
          </a:p>
        </p:txBody>
      </p:sp>
      <p:sp>
        <p:nvSpPr>
          <p:cNvPr id="6" name="Slide Number Placeholder 5"/>
          <p:cNvSpPr>
            <a:spLocks noGrp="1"/>
          </p:cNvSpPr>
          <p:nvPr>
            <p:ph type="sldNum" sz="quarter" idx="4"/>
          </p:nvPr>
        </p:nvSpPr>
        <p:spPr>
          <a:xfrm>
            <a:off x="11150600" y="6356351"/>
            <a:ext cx="491067" cy="365125"/>
          </a:xfrm>
          <a:prstGeom prst="rect">
            <a:avLst/>
          </a:prstGeom>
        </p:spPr>
        <p:txBody>
          <a:bodyPr vert="horz" lIns="91440" tIns="45720" rIns="91440" bIns="45720" rtlCol="0" anchor="ctr"/>
          <a:lstStyle>
            <a:lvl1pPr algn="ctr" fontAlgn="auto">
              <a:spcBef>
                <a:spcPts val="0"/>
              </a:spcBef>
              <a:spcAft>
                <a:spcPts val="0"/>
              </a:spcAft>
              <a:defRPr sz="1200" b="1" i="0" smtClean="0">
                <a:solidFill>
                  <a:schemeClr val="bg1"/>
                </a:solidFill>
                <a:latin typeface="+mn-lt"/>
              </a:defRPr>
            </a:lvl1pPr>
          </a:lstStyle>
          <a:p>
            <a:fld id="{105C8BB1-0EB4-4D4D-82D9-A223A02CD0FB}" type="slidenum">
              <a:rPr lang="en-GB" smtClean="0"/>
              <a:t>‹#›</a:t>
            </a:fld>
            <a:endParaRPr lang="en-GB"/>
          </a:p>
        </p:txBody>
      </p:sp>
      <p:grpSp>
        <p:nvGrpSpPr>
          <p:cNvPr id="1032" name="Group 13"/>
          <p:cNvGrpSpPr>
            <a:grpSpLocks/>
          </p:cNvGrpSpPr>
          <p:nvPr/>
        </p:nvGrpSpPr>
        <p:grpSpPr bwMode="auto">
          <a:xfrm>
            <a:off x="9973733" y="417513"/>
            <a:ext cx="1805517" cy="711200"/>
            <a:chOff x="5985392" y="416758"/>
            <a:chExt cx="2901729" cy="1085466"/>
          </a:xfrm>
        </p:grpSpPr>
        <p:pic>
          <p:nvPicPr>
            <p:cNvPr id="1033" name="Picture 6" descr="school of medicine.jpg"/>
            <p:cNvPicPr>
              <a:picLocks noChangeAspect="1"/>
            </p:cNvPicPr>
            <p:nvPr userDrawn="1"/>
          </p:nvPicPr>
          <p:blipFill>
            <a:blip r:embed="rId13"/>
            <a:srcRect/>
            <a:stretch>
              <a:fillRect/>
            </a:stretch>
          </p:blipFill>
          <p:spPr bwMode="auto">
            <a:xfrm>
              <a:off x="5985392" y="467224"/>
              <a:ext cx="2094143" cy="967719"/>
            </a:xfrm>
            <a:prstGeom prst="rect">
              <a:avLst/>
            </a:prstGeom>
            <a:noFill/>
            <a:ln w="9525">
              <a:noFill/>
              <a:miter lim="800000"/>
              <a:headEnd/>
              <a:tailEnd/>
            </a:ln>
          </p:spPr>
        </p:pic>
        <p:pic>
          <p:nvPicPr>
            <p:cNvPr id="1034" name="Picture 7" descr="St_Andrews_light_ground.jpg"/>
            <p:cNvPicPr>
              <a:picLocks noChangeAspect="1"/>
            </p:cNvPicPr>
            <p:nvPr userDrawn="1"/>
          </p:nvPicPr>
          <p:blipFill>
            <a:blip r:embed="rId14"/>
            <a:srcRect/>
            <a:stretch>
              <a:fillRect/>
            </a:stretch>
          </p:blipFill>
          <p:spPr bwMode="auto">
            <a:xfrm>
              <a:off x="8079534" y="416758"/>
              <a:ext cx="807587" cy="1085466"/>
            </a:xfrm>
            <a:prstGeom prst="rect">
              <a:avLst/>
            </a:prstGeom>
            <a:noFill/>
            <a:ln w="9525">
              <a:noFill/>
              <a:miter lim="800000"/>
              <a:headEnd/>
              <a:tailEnd/>
            </a:ln>
          </p:spPr>
        </p:pic>
      </p:grpSp>
    </p:spTree>
    <p:extLst>
      <p:ext uri="{BB962C8B-B14F-4D97-AF65-F5344CB8AC3E}">
        <p14:creationId xmlns:p14="http://schemas.microsoft.com/office/powerpoint/2010/main" val="138440577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algn="l" defTabSz="457200" rtl="0" eaLnBrk="1" fontAlgn="base" hangingPunct="1">
        <a:spcBef>
          <a:spcPct val="0"/>
        </a:spcBef>
        <a:spcAft>
          <a:spcPct val="0"/>
        </a:spcAft>
        <a:defRPr sz="3600" kern="1200">
          <a:solidFill>
            <a:srgbClr val="C50212"/>
          </a:solidFill>
          <a:latin typeface="+mj-lt"/>
          <a:ea typeface="+mj-ea"/>
          <a:cs typeface="+mj-cs"/>
        </a:defRPr>
      </a:lvl1pPr>
      <a:lvl2pPr algn="l" defTabSz="457200" rtl="0" eaLnBrk="1" fontAlgn="base" hangingPunct="1">
        <a:spcBef>
          <a:spcPct val="0"/>
        </a:spcBef>
        <a:spcAft>
          <a:spcPct val="0"/>
        </a:spcAft>
        <a:defRPr sz="3600">
          <a:solidFill>
            <a:srgbClr val="C50212"/>
          </a:solidFill>
          <a:latin typeface="Calibri" pitchFamily="34" charset="0"/>
        </a:defRPr>
      </a:lvl2pPr>
      <a:lvl3pPr algn="l" defTabSz="457200" rtl="0" eaLnBrk="1" fontAlgn="base" hangingPunct="1">
        <a:spcBef>
          <a:spcPct val="0"/>
        </a:spcBef>
        <a:spcAft>
          <a:spcPct val="0"/>
        </a:spcAft>
        <a:defRPr sz="3600">
          <a:solidFill>
            <a:srgbClr val="C50212"/>
          </a:solidFill>
          <a:latin typeface="Calibri" pitchFamily="34" charset="0"/>
        </a:defRPr>
      </a:lvl3pPr>
      <a:lvl4pPr algn="l" defTabSz="457200" rtl="0" eaLnBrk="1" fontAlgn="base" hangingPunct="1">
        <a:spcBef>
          <a:spcPct val="0"/>
        </a:spcBef>
        <a:spcAft>
          <a:spcPct val="0"/>
        </a:spcAft>
        <a:defRPr sz="3600">
          <a:solidFill>
            <a:srgbClr val="C50212"/>
          </a:solidFill>
          <a:latin typeface="Calibri" pitchFamily="34" charset="0"/>
        </a:defRPr>
      </a:lvl4pPr>
      <a:lvl5pPr algn="l" defTabSz="457200" rtl="0" eaLnBrk="1" fontAlgn="base" hangingPunct="1">
        <a:spcBef>
          <a:spcPct val="0"/>
        </a:spcBef>
        <a:spcAft>
          <a:spcPct val="0"/>
        </a:spcAft>
        <a:defRPr sz="3600">
          <a:solidFill>
            <a:srgbClr val="C50212"/>
          </a:solidFill>
          <a:latin typeface="Calibri" pitchFamily="34" charset="0"/>
        </a:defRPr>
      </a:lvl5pPr>
      <a:lvl6pPr marL="457200" algn="l" defTabSz="457200" rtl="0" eaLnBrk="1" fontAlgn="base" hangingPunct="1">
        <a:spcBef>
          <a:spcPct val="0"/>
        </a:spcBef>
        <a:spcAft>
          <a:spcPct val="0"/>
        </a:spcAft>
        <a:defRPr sz="3600">
          <a:solidFill>
            <a:srgbClr val="C50212"/>
          </a:solidFill>
          <a:latin typeface="Calibri" pitchFamily="34" charset="0"/>
        </a:defRPr>
      </a:lvl6pPr>
      <a:lvl7pPr marL="914400" algn="l" defTabSz="457200" rtl="0" eaLnBrk="1" fontAlgn="base" hangingPunct="1">
        <a:spcBef>
          <a:spcPct val="0"/>
        </a:spcBef>
        <a:spcAft>
          <a:spcPct val="0"/>
        </a:spcAft>
        <a:defRPr sz="3600">
          <a:solidFill>
            <a:srgbClr val="C50212"/>
          </a:solidFill>
          <a:latin typeface="Calibri" pitchFamily="34" charset="0"/>
        </a:defRPr>
      </a:lvl7pPr>
      <a:lvl8pPr marL="1371600" algn="l" defTabSz="457200" rtl="0" eaLnBrk="1" fontAlgn="base" hangingPunct="1">
        <a:spcBef>
          <a:spcPct val="0"/>
        </a:spcBef>
        <a:spcAft>
          <a:spcPct val="0"/>
        </a:spcAft>
        <a:defRPr sz="3600">
          <a:solidFill>
            <a:srgbClr val="C50212"/>
          </a:solidFill>
          <a:latin typeface="Calibri" pitchFamily="34" charset="0"/>
        </a:defRPr>
      </a:lvl8pPr>
      <a:lvl9pPr marL="1828800" algn="l" defTabSz="457200" rtl="0" eaLnBrk="1" fontAlgn="base" hangingPunct="1">
        <a:spcBef>
          <a:spcPct val="0"/>
        </a:spcBef>
        <a:spcAft>
          <a:spcPct val="0"/>
        </a:spcAft>
        <a:defRPr sz="3600">
          <a:solidFill>
            <a:srgbClr val="C50212"/>
          </a:solidFill>
          <a:latin typeface="Calibri" pitchFamily="34"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www.pacha.org.mw/" TargetMode="Externa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21.jpeg"/></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4905" y="1167325"/>
            <a:ext cx="10363200" cy="2490275"/>
          </a:xfrm>
        </p:spPr>
        <p:txBody>
          <a:bodyPr>
            <a:normAutofit fontScale="90000"/>
          </a:bodyPr>
          <a:lstStyle/>
          <a:p>
            <a:r>
              <a:rPr lang="en-GB" dirty="0"/>
              <a:t>Enhancing Medical &amp; Healthcare </a:t>
            </a:r>
            <a:r>
              <a:rPr lang="en-GB" dirty="0" smtClean="0"/>
              <a:t>Training: Strengthening IT capacity</a:t>
            </a:r>
            <a:br>
              <a:rPr lang="en-GB" dirty="0" smtClean="0"/>
            </a:br>
            <a:r>
              <a:rPr lang="en-GB" dirty="0" smtClean="0"/>
              <a:t> </a:t>
            </a:r>
            <a:br>
              <a:rPr lang="en-GB" dirty="0" smtClean="0"/>
            </a:br>
            <a:r>
              <a:rPr lang="en-GB" dirty="0" smtClean="0"/>
              <a:t>St Andrews Medical School  - College of Medicine, Malawi Collaboration</a:t>
            </a:r>
            <a:endParaRPr lang="en-GB" dirty="0"/>
          </a:p>
        </p:txBody>
      </p:sp>
      <p:sp>
        <p:nvSpPr>
          <p:cNvPr id="3" name="Subtitle 2"/>
          <p:cNvSpPr>
            <a:spLocks noGrp="1"/>
          </p:cNvSpPr>
          <p:nvPr>
            <p:ph type="subTitle" idx="1"/>
          </p:nvPr>
        </p:nvSpPr>
        <p:spPr>
          <a:xfrm>
            <a:off x="609601" y="4236272"/>
            <a:ext cx="8534400" cy="1752600"/>
          </a:xfrm>
        </p:spPr>
        <p:txBody>
          <a:bodyPr>
            <a:normAutofit fontScale="62500" lnSpcReduction="20000"/>
          </a:bodyPr>
          <a:lstStyle/>
          <a:p>
            <a:r>
              <a:rPr lang="en-GB" dirty="0" smtClean="0"/>
              <a:t>Sharing experience</a:t>
            </a:r>
          </a:p>
          <a:p>
            <a:r>
              <a:rPr lang="en-GB" dirty="0" smtClean="0"/>
              <a:t>University of St Andrews Medical School</a:t>
            </a:r>
            <a:endParaRPr lang="en-GB" dirty="0"/>
          </a:p>
          <a:p>
            <a:endParaRPr lang="en-GB" dirty="0" smtClean="0"/>
          </a:p>
          <a:p>
            <a:r>
              <a:rPr lang="en-GB" dirty="0" smtClean="0"/>
              <a:t>Julie Struthers</a:t>
            </a:r>
          </a:p>
          <a:p>
            <a:r>
              <a:rPr lang="en-GB" dirty="0" smtClean="0"/>
              <a:t>Deputy Head of School</a:t>
            </a:r>
          </a:p>
          <a:p>
            <a:r>
              <a:rPr lang="en-GB" dirty="0" smtClean="0"/>
              <a:t>Learning Technology Consultant</a:t>
            </a:r>
            <a:endParaRPr lang="en-GB" dirty="0"/>
          </a:p>
        </p:txBody>
      </p:sp>
    </p:spTree>
    <p:extLst>
      <p:ext uri="{BB962C8B-B14F-4D97-AF65-F5344CB8AC3E}">
        <p14:creationId xmlns:p14="http://schemas.microsoft.com/office/powerpoint/2010/main" val="8699154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467" y="67733"/>
            <a:ext cx="9144000" cy="1143000"/>
          </a:xfrm>
        </p:spPr>
        <p:txBody>
          <a:bodyPr>
            <a:normAutofit fontScale="90000"/>
          </a:bodyPr>
          <a:lstStyle/>
          <a:p>
            <a:r>
              <a:rPr lang="en-GB" b="1" dirty="0" smtClean="0">
                <a:latin typeface="Alte Haas Grotesk Bold"/>
                <a:cs typeface="Alte Haas Grotesk Bold"/>
              </a:rPr>
              <a:t>Personalised time-table staff and students across all campus courses</a:t>
            </a:r>
            <a:endParaRPr lang="en-GB" b="1" dirty="0">
              <a:latin typeface="Alte Haas Grotesk Bold"/>
              <a:cs typeface="Alte Haas Grotesk Bold"/>
            </a:endParaRPr>
          </a:p>
        </p:txBody>
      </p:sp>
      <p:sp>
        <p:nvSpPr>
          <p:cNvPr id="3" name="Content Placeholder 2"/>
          <p:cNvSpPr>
            <a:spLocks noGrp="1"/>
          </p:cNvSpPr>
          <p:nvPr>
            <p:ph idx="1"/>
          </p:nvPr>
        </p:nvSpPr>
        <p:spPr/>
        <p:txBody>
          <a:bodyPr/>
          <a:lstStyle/>
          <a:p>
            <a:pPr marL="0" indent="0">
              <a:buNone/>
            </a:pPr>
            <a:endParaRPr lang="en-GB" dirty="0"/>
          </a:p>
        </p:txBody>
      </p:sp>
      <p:pic>
        <p:nvPicPr>
          <p:cNvPr id="4" name="Picture 3"/>
          <p:cNvPicPr>
            <a:picLocks noChangeAspect="1"/>
          </p:cNvPicPr>
          <p:nvPr/>
        </p:nvPicPr>
        <p:blipFill>
          <a:blip r:embed="rId3"/>
          <a:stretch>
            <a:fillRect/>
          </a:stretch>
        </p:blipFill>
        <p:spPr>
          <a:xfrm>
            <a:off x="1965063" y="1392025"/>
            <a:ext cx="6619539" cy="4942314"/>
          </a:xfrm>
          <a:prstGeom prst="rect">
            <a:avLst/>
          </a:prstGeom>
        </p:spPr>
      </p:pic>
    </p:spTree>
    <p:extLst>
      <p:ext uri="{BB962C8B-B14F-4D97-AF65-F5344CB8AC3E}">
        <p14:creationId xmlns:p14="http://schemas.microsoft.com/office/powerpoint/2010/main" val="41887183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353257" y="330732"/>
            <a:ext cx="6499825" cy="5612870"/>
          </a:xfrm>
          <a:prstGeom prst="rect">
            <a:avLst/>
          </a:prstGeom>
        </p:spPr>
      </p:pic>
    </p:spTree>
    <p:extLst>
      <p:ext uri="{BB962C8B-B14F-4D97-AF65-F5344CB8AC3E}">
        <p14:creationId xmlns:p14="http://schemas.microsoft.com/office/powerpoint/2010/main" val="39364705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jes10\Pictures\Malawi photos\2014 March Malawi\20140306_121349.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330979" y="4129275"/>
            <a:ext cx="3816424" cy="2146739"/>
          </a:xfrm>
          <a:prstGeom prst="rect">
            <a:avLst/>
          </a:prstGeom>
          <a:noFill/>
          <a:ln w="76200" cmpd="sng">
            <a:solidFill>
              <a:srgbClr val="93CDDD"/>
            </a:solidFill>
          </a:ln>
          <a:extLst>
            <a:ext uri="{909E8E84-426E-40DD-AFC4-6F175D3DCCD1}">
              <a14:hiddenFill xmlns:a14="http://schemas.microsoft.com/office/drawing/2010/main">
                <a:solidFill>
                  <a:srgbClr val="FFFFFF"/>
                </a:solidFill>
              </a14:hiddenFill>
            </a:ext>
          </a:extLst>
        </p:spPr>
      </p:pic>
      <p:pic>
        <p:nvPicPr>
          <p:cNvPr id="25602" name="Picture 2" descr="H:\Documents\LT Projects\Current\Malawi\Global health talk\20130215_1119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246312" y="1482574"/>
            <a:ext cx="3791744" cy="2132856"/>
          </a:xfrm>
          <a:prstGeom prst="rect">
            <a:avLst/>
          </a:prstGeom>
          <a:noFill/>
          <a:ln w="76200" cmpd="sng">
            <a:solidFill>
              <a:srgbClr val="93CDDD"/>
            </a:solidFill>
          </a:ln>
          <a:extLst>
            <a:ext uri="{909E8E84-426E-40DD-AFC4-6F175D3DCCD1}">
              <a14:hiddenFill xmlns:a14="http://schemas.microsoft.com/office/drawing/2010/main">
                <a:solidFill>
                  <a:srgbClr val="FFFFFF"/>
                </a:solidFill>
              </a14:hiddenFill>
            </a:ext>
          </a:extLst>
        </p:spPr>
      </p:pic>
      <p:pic>
        <p:nvPicPr>
          <p:cNvPr id="25603" name="Picture 3" descr="C:\Users\jes10\Pictures\Malawi photos\2012 Oct Malawi\P101022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940" r="12256"/>
          <a:stretch/>
        </p:blipFill>
        <p:spPr bwMode="auto">
          <a:xfrm>
            <a:off x="5655733" y="1482574"/>
            <a:ext cx="4581207" cy="4719221"/>
          </a:xfrm>
          <a:prstGeom prst="rect">
            <a:avLst/>
          </a:prstGeom>
          <a:noFill/>
          <a:ln w="76200" cmpd="sng">
            <a:solidFill>
              <a:srgbClr val="93CDDD"/>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1199456" y="3733497"/>
            <a:ext cx="4320480" cy="297517"/>
          </a:xfrm>
          <a:prstGeom prst="rect">
            <a:avLst/>
          </a:prstGeom>
        </p:spPr>
        <p:txBody>
          <a:bodyPr wrap="square">
            <a:spAutoFit/>
          </a:bodyPr>
          <a:lstStyle/>
          <a:p>
            <a:pPr>
              <a:lnSpc>
                <a:spcPct val="80000"/>
              </a:lnSpc>
            </a:pPr>
            <a:r>
              <a:rPr lang="en-GB" sz="1600" dirty="0">
                <a:solidFill>
                  <a:schemeClr val="bg1">
                    <a:lumMod val="50000"/>
                  </a:schemeClr>
                </a:solidFill>
                <a:latin typeface="Alte Haas Grotesk"/>
                <a:cs typeface="Alte Haas Grotesk"/>
              </a:rPr>
              <a:t>Joel Kumwenda - CMS Systems Developer</a:t>
            </a:r>
            <a:endParaRPr lang="en-GB" sz="1600" dirty="0">
              <a:solidFill>
                <a:schemeClr val="bg1">
                  <a:lumMod val="50000"/>
                </a:schemeClr>
              </a:solidFill>
              <a:latin typeface="Alte Haas Grotesk"/>
              <a:cs typeface="Alte Haas Grotesk"/>
            </a:endParaRPr>
          </a:p>
        </p:txBody>
      </p:sp>
      <p:sp>
        <p:nvSpPr>
          <p:cNvPr id="6" name="TextBox 5"/>
          <p:cNvSpPr txBox="1"/>
          <p:nvPr/>
        </p:nvSpPr>
        <p:spPr>
          <a:xfrm>
            <a:off x="1083733" y="106489"/>
            <a:ext cx="9144000" cy="1200329"/>
          </a:xfrm>
          <a:prstGeom prst="rect">
            <a:avLst/>
          </a:prstGeom>
          <a:noFill/>
        </p:spPr>
        <p:txBody>
          <a:bodyPr wrap="square" rtlCol="0">
            <a:spAutoFit/>
          </a:bodyPr>
          <a:lstStyle/>
          <a:p>
            <a:r>
              <a:rPr lang="en-GB" sz="3600" b="1" dirty="0">
                <a:solidFill>
                  <a:srgbClr val="FF0000"/>
                </a:solidFill>
                <a:latin typeface="Alte Haas Grotesk Bold"/>
                <a:cs typeface="Alte Haas Grotesk Bold"/>
              </a:rPr>
              <a:t>Ensuring Integration with other IT systems within the COM</a:t>
            </a:r>
            <a:endParaRPr lang="en-GB" sz="3600" b="1" dirty="0">
              <a:solidFill>
                <a:srgbClr val="FF0000"/>
              </a:solidFill>
              <a:latin typeface="Alte Haas Grotesk Bold"/>
              <a:cs typeface="Alte Haas Grotesk Bold"/>
            </a:endParaRPr>
          </a:p>
        </p:txBody>
      </p:sp>
    </p:spTree>
    <p:extLst>
      <p:ext uri="{BB962C8B-B14F-4D97-AF65-F5344CB8AC3E}">
        <p14:creationId xmlns:p14="http://schemas.microsoft.com/office/powerpoint/2010/main" val="31065901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39209" y="232304"/>
            <a:ext cx="9042399" cy="1143000"/>
          </a:xfrm>
        </p:spPr>
        <p:txBody>
          <a:bodyPr/>
          <a:lstStyle/>
          <a:p>
            <a:r>
              <a:rPr lang="en-GB" altLang="en-US" i="1" dirty="0" smtClean="0"/>
              <a:t>Successes and achievements/ Take home points </a:t>
            </a:r>
            <a:endParaRPr lang="en-GB" altLang="en-US" dirty="0" smtClean="0"/>
          </a:p>
        </p:txBody>
      </p:sp>
      <p:sp>
        <p:nvSpPr>
          <p:cNvPr id="18435" name="Content Placeholder 2"/>
          <p:cNvSpPr>
            <a:spLocks noGrp="1"/>
          </p:cNvSpPr>
          <p:nvPr>
            <p:ph idx="1"/>
          </p:nvPr>
        </p:nvSpPr>
        <p:spPr>
          <a:xfrm>
            <a:off x="609600" y="1264181"/>
            <a:ext cx="9550399" cy="4897437"/>
          </a:xfrm>
        </p:spPr>
        <p:txBody>
          <a:bodyPr/>
          <a:lstStyle/>
          <a:p>
            <a:r>
              <a:rPr lang="en-GB" altLang="en-US" dirty="0" smtClean="0"/>
              <a:t>New </a:t>
            </a:r>
            <a:r>
              <a:rPr lang="en-GB" altLang="en-US" dirty="0" smtClean="0"/>
              <a:t>MBBS </a:t>
            </a:r>
            <a:r>
              <a:rPr lang="en-GB" altLang="en-US" dirty="0" smtClean="0"/>
              <a:t>was launched in January 2009</a:t>
            </a:r>
          </a:p>
          <a:p>
            <a:r>
              <a:rPr lang="en-GB" altLang="en-US" dirty="0" smtClean="0"/>
              <a:t>Approximately 100 medical students graduate each year</a:t>
            </a:r>
          </a:p>
          <a:p>
            <a:r>
              <a:rPr lang="en-GB" altLang="en-US" dirty="0" smtClean="0"/>
              <a:t>50 seater PC classroom was established in 2009</a:t>
            </a:r>
          </a:p>
          <a:p>
            <a:r>
              <a:rPr lang="en-GB" altLang="en-US" dirty="0" smtClean="0"/>
              <a:t>Students are able to access their resources on line </a:t>
            </a:r>
            <a:r>
              <a:rPr lang="en-GB" altLang="en-US" dirty="0" smtClean="0"/>
              <a:t>using CMS</a:t>
            </a:r>
            <a:endParaRPr lang="en-GB" altLang="en-US" dirty="0" smtClean="0"/>
          </a:p>
          <a:p>
            <a:r>
              <a:rPr lang="en-GB" altLang="en-US" dirty="0" smtClean="0"/>
              <a:t>The foundations of a stable IT system </a:t>
            </a:r>
            <a:r>
              <a:rPr lang="en-GB" altLang="en-US" dirty="0" smtClean="0"/>
              <a:t>were laid</a:t>
            </a:r>
            <a:endParaRPr lang="en-GB" altLang="en-US" dirty="0" smtClean="0"/>
          </a:p>
          <a:p>
            <a:endParaRPr lang="en-GB" altLang="en-US" dirty="0" smtClean="0"/>
          </a:p>
        </p:txBody>
      </p:sp>
      <p:sp>
        <p:nvSpPr>
          <p:cNvPr id="4" name="Footer Placeholder 3"/>
          <p:cNvSpPr>
            <a:spLocks noGrp="1"/>
          </p:cNvSpPr>
          <p:nvPr>
            <p:ph type="ftr" sz="quarter" idx="11"/>
          </p:nvPr>
        </p:nvSpPr>
        <p:spPr/>
        <p:txBody>
          <a:bodyPr/>
          <a:lstStyle/>
          <a:p>
            <a:pPr>
              <a:defRPr/>
            </a:pPr>
            <a:endParaRPr lang="en-US"/>
          </a:p>
        </p:txBody>
      </p:sp>
      <p:sp>
        <p:nvSpPr>
          <p:cNvPr id="1843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924D2C2-2E14-47A1-A153-B6C3610554B0}" type="slidenum">
              <a:rPr lang="en-US" altLang="en-US" sz="1200">
                <a:solidFill>
                  <a:schemeClr val="bg1"/>
                </a:solidFill>
              </a:rPr>
              <a:pPr>
                <a:spcBef>
                  <a:spcPct val="0"/>
                </a:spcBef>
                <a:buFontTx/>
                <a:buNone/>
              </a:pPr>
              <a:t>13</a:t>
            </a:fld>
            <a:endParaRPr lang="en-US" altLang="en-US" sz="1200">
              <a:solidFill>
                <a:schemeClr val="bg1"/>
              </a:solidFill>
            </a:endParaRPr>
          </a:p>
        </p:txBody>
      </p:sp>
    </p:spTree>
    <p:extLst>
      <p:ext uri="{BB962C8B-B14F-4D97-AF65-F5344CB8AC3E}">
        <p14:creationId xmlns:p14="http://schemas.microsoft.com/office/powerpoint/2010/main" val="9368680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3"/>
          <p:cNvSpPr>
            <a:spLocks noGrp="1"/>
          </p:cNvSpPr>
          <p:nvPr>
            <p:ph type="title"/>
          </p:nvPr>
        </p:nvSpPr>
        <p:spPr/>
        <p:txBody>
          <a:bodyPr/>
          <a:lstStyle/>
          <a:p>
            <a:r>
              <a:rPr lang="en-GB" altLang="en-US" smtClean="0"/>
              <a:t>2</a:t>
            </a:r>
            <a:r>
              <a:rPr lang="en-GB" altLang="en-US" baseline="30000" smtClean="0"/>
              <a:t>nd</a:t>
            </a:r>
            <a:r>
              <a:rPr lang="en-GB" altLang="en-US" smtClean="0"/>
              <a:t> SGIDF – Enhancing Healthcare</a:t>
            </a:r>
          </a:p>
        </p:txBody>
      </p:sp>
      <p:sp>
        <p:nvSpPr>
          <p:cNvPr id="5" name="Content Placeholder 4"/>
          <p:cNvSpPr>
            <a:spLocks noGrp="1"/>
          </p:cNvSpPr>
          <p:nvPr>
            <p:ph idx="1"/>
          </p:nvPr>
        </p:nvSpPr>
        <p:spPr>
          <a:xfrm>
            <a:off x="788459" y="1417638"/>
            <a:ext cx="8274050" cy="4110326"/>
          </a:xfrm>
        </p:spPr>
        <p:txBody>
          <a:bodyPr/>
          <a:lstStyle/>
          <a:p>
            <a:pPr marL="0" indent="0">
              <a:buNone/>
              <a:defRPr/>
            </a:pPr>
            <a:r>
              <a:rPr lang="en-GB" sz="3600" dirty="0"/>
              <a:t>2 </a:t>
            </a:r>
            <a:r>
              <a:rPr lang="en-GB" sz="3600" dirty="0" smtClean="0"/>
              <a:t>parts</a:t>
            </a:r>
            <a:endParaRPr lang="en-GB" sz="2400" dirty="0" smtClean="0"/>
          </a:p>
          <a:p>
            <a:pPr marL="514350" indent="-514350">
              <a:buFont typeface="+mj-lt"/>
              <a:buAutoNum type="arabicPeriod"/>
              <a:defRPr/>
            </a:pPr>
            <a:r>
              <a:rPr lang="en-GB" b="1" dirty="0" smtClean="0"/>
              <a:t>Focus on Curriculum</a:t>
            </a:r>
          </a:p>
          <a:p>
            <a:pPr marL="914400" lvl="1" indent="-514350">
              <a:buFont typeface="+mj-lt"/>
              <a:buAutoNum type="arabicPeriod"/>
              <a:defRPr/>
            </a:pPr>
            <a:r>
              <a:rPr lang="en-GB" dirty="0" smtClean="0"/>
              <a:t>Curriculum </a:t>
            </a:r>
            <a:r>
              <a:rPr lang="en-GB" dirty="0"/>
              <a:t>review </a:t>
            </a:r>
            <a:endParaRPr lang="en-GB" dirty="0" smtClean="0"/>
          </a:p>
          <a:p>
            <a:pPr marL="914400" lvl="1" indent="-514350">
              <a:buFont typeface="+mj-lt"/>
              <a:buAutoNum type="arabicPeriod"/>
              <a:defRPr/>
            </a:pPr>
            <a:r>
              <a:rPr lang="en-GB" dirty="0"/>
              <a:t>D</a:t>
            </a:r>
            <a:r>
              <a:rPr lang="en-GB" dirty="0" smtClean="0"/>
              <a:t>evelopment of new programmes</a:t>
            </a:r>
            <a:endParaRPr lang="en-GB" dirty="0" smtClean="0"/>
          </a:p>
          <a:p>
            <a:pPr marL="514350" indent="-514350">
              <a:buFont typeface="+mj-lt"/>
              <a:buAutoNum type="arabicPeriod"/>
              <a:defRPr/>
            </a:pPr>
            <a:r>
              <a:rPr lang="en-GB" b="1" dirty="0"/>
              <a:t>IT Capacity Strengthening</a:t>
            </a:r>
          </a:p>
          <a:p>
            <a:pPr marL="0" indent="0">
              <a:buNone/>
              <a:defRPr/>
            </a:pPr>
            <a:endParaRPr lang="en-GB" dirty="0"/>
          </a:p>
        </p:txBody>
      </p:sp>
      <p:sp>
        <p:nvSpPr>
          <p:cNvPr id="2" name="Footer Placeholder 1"/>
          <p:cNvSpPr>
            <a:spLocks noGrp="1"/>
          </p:cNvSpPr>
          <p:nvPr>
            <p:ph type="ftr" sz="quarter" idx="11"/>
          </p:nvPr>
        </p:nvSpPr>
        <p:spPr/>
        <p:txBody>
          <a:bodyPr/>
          <a:lstStyle/>
          <a:p>
            <a:pPr>
              <a:defRPr/>
            </a:pPr>
            <a:endParaRPr lang="en-US"/>
          </a:p>
        </p:txBody>
      </p:sp>
      <p:sp>
        <p:nvSpPr>
          <p:cNvPr id="25605"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5A4D37D-B5BE-4DC9-9880-A3EABD7A8E12}" type="slidenum">
              <a:rPr lang="en-US" altLang="en-US" sz="1200">
                <a:solidFill>
                  <a:schemeClr val="bg1"/>
                </a:solidFill>
              </a:rPr>
              <a:pPr>
                <a:spcBef>
                  <a:spcPct val="0"/>
                </a:spcBef>
                <a:buFontTx/>
                <a:buNone/>
              </a:pPr>
              <a:t>14</a:t>
            </a:fld>
            <a:endParaRPr lang="en-US" altLang="en-US" sz="1200">
              <a:solidFill>
                <a:schemeClr val="bg1"/>
              </a:solidFill>
            </a:endParaRPr>
          </a:p>
        </p:txBody>
      </p:sp>
    </p:spTree>
    <p:extLst>
      <p:ext uri="{BB962C8B-B14F-4D97-AF65-F5344CB8AC3E}">
        <p14:creationId xmlns:p14="http://schemas.microsoft.com/office/powerpoint/2010/main" val="5472148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2"/>
          <p:cNvSpPr>
            <a:spLocks noGrp="1"/>
          </p:cNvSpPr>
          <p:nvPr>
            <p:ph idx="1"/>
          </p:nvPr>
        </p:nvSpPr>
        <p:spPr>
          <a:xfrm>
            <a:off x="889909" y="2189017"/>
            <a:ext cx="8655050" cy="3525983"/>
          </a:xfrm>
        </p:spPr>
        <p:txBody>
          <a:bodyPr/>
          <a:lstStyle/>
          <a:p>
            <a:r>
              <a:rPr lang="en-GB" altLang="en-US" sz="2800" dirty="0">
                <a:solidFill>
                  <a:srgbClr val="000000"/>
                </a:solidFill>
              </a:rPr>
              <a:t>Develop an Honours B.Sc. in Biomedical Science, including assessment and quality assurance</a:t>
            </a:r>
          </a:p>
          <a:p>
            <a:endParaRPr lang="en-GB" altLang="en-US" sz="1100" dirty="0">
              <a:solidFill>
                <a:srgbClr val="000000"/>
              </a:solidFill>
            </a:endParaRPr>
          </a:p>
          <a:p>
            <a:r>
              <a:rPr lang="en-GB" altLang="en-US" sz="2800" dirty="0">
                <a:solidFill>
                  <a:srgbClr val="000000"/>
                </a:solidFill>
              </a:rPr>
              <a:t>Work with the </a:t>
            </a:r>
            <a:r>
              <a:rPr lang="en-GB" altLang="en-US" sz="2800" dirty="0" smtClean="0">
                <a:solidFill>
                  <a:srgbClr val="000000"/>
                </a:solidFill>
              </a:rPr>
              <a:t>School of Public Health </a:t>
            </a:r>
            <a:r>
              <a:rPr lang="en-GB" altLang="en-US" sz="2800" dirty="0">
                <a:solidFill>
                  <a:srgbClr val="000000"/>
                </a:solidFill>
              </a:rPr>
              <a:t>to develop a postgraduate Masters in Global Health</a:t>
            </a:r>
          </a:p>
          <a:p>
            <a:endParaRPr lang="en-GB" altLang="en-US" sz="1100" dirty="0">
              <a:solidFill>
                <a:srgbClr val="000000"/>
              </a:solidFill>
            </a:endParaRPr>
          </a:p>
          <a:p>
            <a:r>
              <a:rPr lang="en-GB" altLang="en-US" sz="2800" dirty="0">
                <a:solidFill>
                  <a:srgbClr val="000000"/>
                </a:solidFill>
              </a:rPr>
              <a:t>Support development of the CMS across other campuses and degree programmes</a:t>
            </a:r>
          </a:p>
          <a:p>
            <a:endParaRPr lang="en-GB" altLang="en-US" sz="2800" b="1"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14041FC-D7A2-4760-9F6B-ABCEB9CBEA27}" type="slidenum">
              <a:rPr lang="en-US" altLang="en-US">
                <a:solidFill>
                  <a:schemeClr val="bg1"/>
                </a:solidFill>
                <a:latin typeface="Calibri" panose="020F0502020204030204" pitchFamily="34" charset="0"/>
              </a:rPr>
              <a:pPr eaLnBrk="1" hangingPunct="1"/>
              <a:t>15</a:t>
            </a:fld>
            <a:endParaRPr lang="en-US" altLang="en-US">
              <a:solidFill>
                <a:schemeClr val="bg1"/>
              </a:solidFill>
              <a:latin typeface="Calibri" panose="020F0502020204030204" pitchFamily="34" charset="0"/>
            </a:endParaRPr>
          </a:p>
        </p:txBody>
      </p:sp>
      <p:sp>
        <p:nvSpPr>
          <p:cNvPr id="24581" name="Title 3"/>
          <p:cNvSpPr>
            <a:spLocks noGrp="1"/>
          </p:cNvSpPr>
          <p:nvPr>
            <p:ph type="title"/>
          </p:nvPr>
        </p:nvSpPr>
        <p:spPr>
          <a:xfrm>
            <a:off x="889909" y="366714"/>
            <a:ext cx="6473825" cy="1143000"/>
          </a:xfrm>
        </p:spPr>
        <p:txBody>
          <a:bodyPr/>
          <a:lstStyle/>
          <a:p>
            <a:r>
              <a:rPr lang="en-GB" altLang="en-US" sz="4000" b="1" dirty="0"/>
              <a:t>2</a:t>
            </a:r>
            <a:r>
              <a:rPr lang="en-GB" altLang="en-US" sz="4000" b="1" baseline="30000" dirty="0"/>
              <a:t>nd</a:t>
            </a:r>
            <a:r>
              <a:rPr lang="en-GB" altLang="en-US" sz="4000" b="1" dirty="0"/>
              <a:t> SGIDF Grant: 2012-2015 </a:t>
            </a:r>
            <a:r>
              <a:rPr lang="en-GB" altLang="en-US" sz="2800" b="1" dirty="0"/>
              <a:t>Enhancing Healthcare Training</a:t>
            </a:r>
          </a:p>
        </p:txBody>
      </p:sp>
    </p:spTree>
    <p:extLst>
      <p:ext uri="{BB962C8B-B14F-4D97-AF65-F5344CB8AC3E}">
        <p14:creationId xmlns:p14="http://schemas.microsoft.com/office/powerpoint/2010/main" val="5963136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E:\Photos-for-Simon\2014-05-09-curriculum-retreat-group-pict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57163"/>
            <a:ext cx="9144000" cy="605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71479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a:p>
        </p:txBody>
      </p:sp>
      <p:sp>
        <p:nvSpPr>
          <p:cNvPr id="3" name="Slide Number Placeholder 2"/>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48D5BCD-E754-4CD8-80BB-C51AF06B9610}" type="slidenum">
              <a:rPr lang="en-US" altLang="en-US">
                <a:solidFill>
                  <a:schemeClr val="bg1"/>
                </a:solidFill>
                <a:latin typeface="Calibri" panose="020F0502020204030204" pitchFamily="34" charset="0"/>
              </a:rPr>
              <a:pPr eaLnBrk="1" hangingPunct="1"/>
              <a:t>17</a:t>
            </a:fld>
            <a:endParaRPr lang="en-US" altLang="en-US">
              <a:solidFill>
                <a:schemeClr val="bg1"/>
              </a:solidFill>
              <a:latin typeface="Calibri" panose="020F0502020204030204" pitchFamily="34" charset="0"/>
            </a:endParaRPr>
          </a:p>
        </p:txBody>
      </p:sp>
      <p:pic>
        <p:nvPicPr>
          <p:cNvPr id="28676" name="Picture 2" descr="C:\Users\ah200\Documents\Malawi\Malawi May 2014\Malawi 2014 May\2014-05-07-malawi-may14 (9).jpg"/>
          <p:cNvPicPr>
            <a:picLocks noChangeAspect="1" noChangeArrowheads="1"/>
          </p:cNvPicPr>
          <p:nvPr/>
        </p:nvPicPr>
        <p:blipFill>
          <a:blip r:embed="rId2" cstate="print">
            <a:extLst>
              <a:ext uri="{28A0092B-C50C-407E-A947-70E740481C1C}">
                <a14:useLocalDpi xmlns:a14="http://schemas.microsoft.com/office/drawing/2010/main" val="0"/>
              </a:ext>
            </a:extLst>
          </a:blip>
          <a:srcRect l="7877" r="3812"/>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78137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a:p>
        </p:txBody>
      </p:sp>
      <p:sp>
        <p:nvSpPr>
          <p:cNvPr id="3" name="Slide Number Placeholder 2"/>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03E6D0E-3DAD-441D-BC5C-4E26207975DC}" type="slidenum">
              <a:rPr lang="en-US" altLang="en-US">
                <a:solidFill>
                  <a:schemeClr val="bg1"/>
                </a:solidFill>
                <a:latin typeface="Calibri" panose="020F0502020204030204" pitchFamily="34" charset="0"/>
              </a:rPr>
              <a:pPr eaLnBrk="1" hangingPunct="1"/>
              <a:t>18</a:t>
            </a:fld>
            <a:endParaRPr lang="en-US" altLang="en-US">
              <a:solidFill>
                <a:schemeClr val="bg1"/>
              </a:solidFill>
              <a:latin typeface="Calibri" panose="020F0502020204030204" pitchFamily="34" charset="0"/>
            </a:endParaRPr>
          </a:p>
        </p:txBody>
      </p:sp>
      <p:pic>
        <p:nvPicPr>
          <p:cNvPr id="29700" name="Picture 2" descr="C:\Users\ah200\Documents\Malawi\Malawi May 2014\Malawi 2014 May\2014-05-07-malawi-may14 (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71144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3" descr="2014-03-07-Lilongwe-2.jpg"/>
          <p:cNvPicPr>
            <a:picLocks noChangeAspect="1"/>
          </p:cNvPicPr>
          <p:nvPr/>
        </p:nvPicPr>
        <p:blipFill>
          <a:blip r:embed="rId3" cstate="print">
            <a:extLst>
              <a:ext uri="{28A0092B-C50C-407E-A947-70E740481C1C}">
                <a14:useLocalDpi xmlns:a14="http://schemas.microsoft.com/office/drawing/2010/main" val="0"/>
              </a:ext>
            </a:extLst>
          </a:blip>
          <a:srcRect t="1913" b="6380"/>
          <a:stretch>
            <a:fillRect/>
          </a:stretch>
        </p:blipFill>
        <p:spPr bwMode="auto">
          <a:xfrm>
            <a:off x="765800" y="1106755"/>
            <a:ext cx="8639175" cy="524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Title 1"/>
          <p:cNvSpPr>
            <a:spLocks noGrp="1"/>
          </p:cNvSpPr>
          <p:nvPr>
            <p:ph type="title"/>
          </p:nvPr>
        </p:nvSpPr>
        <p:spPr>
          <a:xfrm>
            <a:off x="765801" y="103717"/>
            <a:ext cx="9164638" cy="1143000"/>
          </a:xfrm>
        </p:spPr>
        <p:txBody>
          <a:bodyPr>
            <a:normAutofit/>
          </a:bodyPr>
          <a:lstStyle/>
          <a:p>
            <a:r>
              <a:rPr lang="en-GB" altLang="en-US" b="1" dirty="0" smtClean="0">
                <a:latin typeface="Alte Haas Grotesk Bold" panose="020B0604020202020204" charset="0"/>
                <a:ea typeface="Alte Haas Grotesk Bold" panose="020B0604020202020204" charset="0"/>
                <a:cs typeface="Alte Haas Grotesk Bold" panose="020B0604020202020204" charset="0"/>
              </a:rPr>
              <a:t>2. IT </a:t>
            </a:r>
            <a:r>
              <a:rPr lang="en-GB" altLang="en-US" b="1" dirty="0" err="1" smtClean="0">
                <a:latin typeface="Alte Haas Grotesk Bold" panose="020B0604020202020204" charset="0"/>
                <a:ea typeface="Alte Haas Grotesk Bold" panose="020B0604020202020204" charset="0"/>
                <a:cs typeface="Alte Haas Grotesk Bold" panose="020B0604020202020204" charset="0"/>
              </a:rPr>
              <a:t>Capactiy</a:t>
            </a:r>
            <a:r>
              <a:rPr lang="en-GB" altLang="en-US" b="1" dirty="0" smtClean="0">
                <a:latin typeface="Alte Haas Grotesk Bold" panose="020B0604020202020204" charset="0"/>
                <a:ea typeface="Alte Haas Grotesk Bold" panose="020B0604020202020204" charset="0"/>
                <a:cs typeface="Alte Haas Grotesk Bold" panose="020B0604020202020204" charset="0"/>
              </a:rPr>
              <a:t> </a:t>
            </a:r>
            <a:r>
              <a:rPr lang="en-GB" altLang="en-US" b="1" dirty="0" err="1" smtClean="0">
                <a:latin typeface="Alte Haas Grotesk Bold" panose="020B0604020202020204" charset="0"/>
                <a:ea typeface="Alte Haas Grotesk Bold" panose="020B0604020202020204" charset="0"/>
                <a:cs typeface="Alte Haas Grotesk Bold" panose="020B0604020202020204" charset="0"/>
              </a:rPr>
              <a:t>Strenthening</a:t>
            </a:r>
            <a:endParaRPr lang="en-GB" altLang="en-US" b="1" dirty="0" smtClean="0">
              <a:latin typeface="Alte Haas Grotesk Bold" panose="020B0604020202020204" charset="0"/>
              <a:ea typeface="Alte Haas Grotesk Bold" panose="020B0604020202020204" charset="0"/>
              <a:cs typeface="Alte Haas Grotesk Bold" panose="020B0604020202020204" charset="0"/>
            </a:endParaRPr>
          </a:p>
        </p:txBody>
      </p:sp>
      <p:sp>
        <p:nvSpPr>
          <p:cNvPr id="3" name="Content Placeholder 2"/>
          <p:cNvSpPr>
            <a:spLocks noGrp="1"/>
          </p:cNvSpPr>
          <p:nvPr>
            <p:ph idx="1"/>
          </p:nvPr>
        </p:nvSpPr>
        <p:spPr>
          <a:xfrm>
            <a:off x="765799" y="1106755"/>
            <a:ext cx="8361267" cy="1807633"/>
          </a:xfrm>
        </p:spPr>
        <p:txBody>
          <a:bodyPr>
            <a:normAutofit/>
          </a:bodyPr>
          <a:lstStyle/>
          <a:p>
            <a:r>
              <a:rPr lang="en-GB" altLang="en-US" sz="1800" dirty="0">
                <a:solidFill>
                  <a:srgbClr val="FFFFFF"/>
                </a:solidFill>
                <a:effectLst>
                  <a:outerShdw blurRad="38100" dist="38100" dir="2700000" algn="tl">
                    <a:srgbClr val="C0C0C0"/>
                  </a:outerShdw>
                </a:effectLst>
                <a:latin typeface="Alte Haas Grotesk" panose="020B0604020202020204" charset="0"/>
                <a:ea typeface="Alte Haas Grotesk" panose="020B0604020202020204" charset="0"/>
                <a:cs typeface="Alte Haas Grotesk" panose="020B0604020202020204" charset="0"/>
              </a:rPr>
              <a:t>Extending IT and Learning Technology support to all degree programmes</a:t>
            </a:r>
          </a:p>
          <a:p>
            <a:r>
              <a:rPr lang="en-GB" altLang="en-US" sz="1800" dirty="0">
                <a:solidFill>
                  <a:srgbClr val="FFFFFF"/>
                </a:solidFill>
                <a:effectLst>
                  <a:outerShdw blurRad="38100" dist="38100" dir="2700000" algn="tl">
                    <a:srgbClr val="C0C0C0"/>
                  </a:outerShdw>
                </a:effectLst>
                <a:latin typeface="Alte Haas Grotesk" panose="020B0604020202020204" charset="0"/>
                <a:ea typeface="Alte Haas Grotesk" panose="020B0604020202020204" charset="0"/>
                <a:cs typeface="Alte Haas Grotesk" panose="020B0604020202020204" charset="0"/>
              </a:rPr>
              <a:t>Extend IT resources to the Lilongwe Campus</a:t>
            </a:r>
          </a:p>
          <a:p>
            <a:r>
              <a:rPr lang="en-GB" altLang="en-US" sz="1800" dirty="0">
                <a:solidFill>
                  <a:srgbClr val="FFFFFF"/>
                </a:solidFill>
                <a:effectLst>
                  <a:outerShdw blurRad="38100" dist="38100" dir="2700000" algn="tl">
                    <a:srgbClr val="C0C0C0"/>
                  </a:outerShdw>
                </a:effectLst>
                <a:latin typeface="Alte Haas Grotesk" panose="020B0604020202020204" charset="0"/>
                <a:ea typeface="Alte Haas Grotesk" panose="020B0604020202020204" charset="0"/>
                <a:cs typeface="Alte Haas Grotesk" panose="020B0604020202020204" charset="0"/>
              </a:rPr>
              <a:t>Build in sustainability in IT systems</a:t>
            </a:r>
          </a:p>
          <a:p>
            <a:r>
              <a:rPr lang="en-GB" altLang="en-US" sz="1800" dirty="0">
                <a:solidFill>
                  <a:srgbClr val="FFFFFF"/>
                </a:solidFill>
                <a:effectLst>
                  <a:outerShdw blurRad="38100" dist="38100" dir="2700000" algn="tl">
                    <a:srgbClr val="C0C0C0"/>
                  </a:outerShdw>
                </a:effectLst>
                <a:latin typeface="Alte Haas Grotesk" panose="020B0604020202020204" charset="0"/>
                <a:ea typeface="Alte Haas Grotesk" panose="020B0604020202020204" charset="0"/>
                <a:cs typeface="Alte Haas Grotesk" panose="020B0604020202020204" charset="0"/>
              </a:rPr>
              <a:t>Embed the knowledge </a:t>
            </a:r>
          </a:p>
          <a:p>
            <a:r>
              <a:rPr lang="en-GB" altLang="en-US" sz="1800" dirty="0">
                <a:solidFill>
                  <a:srgbClr val="FFFFFF"/>
                </a:solidFill>
                <a:effectLst>
                  <a:outerShdw blurRad="38100" dist="38100" dir="2700000" algn="tl">
                    <a:srgbClr val="C0C0C0"/>
                  </a:outerShdw>
                </a:effectLst>
                <a:latin typeface="Alte Haas Grotesk" panose="020B0604020202020204" charset="0"/>
                <a:ea typeface="Alte Haas Grotesk" panose="020B0604020202020204" charset="0"/>
                <a:cs typeface="Alte Haas Grotesk" panose="020B0604020202020204" charset="0"/>
              </a:rPr>
              <a:t>Provide further consultancy</a:t>
            </a:r>
          </a:p>
          <a:p>
            <a:endParaRPr lang="en-GB" altLang="en-US" sz="1800" dirty="0">
              <a:solidFill>
                <a:srgbClr val="FFFFFF"/>
              </a:solidFill>
              <a:effectLst>
                <a:outerShdw blurRad="38100" dist="38100" dir="2700000" algn="tl">
                  <a:srgbClr val="C0C0C0"/>
                </a:outerShdw>
              </a:effectLst>
              <a:latin typeface="Alte Haas Grotesk" panose="020B0604020202020204" charset="0"/>
              <a:ea typeface="Alte Haas Grotesk" panose="020B0604020202020204" charset="0"/>
              <a:cs typeface="Alte Haas Grotesk" panose="020B0604020202020204" charset="0"/>
            </a:endParaRPr>
          </a:p>
        </p:txBody>
      </p:sp>
    </p:spTree>
    <p:extLst>
      <p:ext uri="{BB962C8B-B14F-4D97-AF65-F5344CB8AC3E}">
        <p14:creationId xmlns:p14="http://schemas.microsoft.com/office/powerpoint/2010/main" val="41488774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GB" altLang="en-US" smtClean="0"/>
              <a:t>Partnership</a:t>
            </a:r>
          </a:p>
        </p:txBody>
      </p:sp>
      <p:sp>
        <p:nvSpPr>
          <p:cNvPr id="3" name="Content Placeholder 2"/>
          <p:cNvSpPr>
            <a:spLocks noGrp="1"/>
          </p:cNvSpPr>
          <p:nvPr>
            <p:ph idx="1"/>
          </p:nvPr>
        </p:nvSpPr>
        <p:spPr>
          <a:xfrm>
            <a:off x="609600" y="1417638"/>
            <a:ext cx="11032067" cy="4525963"/>
          </a:xfrm>
        </p:spPr>
        <p:txBody>
          <a:bodyPr/>
          <a:lstStyle/>
          <a:p>
            <a:pPr marL="0" indent="0">
              <a:buNone/>
              <a:defRPr/>
            </a:pPr>
            <a:r>
              <a:rPr lang="en-GB" dirty="0" smtClean="0"/>
              <a:t>Over 20 years </a:t>
            </a:r>
            <a:r>
              <a:rPr lang="en-GB" dirty="0"/>
              <a:t>collaboration between the College of </a:t>
            </a:r>
            <a:r>
              <a:rPr lang="en-GB" dirty="0" smtClean="0"/>
              <a:t>Medicine (COM) </a:t>
            </a:r>
            <a:r>
              <a:rPr lang="en-GB" dirty="0"/>
              <a:t>in Malawi  and School of Medicine in St </a:t>
            </a:r>
            <a:r>
              <a:rPr lang="en-GB" dirty="0" smtClean="0"/>
              <a:t>Andrews.</a:t>
            </a:r>
          </a:p>
          <a:p>
            <a:pPr marL="0" indent="0">
              <a:buNone/>
              <a:defRPr/>
            </a:pPr>
            <a:endParaRPr lang="en-GB" dirty="0" smtClean="0"/>
          </a:p>
          <a:p>
            <a:pPr marL="0" indent="0">
              <a:buNone/>
              <a:defRPr/>
            </a:pPr>
            <a:r>
              <a:rPr lang="en-GB" dirty="0" smtClean="0"/>
              <a:t>The </a:t>
            </a:r>
            <a:r>
              <a:rPr lang="en-GB" dirty="0" smtClean="0"/>
              <a:t>COM was </a:t>
            </a:r>
            <a:r>
              <a:rPr lang="en-GB" dirty="0"/>
              <a:t>founded upon the basis of previous medical training at St Andrews and many of the graduates of Medicine and of Health Care Management now hold the highest clinical and governmental positions in Malawi.</a:t>
            </a:r>
          </a:p>
          <a:p>
            <a:pPr>
              <a:defRPr/>
            </a:pPr>
            <a:endParaRPr lang="en-GB" dirty="0"/>
          </a:p>
        </p:txBody>
      </p:sp>
      <p:sp>
        <p:nvSpPr>
          <p:cNvPr id="4" name="Footer Placeholder 3"/>
          <p:cNvSpPr>
            <a:spLocks noGrp="1"/>
          </p:cNvSpPr>
          <p:nvPr>
            <p:ph type="ftr" sz="quarter" idx="11"/>
          </p:nvPr>
        </p:nvSpPr>
        <p:spPr/>
        <p:txBody>
          <a:bodyPr/>
          <a:lstStyle/>
          <a:p>
            <a:pPr>
              <a:defRPr/>
            </a:pPr>
            <a:endParaRPr lang="en-US"/>
          </a:p>
        </p:txBody>
      </p:sp>
      <p:sp>
        <p:nvSpPr>
          <p:cNvPr id="614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B35F672-EEE6-4E9F-A6D4-389197C5380A}" type="slidenum">
              <a:rPr lang="en-US" altLang="en-US" sz="1200">
                <a:solidFill>
                  <a:schemeClr val="bg1"/>
                </a:solidFill>
              </a:rPr>
              <a:pPr>
                <a:spcBef>
                  <a:spcPct val="0"/>
                </a:spcBef>
                <a:buFontTx/>
                <a:buNone/>
              </a:pPr>
              <a:t>2</a:t>
            </a:fld>
            <a:endParaRPr lang="en-US" altLang="en-US" sz="1200">
              <a:solidFill>
                <a:schemeClr val="bg1"/>
              </a:solidFill>
            </a:endParaRPr>
          </a:p>
        </p:txBody>
      </p:sp>
    </p:spTree>
    <p:extLst>
      <p:ext uri="{BB962C8B-B14F-4D97-AF65-F5344CB8AC3E}">
        <p14:creationId xmlns:p14="http://schemas.microsoft.com/office/powerpoint/2010/main" val="862813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71400"/>
            <a:ext cx="9164688" cy="1143000"/>
          </a:xfrm>
        </p:spPr>
        <p:txBody>
          <a:bodyPr>
            <a:normAutofit/>
          </a:bodyPr>
          <a:lstStyle/>
          <a:p>
            <a:r>
              <a:rPr lang="en-GB" b="1" dirty="0" smtClean="0">
                <a:latin typeface="Alte Haas Grotesk Bold"/>
                <a:cs typeface="Alte Haas Grotesk Bold"/>
              </a:rPr>
              <a:t>Training and Consultancy</a:t>
            </a:r>
            <a:endParaRPr lang="en-GB" b="1" dirty="0">
              <a:latin typeface="Alte Haas Grotesk Bold"/>
              <a:cs typeface="Alte Haas Grotesk Bold"/>
            </a:endParaRPr>
          </a:p>
        </p:txBody>
      </p:sp>
      <p:pic>
        <p:nvPicPr>
          <p:cNvPr id="6" name="Picture 2" descr="C:\Users\jes10\Pictures\Malawi photos\2014 November\2014-11-Malawi-Nov-14\2014-11-10-malawi-and-joberg.jpg"/>
          <p:cNvPicPr>
            <a:picLocks noGrp="1" noChangeAspect="1" noChangeArrowheads="1"/>
          </p:cNvPicPr>
          <p:nvPr>
            <p:ph sz="half" idx="1"/>
          </p:nvPr>
        </p:nvPicPr>
        <p:blipFill rotWithShape="1">
          <a:blip r:embed="rId2" cstate="print">
            <a:extLst>
              <a:ext uri="{28A0092B-C50C-407E-A947-70E740481C1C}">
                <a14:useLocalDpi xmlns:a14="http://schemas.microsoft.com/office/drawing/2010/main" val="0"/>
              </a:ext>
            </a:extLst>
          </a:blip>
          <a:srcRect l="10427" r="9783"/>
          <a:stretch/>
        </p:blipFill>
        <p:spPr bwMode="auto">
          <a:xfrm>
            <a:off x="1631504" y="1412776"/>
            <a:ext cx="5436096" cy="4835856"/>
          </a:xfrm>
          <a:prstGeom prst="rect">
            <a:avLst/>
          </a:prstGeom>
          <a:noFill/>
          <a:ln w="57150" cmpd="sng">
            <a:solidFill>
              <a:srgbClr val="93CDDD"/>
            </a:solidFill>
          </a:ln>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sz="half" idx="2"/>
          </p:nvPr>
        </p:nvSpPr>
        <p:spPr>
          <a:xfrm>
            <a:off x="7248128" y="2780928"/>
            <a:ext cx="3456384" cy="2088232"/>
          </a:xfrm>
        </p:spPr>
        <p:txBody>
          <a:bodyPr>
            <a:normAutofit fontScale="92500" lnSpcReduction="10000"/>
          </a:bodyPr>
          <a:lstStyle/>
          <a:p>
            <a:r>
              <a:rPr lang="en-GB" sz="1800" dirty="0">
                <a:latin typeface="Alte Haas Grotesk"/>
                <a:cs typeface="Alte Haas Grotesk"/>
              </a:rPr>
              <a:t>Systems administration</a:t>
            </a:r>
          </a:p>
          <a:p>
            <a:r>
              <a:rPr lang="en-GB" sz="1800" dirty="0">
                <a:latin typeface="Alte Haas Grotesk"/>
                <a:cs typeface="Alte Haas Grotesk"/>
              </a:rPr>
              <a:t>Systems development</a:t>
            </a:r>
          </a:p>
          <a:p>
            <a:r>
              <a:rPr lang="en-GB" sz="1800" dirty="0">
                <a:latin typeface="Alte Haas Grotesk"/>
                <a:cs typeface="Alte Haas Grotesk"/>
              </a:rPr>
              <a:t>Team management</a:t>
            </a:r>
            <a:endParaRPr lang="en-GB" sz="1800" dirty="0">
              <a:latin typeface="Alte Haas Grotesk"/>
              <a:cs typeface="Alte Haas Grotesk"/>
            </a:endParaRPr>
          </a:p>
          <a:p>
            <a:endParaRPr lang="en-GB" sz="1800" dirty="0">
              <a:latin typeface="Alte Haas Grotesk"/>
              <a:cs typeface="Alte Haas Grotesk"/>
            </a:endParaRPr>
          </a:p>
          <a:p>
            <a:r>
              <a:rPr lang="en-GB" sz="1800" dirty="0">
                <a:latin typeface="Alte Haas Grotesk"/>
                <a:cs typeface="Alte Haas Grotesk"/>
              </a:rPr>
              <a:t>Improve management of IT processes and systems documentation</a:t>
            </a:r>
            <a:endParaRPr lang="en-GB" sz="1800" dirty="0">
              <a:latin typeface="Alte Haas Grotesk"/>
              <a:cs typeface="Alte Haas Grotesk"/>
            </a:endParaRPr>
          </a:p>
        </p:txBody>
      </p:sp>
    </p:spTree>
    <p:extLst>
      <p:ext uri="{BB962C8B-B14F-4D97-AF65-F5344CB8AC3E}">
        <p14:creationId xmlns:p14="http://schemas.microsoft.com/office/powerpoint/2010/main" val="4719398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1708" y="2812991"/>
            <a:ext cx="1712789" cy="3044958"/>
          </a:xfrm>
          <a:prstGeom prst="rect">
            <a:avLst/>
          </a:prstGeom>
        </p:spPr>
      </p:pic>
      <p:sp>
        <p:nvSpPr>
          <p:cNvPr id="2" name="Title 1"/>
          <p:cNvSpPr>
            <a:spLocks noGrp="1"/>
          </p:cNvSpPr>
          <p:nvPr>
            <p:ph type="title"/>
          </p:nvPr>
        </p:nvSpPr>
        <p:spPr/>
        <p:txBody>
          <a:bodyPr/>
          <a:lstStyle/>
          <a:p>
            <a:r>
              <a:rPr lang="en-GB" dirty="0" smtClean="0"/>
              <a:t>Lilongwe campus</a:t>
            </a:r>
            <a:endParaRPr lang="en-GB" dirty="0"/>
          </a:p>
        </p:txBody>
      </p:sp>
      <p:sp>
        <p:nvSpPr>
          <p:cNvPr id="3" name="Content Placeholder 2"/>
          <p:cNvSpPr>
            <a:spLocks noGrp="1"/>
          </p:cNvSpPr>
          <p:nvPr>
            <p:ph idx="1"/>
          </p:nvPr>
        </p:nvSpPr>
        <p:spPr/>
        <p:txBody>
          <a:bodyPr/>
          <a:lstStyle/>
          <a:p>
            <a:pPr marL="0" indent="0">
              <a:buNone/>
            </a:pPr>
            <a:r>
              <a:rPr lang="en-GB" dirty="0" smtClean="0"/>
              <a:t>Kitted out</a:t>
            </a:r>
          </a:p>
          <a:p>
            <a:r>
              <a:rPr lang="en-GB" dirty="0" smtClean="0"/>
              <a:t>1 PC classroom</a:t>
            </a:r>
          </a:p>
          <a:p>
            <a:r>
              <a:rPr lang="en-GB" dirty="0" smtClean="0"/>
              <a:t>Presentation facilities for 2 seminar rooms</a:t>
            </a:r>
          </a:p>
          <a:p>
            <a:endParaRPr lang="en-GB" dirty="0"/>
          </a:p>
          <a:p>
            <a:pPr marL="0" indent="0">
              <a:buNone/>
            </a:pPr>
            <a:r>
              <a:rPr lang="en-GB" dirty="0" smtClean="0"/>
              <a:t>Associated servers</a:t>
            </a: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3904" y="1794752"/>
            <a:ext cx="1847804" cy="3284984"/>
          </a:xfrm>
          <a:prstGeom prst="rect">
            <a:avLst/>
          </a:prstGeom>
        </p:spPr>
      </p:pic>
    </p:spTree>
    <p:extLst>
      <p:ext uri="{BB962C8B-B14F-4D97-AF65-F5344CB8AC3E}">
        <p14:creationId xmlns:p14="http://schemas.microsoft.com/office/powerpoint/2010/main" val="22379609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5894" y="3721958"/>
            <a:ext cx="3707904" cy="208569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9441" y="3406923"/>
            <a:ext cx="4828028" cy="2715766"/>
          </a:xfrm>
          <a:prstGeom prst="rect">
            <a:avLst/>
          </a:prstGeom>
        </p:spPr>
      </p:pic>
      <p:sp>
        <p:nvSpPr>
          <p:cNvPr id="2" name="Title 1"/>
          <p:cNvSpPr>
            <a:spLocks noGrp="1"/>
          </p:cNvSpPr>
          <p:nvPr>
            <p:ph type="title"/>
          </p:nvPr>
        </p:nvSpPr>
        <p:spPr/>
        <p:txBody>
          <a:bodyPr/>
          <a:lstStyle/>
          <a:p>
            <a:r>
              <a:rPr lang="en-GB" dirty="0" smtClean="0"/>
              <a:t>Lilongwe campus</a:t>
            </a:r>
            <a:endParaRPr lang="en-GB" dirty="0"/>
          </a:p>
        </p:txBody>
      </p:sp>
      <p:pic>
        <p:nvPicPr>
          <p:cNvPr id="5"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128800" y="846138"/>
            <a:ext cx="5112568" cy="2875820"/>
          </a:xfrm>
        </p:spPr>
      </p:pic>
    </p:spTree>
    <p:extLst>
      <p:ext uri="{BB962C8B-B14F-4D97-AF65-F5344CB8AC3E}">
        <p14:creationId xmlns:p14="http://schemas.microsoft.com/office/powerpoint/2010/main" val="3612243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0" y="0"/>
            <a:ext cx="9164688" cy="1143000"/>
          </a:xfrm>
        </p:spPr>
        <p:txBody>
          <a:bodyPr>
            <a:normAutofit fontScale="90000"/>
          </a:bodyPr>
          <a:lstStyle/>
          <a:p>
            <a:r>
              <a:rPr lang="en-GB" b="1" dirty="0" smtClean="0">
                <a:latin typeface="Alte Haas Grotesk Bold"/>
                <a:cs typeface="Alte Haas Grotesk Bold"/>
              </a:rPr>
              <a:t>Decreasing frequency of travelling between campuses</a:t>
            </a:r>
            <a:endParaRPr lang="en-GB" b="1" dirty="0">
              <a:latin typeface="Alte Haas Grotesk Bold"/>
              <a:cs typeface="Alte Haas Grotesk Bold"/>
            </a:endParaRPr>
          </a:p>
        </p:txBody>
      </p:sp>
      <p:sp>
        <p:nvSpPr>
          <p:cNvPr id="6" name="Content Placeholder 5"/>
          <p:cNvSpPr>
            <a:spLocks noGrp="1"/>
          </p:cNvSpPr>
          <p:nvPr>
            <p:ph idx="1"/>
          </p:nvPr>
        </p:nvSpPr>
        <p:spPr>
          <a:xfrm>
            <a:off x="1847528" y="2348880"/>
            <a:ext cx="3168352" cy="2332856"/>
          </a:xfrm>
        </p:spPr>
        <p:txBody>
          <a:bodyPr>
            <a:normAutofit/>
          </a:bodyPr>
          <a:lstStyle/>
          <a:p>
            <a:r>
              <a:rPr lang="en-GB" sz="1800" dirty="0">
                <a:latin typeface="Alte Haas Grotesk"/>
                <a:cs typeface="Alte Haas Grotesk"/>
              </a:rPr>
              <a:t>Meetings</a:t>
            </a:r>
          </a:p>
          <a:p>
            <a:r>
              <a:rPr lang="en-GB" sz="1800" dirty="0">
                <a:latin typeface="Alte Haas Grotesk"/>
                <a:cs typeface="Alte Haas Grotesk"/>
              </a:rPr>
              <a:t>Teaching</a:t>
            </a:r>
          </a:p>
          <a:p>
            <a:r>
              <a:rPr lang="en-GB" sz="1800" dirty="0">
                <a:latin typeface="Alte Haas Grotesk"/>
                <a:cs typeface="Alte Haas Grotesk"/>
              </a:rPr>
              <a:t>Tutoring</a:t>
            </a:r>
            <a:endParaRPr lang="en-GB" sz="1800" dirty="0">
              <a:latin typeface="Alte Haas Grotesk"/>
              <a:cs typeface="Alte Haas Grotesk"/>
            </a:endParaRPr>
          </a:p>
        </p:txBody>
      </p:sp>
      <p:sp>
        <p:nvSpPr>
          <p:cNvPr id="7" name="TextBox 6"/>
          <p:cNvSpPr txBox="1"/>
          <p:nvPr/>
        </p:nvSpPr>
        <p:spPr>
          <a:xfrm>
            <a:off x="1919536" y="1772816"/>
            <a:ext cx="8064896" cy="523220"/>
          </a:xfrm>
          <a:prstGeom prst="rect">
            <a:avLst/>
          </a:prstGeom>
          <a:noFill/>
        </p:spPr>
        <p:txBody>
          <a:bodyPr wrap="square" rtlCol="0">
            <a:spAutoFit/>
          </a:bodyPr>
          <a:lstStyle/>
          <a:p>
            <a:r>
              <a:rPr lang="en-GB" sz="2800" b="1" dirty="0">
                <a:latin typeface="Alte Haas Grotesk"/>
                <a:cs typeface="Alte Haas Grotesk"/>
              </a:rPr>
              <a:t>Installation of 2 </a:t>
            </a:r>
            <a:r>
              <a:rPr lang="en-GB" sz="2800" b="1" dirty="0">
                <a:latin typeface="Alte Haas Grotesk"/>
                <a:cs typeface="Alte Haas Grotesk"/>
              </a:rPr>
              <a:t>m</a:t>
            </a:r>
            <a:r>
              <a:rPr lang="en-GB" sz="2800" b="1" dirty="0">
                <a:latin typeface="Alte Haas Grotesk"/>
                <a:cs typeface="Alte Haas Grotesk"/>
              </a:rPr>
              <a:t>obile video conference units</a:t>
            </a:r>
            <a:endParaRPr lang="en-GB" sz="2800" b="1" dirty="0">
              <a:latin typeface="Alte Haas Grotesk"/>
              <a:cs typeface="Alte Haas Grotesk"/>
            </a:endParaRPr>
          </a:p>
        </p:txBody>
      </p:sp>
      <p:pic>
        <p:nvPicPr>
          <p:cNvPr id="2" name="Picture 1" descr="Screen Shot 2014-12-12 at 12.10.38.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0017" y="2780929"/>
            <a:ext cx="4019131" cy="3573015"/>
          </a:xfrm>
          <a:prstGeom prst="rect">
            <a:avLst/>
          </a:prstGeom>
        </p:spPr>
      </p:pic>
    </p:spTree>
    <p:extLst>
      <p:ext uri="{BB962C8B-B14F-4D97-AF65-F5344CB8AC3E}">
        <p14:creationId xmlns:p14="http://schemas.microsoft.com/office/powerpoint/2010/main" val="28572138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descr="C:\Users\jes10\Pictures\Malawi photos\2011 Jan Malawi\IMG_01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6675" y="1004887"/>
            <a:ext cx="5740400" cy="4305300"/>
          </a:xfrm>
          <a:prstGeom prst="rect">
            <a:avLst/>
          </a:prstGeom>
          <a:noFill/>
          <a:ln w="57150">
            <a:solidFill>
              <a:srgbClr val="93CDDD"/>
            </a:solidFill>
            <a:miter lim="800000"/>
            <a:headEnd/>
            <a:tailEnd/>
          </a:ln>
          <a:extLst>
            <a:ext uri="{909E8E84-426E-40DD-AFC4-6F175D3DCCD1}">
              <a14:hiddenFill xmlns:a14="http://schemas.microsoft.com/office/drawing/2010/main">
                <a:solidFill>
                  <a:srgbClr val="FFFFFF"/>
                </a:solidFill>
              </a14:hiddenFill>
            </a:ext>
          </a:extLst>
        </p:spPr>
      </p:pic>
      <p:pic>
        <p:nvPicPr>
          <p:cNvPr id="38915" name="Picture 4" descr="C:\Users\jes10\Pictures\Malawi photos\2013 Feb Malawi\20130214_1649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2646" y="1173162"/>
            <a:ext cx="2232025" cy="3968750"/>
          </a:xfrm>
          <a:prstGeom prst="rect">
            <a:avLst/>
          </a:prstGeom>
          <a:noFill/>
          <a:ln w="57150">
            <a:solidFill>
              <a:srgbClr val="93CDDD"/>
            </a:solidFill>
            <a:miter lim="800000"/>
            <a:headEnd/>
            <a:tailEnd/>
          </a:ln>
          <a:extLst>
            <a:ext uri="{909E8E84-426E-40DD-AFC4-6F175D3DCCD1}">
              <a14:hiddenFill xmlns:a14="http://schemas.microsoft.com/office/drawing/2010/main">
                <a:solidFill>
                  <a:srgbClr val="FFFFFF"/>
                </a:solidFill>
              </a14:hiddenFill>
            </a:ext>
          </a:extLst>
        </p:spPr>
      </p:pic>
      <p:sp>
        <p:nvSpPr>
          <p:cNvPr id="38916" name="Rectangle 7"/>
          <p:cNvSpPr>
            <a:spLocks noChangeArrowheads="1"/>
          </p:cNvSpPr>
          <p:nvPr/>
        </p:nvSpPr>
        <p:spPr bwMode="auto">
          <a:xfrm>
            <a:off x="1992314" y="5157788"/>
            <a:ext cx="16716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solidFill>
                  <a:srgbClr val="898989"/>
                </a:solidFill>
                <a:latin typeface="Alte Haas Grotesk" panose="020B0604020202020204" charset="0"/>
                <a:ea typeface="Alte Haas Grotesk" panose="020B0604020202020204" charset="0"/>
                <a:cs typeface="Alte Haas Grotesk" panose="020B0604020202020204" charset="0"/>
              </a:rPr>
              <a:t>Arthur Mtegha</a:t>
            </a:r>
            <a:endParaRPr lang="en-GB" altLang="en-US" sz="1800">
              <a:latin typeface="Alte Haas Grotesk" panose="020B0604020202020204" charset="0"/>
              <a:ea typeface="Alte Haas Grotesk" panose="020B0604020202020204" charset="0"/>
              <a:cs typeface="Alte Haas Grotesk" panose="020B0604020202020204" charset="0"/>
            </a:endParaRPr>
          </a:p>
        </p:txBody>
      </p:sp>
      <p:sp>
        <p:nvSpPr>
          <p:cNvPr id="38917" name="TextBox 3"/>
          <p:cNvSpPr txBox="1">
            <a:spLocks noChangeArrowheads="1"/>
          </p:cNvSpPr>
          <p:nvPr/>
        </p:nvSpPr>
        <p:spPr bwMode="auto">
          <a:xfrm>
            <a:off x="1030289" y="5692776"/>
            <a:ext cx="8353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dirty="0">
                <a:latin typeface="Alte Haas Grotesk" panose="020B0604020202020204" charset="0"/>
                <a:ea typeface="Alte Haas Grotesk" panose="020B0604020202020204" charset="0"/>
                <a:cs typeface="Alte Haas Grotesk" panose="020B0604020202020204" charset="0"/>
              </a:rPr>
              <a:t>Ongoing consultancy and support in the setting up and management of the server and services being provided</a:t>
            </a:r>
          </a:p>
        </p:txBody>
      </p:sp>
      <p:sp>
        <p:nvSpPr>
          <p:cNvPr id="38918" name="TextBox 5"/>
          <p:cNvSpPr txBox="1">
            <a:spLocks noChangeArrowheads="1"/>
          </p:cNvSpPr>
          <p:nvPr/>
        </p:nvSpPr>
        <p:spPr bwMode="auto">
          <a:xfrm>
            <a:off x="1109134" y="213517"/>
            <a:ext cx="9144000" cy="708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4000" b="1" dirty="0">
                <a:solidFill>
                  <a:srgbClr val="FF0000"/>
                </a:solidFill>
                <a:latin typeface="Alte Haas Grotesk Bold" panose="020B0604020202020204" charset="0"/>
                <a:ea typeface="Alte Haas Grotesk Bold" panose="020B0604020202020204" charset="0"/>
                <a:cs typeface="Alte Haas Grotesk Bold" panose="020B0604020202020204" charset="0"/>
              </a:rPr>
              <a:t>Systems administration</a:t>
            </a:r>
          </a:p>
        </p:txBody>
      </p:sp>
    </p:spTree>
    <p:extLst>
      <p:ext uri="{BB962C8B-B14F-4D97-AF65-F5344CB8AC3E}">
        <p14:creationId xmlns:p14="http://schemas.microsoft.com/office/powerpoint/2010/main" val="25109603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3514" y="295435"/>
            <a:ext cx="9164688" cy="1143000"/>
          </a:xfrm>
        </p:spPr>
        <p:txBody>
          <a:bodyPr/>
          <a:lstStyle/>
          <a:p>
            <a:r>
              <a:rPr lang="en-GB" b="1" dirty="0" smtClean="0">
                <a:latin typeface="Alte Haas Grotesk Bold"/>
                <a:cs typeface="Alte Haas Grotesk Bold"/>
              </a:rPr>
              <a:t>Visitors to Scotland</a:t>
            </a:r>
            <a:endParaRPr lang="en-GB" b="1" dirty="0">
              <a:latin typeface="Alte Haas Grotesk Bold"/>
              <a:cs typeface="Alte Haas Grotesk Bold"/>
            </a:endParaRPr>
          </a:p>
        </p:txBody>
      </p:sp>
      <p:pic>
        <p:nvPicPr>
          <p:cNvPr id="19458" name="Picture 2" descr="C:\Users\jes10\Pictures\Malawi photos\2014 Malawian visitors\20140209_1353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3514" y="1578279"/>
            <a:ext cx="3900521" cy="2194043"/>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descr="C:\Users\jes10\Pictures\Malawi photos\2014 Malawian visitors\20140209_14303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3514" y="3772322"/>
            <a:ext cx="3968441" cy="2232248"/>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C:\Users\jes10\Pictures\Malawi photos\2013 Malawian visitors\DSC0502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4035" y="1578279"/>
            <a:ext cx="4790854" cy="2694855"/>
          </a:xfrm>
          <a:prstGeom prst="rect">
            <a:avLst/>
          </a:prstGeom>
          <a:noFill/>
          <a:extLst>
            <a:ext uri="{909E8E84-426E-40DD-AFC4-6F175D3DCCD1}">
              <a14:hiddenFill xmlns:a14="http://schemas.microsoft.com/office/drawing/2010/main">
                <a:solidFill>
                  <a:srgbClr val="FFFFFF"/>
                </a:solidFill>
              </a14:hiddenFill>
            </a:ext>
          </a:extLst>
        </p:spPr>
      </p:pic>
      <p:pic>
        <p:nvPicPr>
          <p:cNvPr id="19461" name="Picture 5" descr="C:\Users\jes10\Pictures\Malawi photos\2013 Malawian visitors\20130811_13423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24593"/>
          <a:stretch/>
        </p:blipFill>
        <p:spPr bwMode="auto">
          <a:xfrm>
            <a:off x="4871955" y="4204370"/>
            <a:ext cx="2413283" cy="1800200"/>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C:\Users\jes10\Pictures\Malawi photos\2013 Malawian visitors\20130811_173526.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42" r="21926"/>
          <a:stretch/>
        </p:blipFill>
        <p:spPr bwMode="auto">
          <a:xfrm>
            <a:off x="7182079" y="4214326"/>
            <a:ext cx="2515970" cy="1802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78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609600" y="342372"/>
            <a:ext cx="8238067" cy="873125"/>
          </a:xfrm>
        </p:spPr>
        <p:txBody>
          <a:bodyPr>
            <a:normAutofit/>
          </a:bodyPr>
          <a:lstStyle/>
          <a:p>
            <a:r>
              <a:rPr lang="en-GB" altLang="en-US" sz="3200" i="1" dirty="0"/>
              <a:t>Successes and achievements/ Take home points</a:t>
            </a:r>
            <a:endParaRPr lang="en-GB" altLang="en-US" dirty="0" smtClean="0"/>
          </a:p>
        </p:txBody>
      </p:sp>
      <p:sp>
        <p:nvSpPr>
          <p:cNvPr id="3" name="Content Placeholder 2"/>
          <p:cNvSpPr>
            <a:spLocks noGrp="1"/>
          </p:cNvSpPr>
          <p:nvPr>
            <p:ph idx="1"/>
          </p:nvPr>
        </p:nvSpPr>
        <p:spPr/>
        <p:txBody>
          <a:bodyPr/>
          <a:lstStyle/>
          <a:p>
            <a:pPr marL="514350" indent="-514350">
              <a:buFont typeface="+mj-lt"/>
              <a:buAutoNum type="arabicPeriod"/>
              <a:defRPr/>
            </a:pPr>
            <a:r>
              <a:rPr lang="en-GB" dirty="0"/>
              <a:t>Self-sustaining expertise and confidence in the academics and ICT professionals has been built</a:t>
            </a:r>
          </a:p>
          <a:p>
            <a:pPr marL="514350" indent="-514350">
              <a:buFont typeface="+mj-lt"/>
              <a:buAutoNum type="arabicPeriod"/>
              <a:defRPr/>
            </a:pPr>
            <a:r>
              <a:rPr lang="en-GB" dirty="0"/>
              <a:t>Our Malawian Colleagues now have the confidence and skill set to independently design, implement and review curriculum developments</a:t>
            </a:r>
          </a:p>
          <a:p>
            <a:pPr marL="514350" indent="-514350">
              <a:buFont typeface="+mj-lt"/>
              <a:buAutoNum type="arabicPeriod"/>
              <a:defRPr/>
            </a:pPr>
            <a:r>
              <a:rPr lang="en-GB" dirty="0"/>
              <a:t>College of Medicine ICT team has gained the knowledge and experience to manage modern IT system to support the delivery of the various curricula</a:t>
            </a:r>
          </a:p>
          <a:p>
            <a:pPr>
              <a:defRPr/>
            </a:pPr>
            <a:endParaRPr lang="en-GB" dirty="0"/>
          </a:p>
        </p:txBody>
      </p:sp>
      <p:sp>
        <p:nvSpPr>
          <p:cNvPr id="4" name="Footer Placeholder 3"/>
          <p:cNvSpPr>
            <a:spLocks noGrp="1"/>
          </p:cNvSpPr>
          <p:nvPr>
            <p:ph type="ftr" sz="quarter" idx="11"/>
          </p:nvPr>
        </p:nvSpPr>
        <p:spPr/>
        <p:txBody>
          <a:bodyPr/>
          <a:lstStyle/>
          <a:p>
            <a:pPr>
              <a:defRPr/>
            </a:pPr>
            <a:endParaRPr lang="en-US"/>
          </a:p>
        </p:txBody>
      </p:sp>
      <p:sp>
        <p:nvSpPr>
          <p:cNvPr id="3686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FCDD724-F8C8-483A-B109-04FC4E5E882D}" type="slidenum">
              <a:rPr lang="en-US" altLang="en-US" sz="1200">
                <a:solidFill>
                  <a:schemeClr val="bg1"/>
                </a:solidFill>
              </a:rPr>
              <a:pPr>
                <a:spcBef>
                  <a:spcPct val="0"/>
                </a:spcBef>
                <a:buFontTx/>
                <a:buNone/>
              </a:pPr>
              <a:t>26</a:t>
            </a:fld>
            <a:endParaRPr lang="en-US" altLang="en-US" sz="1200">
              <a:solidFill>
                <a:schemeClr val="bg1"/>
              </a:solidFill>
            </a:endParaRPr>
          </a:p>
        </p:txBody>
      </p:sp>
    </p:spTree>
    <p:extLst>
      <p:ext uri="{BB962C8B-B14F-4D97-AF65-F5344CB8AC3E}">
        <p14:creationId xmlns:p14="http://schemas.microsoft.com/office/powerpoint/2010/main" val="2553113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1678" y="120480"/>
            <a:ext cx="9144000" cy="706090"/>
          </a:xfrm>
        </p:spPr>
        <p:txBody>
          <a:bodyPr>
            <a:normAutofit/>
          </a:bodyPr>
          <a:lstStyle/>
          <a:p>
            <a:r>
              <a:rPr lang="en-GB" b="1" dirty="0" smtClean="0">
                <a:latin typeface="Alte Haas Grotesk Bold"/>
                <a:cs typeface="Alte Haas Grotesk Bold"/>
              </a:rPr>
              <a:t>Challenges exist for the COM ICT</a:t>
            </a:r>
            <a:endParaRPr lang="en-GB" b="1" dirty="0">
              <a:latin typeface="Alte Haas Grotesk Bold"/>
              <a:cs typeface="Alte Haas Grotesk Bold"/>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852" y="4330379"/>
            <a:ext cx="2048096" cy="2048096"/>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9817" y="1345973"/>
            <a:ext cx="2871961" cy="4042019"/>
          </a:xfrm>
          <a:prstGeom prst="rect">
            <a:avLst/>
          </a:prstGeom>
        </p:spPr>
      </p:pic>
      <p:sp>
        <p:nvSpPr>
          <p:cNvPr id="13" name="TextBox 12"/>
          <p:cNvSpPr txBox="1"/>
          <p:nvPr/>
        </p:nvSpPr>
        <p:spPr>
          <a:xfrm>
            <a:off x="2324852" y="3789040"/>
            <a:ext cx="2088232" cy="584776"/>
          </a:xfrm>
          <a:prstGeom prst="rect">
            <a:avLst/>
          </a:prstGeom>
          <a:noFill/>
        </p:spPr>
        <p:txBody>
          <a:bodyPr wrap="square" rtlCol="0">
            <a:spAutoFit/>
          </a:bodyPr>
          <a:lstStyle/>
          <a:p>
            <a:pPr algn="ctr"/>
            <a:r>
              <a:rPr lang="en-GB" sz="3200" dirty="0">
                <a:latin typeface="Alte Haas Grotesk"/>
                <a:cs typeface="Alte Haas Grotesk"/>
              </a:rPr>
              <a:t>Intranet </a:t>
            </a:r>
            <a:endParaRPr lang="en-GB" sz="3200" dirty="0">
              <a:latin typeface="Alte Haas Grotesk"/>
              <a:cs typeface="Alte Haas Grotesk"/>
            </a:endParaRPr>
          </a:p>
        </p:txBody>
      </p:sp>
      <p:sp>
        <p:nvSpPr>
          <p:cNvPr id="14" name="TextBox 13"/>
          <p:cNvSpPr txBox="1"/>
          <p:nvPr/>
        </p:nvSpPr>
        <p:spPr>
          <a:xfrm>
            <a:off x="6804516" y="3056035"/>
            <a:ext cx="1656184" cy="523220"/>
          </a:xfrm>
          <a:prstGeom prst="rect">
            <a:avLst/>
          </a:prstGeom>
          <a:noFill/>
        </p:spPr>
        <p:txBody>
          <a:bodyPr wrap="square" rtlCol="0">
            <a:spAutoFit/>
          </a:bodyPr>
          <a:lstStyle/>
          <a:p>
            <a:r>
              <a:rPr lang="en-GB" sz="2800" dirty="0">
                <a:latin typeface="Alte Haas Grotesk"/>
                <a:cs typeface="Alte Haas Grotesk"/>
              </a:rPr>
              <a:t>Internet</a:t>
            </a:r>
            <a:endParaRPr lang="en-GB" sz="2800" dirty="0">
              <a:latin typeface="Alte Haas Grotesk"/>
              <a:cs typeface="Alte Haas Grotesk"/>
            </a:endParaRPr>
          </a:p>
        </p:txBody>
      </p:sp>
      <p:sp>
        <p:nvSpPr>
          <p:cNvPr id="15" name="TextBox 14"/>
          <p:cNvSpPr txBox="1"/>
          <p:nvPr/>
        </p:nvSpPr>
        <p:spPr>
          <a:xfrm>
            <a:off x="1745917" y="741069"/>
            <a:ext cx="3246102" cy="2739211"/>
          </a:xfrm>
          <a:prstGeom prst="rect">
            <a:avLst/>
          </a:prstGeom>
          <a:noFill/>
        </p:spPr>
        <p:txBody>
          <a:bodyPr wrap="square" rtlCol="0">
            <a:spAutoFit/>
          </a:bodyPr>
          <a:lstStyle/>
          <a:p>
            <a:r>
              <a:rPr lang="en-GB" sz="2800" dirty="0">
                <a:solidFill>
                  <a:srgbClr val="C00000"/>
                </a:solidFill>
                <a:latin typeface="Alte Haas Grotesk"/>
                <a:cs typeface="Alte Haas Grotesk"/>
              </a:rPr>
              <a:t>Sustainability</a:t>
            </a:r>
          </a:p>
          <a:p>
            <a:r>
              <a:rPr lang="en-GB" sz="1600" dirty="0">
                <a:latin typeface="Alte Haas Grotesk"/>
                <a:cs typeface="Alte Haas Grotesk"/>
              </a:rPr>
              <a:t>Infrastructure</a:t>
            </a:r>
          </a:p>
          <a:p>
            <a:r>
              <a:rPr lang="en-GB" sz="1600" dirty="0">
                <a:latin typeface="Alte Haas Grotesk"/>
                <a:cs typeface="Alte Haas Grotesk"/>
              </a:rPr>
              <a:t>PCs and screens</a:t>
            </a:r>
          </a:p>
          <a:p>
            <a:r>
              <a:rPr lang="en-GB" sz="1600" dirty="0">
                <a:latin typeface="Alte Haas Grotesk"/>
                <a:cs typeface="Alte Haas Grotesk"/>
              </a:rPr>
              <a:t>Servers</a:t>
            </a:r>
          </a:p>
          <a:p>
            <a:r>
              <a:rPr lang="en-GB" sz="1600" dirty="0">
                <a:latin typeface="Alte Haas Grotesk"/>
                <a:cs typeface="Alte Haas Grotesk"/>
              </a:rPr>
              <a:t>Wi-Fi</a:t>
            </a:r>
          </a:p>
          <a:p>
            <a:r>
              <a:rPr lang="en-GB" sz="1600" dirty="0">
                <a:latin typeface="Alte Haas Grotesk"/>
                <a:cs typeface="Alte Haas Grotesk"/>
              </a:rPr>
              <a:t>Purchase licenced software</a:t>
            </a:r>
          </a:p>
          <a:p>
            <a:r>
              <a:rPr lang="en-GB" sz="1600" dirty="0">
                <a:latin typeface="Alte Haas Grotesk"/>
                <a:cs typeface="Alte Haas Grotesk"/>
              </a:rPr>
              <a:t>Operating budget maintenance</a:t>
            </a:r>
          </a:p>
          <a:p>
            <a:endParaRPr lang="en-GB" sz="1600" dirty="0">
              <a:latin typeface="Alte Haas Grotesk"/>
              <a:cs typeface="Alte Haas Grotesk"/>
            </a:endParaRPr>
          </a:p>
          <a:p>
            <a:r>
              <a:rPr lang="en-GB" sz="1600" dirty="0">
                <a:latin typeface="Alte Haas Grotesk"/>
                <a:cs typeface="Alte Haas Grotesk"/>
              </a:rPr>
              <a:t>Develop own systems for admin and curriculum delivery</a:t>
            </a:r>
          </a:p>
        </p:txBody>
      </p:sp>
      <p:sp>
        <p:nvSpPr>
          <p:cNvPr id="16" name="TextBox 15"/>
          <p:cNvSpPr txBox="1"/>
          <p:nvPr/>
        </p:nvSpPr>
        <p:spPr>
          <a:xfrm>
            <a:off x="4358230" y="5482501"/>
            <a:ext cx="3166280" cy="830997"/>
          </a:xfrm>
          <a:prstGeom prst="rect">
            <a:avLst/>
          </a:prstGeom>
          <a:noFill/>
        </p:spPr>
        <p:txBody>
          <a:bodyPr wrap="square" rtlCol="0">
            <a:spAutoFit/>
          </a:bodyPr>
          <a:lstStyle/>
          <a:p>
            <a:pPr algn="ctr"/>
            <a:r>
              <a:rPr lang="en-GB" sz="2800" dirty="0">
                <a:solidFill>
                  <a:srgbClr val="C00000"/>
                </a:solidFill>
                <a:latin typeface="Alte Haas Grotesk"/>
                <a:cs typeface="Alte Haas Grotesk"/>
              </a:rPr>
              <a:t>Reliability </a:t>
            </a:r>
          </a:p>
          <a:p>
            <a:pPr algn="ctr"/>
            <a:r>
              <a:rPr lang="en-GB" sz="2000" dirty="0">
                <a:latin typeface="Alte Haas Grotesk"/>
                <a:cs typeface="Alte Haas Grotesk"/>
              </a:rPr>
              <a:t>network access</a:t>
            </a:r>
            <a:endParaRPr lang="en-GB" sz="2000" dirty="0">
              <a:latin typeface="Alte Haas Grotesk"/>
              <a:cs typeface="Alte Haas Grotesk"/>
            </a:endParaRPr>
          </a:p>
        </p:txBody>
      </p:sp>
      <p:cxnSp>
        <p:nvCxnSpPr>
          <p:cNvPr id="18" name="Straight Connector 17"/>
          <p:cNvCxnSpPr/>
          <p:nvPr/>
        </p:nvCxnSpPr>
        <p:spPr>
          <a:xfrm flipH="1">
            <a:off x="5854942" y="1323624"/>
            <a:ext cx="20854" cy="4265616"/>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0498" y="3093132"/>
            <a:ext cx="1599918" cy="1599918"/>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3880" y="4926677"/>
            <a:ext cx="1451798" cy="1451798"/>
          </a:xfrm>
          <a:prstGeom prst="rect">
            <a:avLst/>
          </a:prstGeom>
        </p:spPr>
      </p:pic>
      <p:sp>
        <p:nvSpPr>
          <p:cNvPr id="26" name="TextBox 25"/>
          <p:cNvSpPr txBox="1"/>
          <p:nvPr/>
        </p:nvSpPr>
        <p:spPr>
          <a:xfrm>
            <a:off x="7466006" y="4527620"/>
            <a:ext cx="3724155" cy="523220"/>
          </a:xfrm>
          <a:prstGeom prst="rect">
            <a:avLst/>
          </a:prstGeom>
          <a:noFill/>
        </p:spPr>
        <p:txBody>
          <a:bodyPr wrap="square" rtlCol="0">
            <a:spAutoFit/>
          </a:bodyPr>
          <a:lstStyle/>
          <a:p>
            <a:pPr algn="ctr"/>
            <a:r>
              <a:rPr lang="en-GB" sz="2800" dirty="0">
                <a:solidFill>
                  <a:srgbClr val="C00000"/>
                </a:solidFill>
                <a:latin typeface="Alte Haas Grotesk"/>
                <a:cs typeface="Alte Haas Grotesk"/>
              </a:rPr>
              <a:t>multiple campuses</a:t>
            </a:r>
            <a:endParaRPr lang="en-GB" sz="2800" dirty="0">
              <a:solidFill>
                <a:srgbClr val="C00000"/>
              </a:solidFill>
              <a:latin typeface="Alte Haas Grotesk"/>
              <a:cs typeface="Alte Haas Grotesk"/>
            </a:endParaRPr>
          </a:p>
        </p:txBody>
      </p:sp>
      <p:sp>
        <p:nvSpPr>
          <p:cNvPr id="5" name="Cloud Callout 4"/>
          <p:cNvSpPr/>
          <p:nvPr/>
        </p:nvSpPr>
        <p:spPr>
          <a:xfrm>
            <a:off x="7894128" y="741068"/>
            <a:ext cx="2686432" cy="2255884"/>
          </a:xfrm>
          <a:prstGeom prst="cloudCallout">
            <a:avLst>
              <a:gd name="adj1" fmla="val -100291"/>
              <a:gd name="adj2" fmla="val -5309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To ensure their staff and students can be participants in the digital world</a:t>
            </a:r>
            <a:endParaRPr lang="en-GB" dirty="0">
              <a:solidFill>
                <a:schemeClr val="tx1"/>
              </a:solidFill>
            </a:endParaRPr>
          </a:p>
        </p:txBody>
      </p:sp>
    </p:spTree>
    <p:extLst>
      <p:ext uri="{BB962C8B-B14F-4D97-AF65-F5344CB8AC3E}">
        <p14:creationId xmlns:p14="http://schemas.microsoft.com/office/powerpoint/2010/main" val="3286388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17669"/>
            <a:ext cx="8631767" cy="1143000"/>
          </a:xfrm>
        </p:spPr>
        <p:txBody>
          <a:bodyPr/>
          <a:lstStyle/>
          <a:p>
            <a:r>
              <a:rPr lang="en-GB" dirty="0" smtClean="0"/>
              <a:t>Ongoing Initiatives</a:t>
            </a:r>
            <a:endParaRPr lang="en-GB" dirty="0"/>
          </a:p>
        </p:txBody>
      </p:sp>
      <p:sp>
        <p:nvSpPr>
          <p:cNvPr id="3" name="Content Placeholder 2"/>
          <p:cNvSpPr>
            <a:spLocks noGrp="1"/>
          </p:cNvSpPr>
          <p:nvPr>
            <p:ph idx="1"/>
          </p:nvPr>
        </p:nvSpPr>
        <p:spPr/>
        <p:txBody>
          <a:bodyPr/>
          <a:lstStyle/>
          <a:p>
            <a:r>
              <a:rPr lang="en-GB" dirty="0" smtClean="0"/>
              <a:t>Dorothy Miller endowment</a:t>
            </a:r>
          </a:p>
          <a:p>
            <a:pPr lvl="1"/>
            <a:r>
              <a:rPr lang="en-GB" dirty="0" smtClean="0"/>
              <a:t>4 students £1,000 per year bursary</a:t>
            </a:r>
          </a:p>
          <a:p>
            <a:pPr marL="514350" indent="-457200"/>
            <a:r>
              <a:rPr lang="en-GB" dirty="0"/>
              <a:t>Malawian Global Health Doctoral </a:t>
            </a:r>
            <a:r>
              <a:rPr lang="en-GB" dirty="0" smtClean="0"/>
              <a:t>programme</a:t>
            </a:r>
          </a:p>
          <a:p>
            <a:pPr lvl="1"/>
            <a:r>
              <a:rPr lang="en-GB" dirty="0"/>
              <a:t>Academic mentorship</a:t>
            </a:r>
          </a:p>
          <a:p>
            <a:pPr lvl="1"/>
            <a:r>
              <a:rPr lang="en-GB" dirty="0"/>
              <a:t>3 PhDs currently on the programme</a:t>
            </a:r>
          </a:p>
          <a:p>
            <a:pPr marL="514350" indent="-457200"/>
            <a:endParaRPr lang="en-GB" dirty="0"/>
          </a:p>
        </p:txBody>
      </p:sp>
    </p:spTree>
    <p:extLst>
      <p:ext uri="{BB962C8B-B14F-4D97-AF65-F5344CB8AC3E}">
        <p14:creationId xmlns:p14="http://schemas.microsoft.com/office/powerpoint/2010/main" val="33746733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TB test developed by St Andrews</a:t>
            </a:r>
            <a:endParaRPr lang="en-GB" dirty="0"/>
          </a:p>
        </p:txBody>
      </p:sp>
      <p:sp>
        <p:nvSpPr>
          <p:cNvPr id="3" name="Content Placeholder 2"/>
          <p:cNvSpPr>
            <a:spLocks noGrp="1"/>
          </p:cNvSpPr>
          <p:nvPr>
            <p:ph idx="1"/>
          </p:nvPr>
        </p:nvSpPr>
        <p:spPr/>
        <p:txBody>
          <a:bodyPr/>
          <a:lstStyle/>
          <a:p>
            <a:pPr marL="0" indent="0">
              <a:buNone/>
            </a:pPr>
            <a:r>
              <a:rPr lang="en-GB" sz="2800" b="1" dirty="0"/>
              <a:t>Project led by Dr Wilber </a:t>
            </a:r>
            <a:r>
              <a:rPr lang="en-GB" sz="2800" b="1" dirty="0" err="1" smtClean="0"/>
              <a:t>Sabiti</a:t>
            </a:r>
            <a:endParaRPr lang="en-GB" sz="2800" dirty="0"/>
          </a:p>
          <a:p>
            <a:pPr marL="0" indent="0">
              <a:buNone/>
            </a:pPr>
            <a:r>
              <a:rPr lang="en-GB" sz="2800" dirty="0" smtClean="0"/>
              <a:t>Novel </a:t>
            </a:r>
            <a:r>
              <a:rPr lang="en-GB" sz="2800" dirty="0"/>
              <a:t>test for rapid quantification of patient tuberculosis burden and monitor the efficacy of treatment for killing </a:t>
            </a:r>
            <a:r>
              <a:rPr lang="en-GB" sz="2800" dirty="0" smtClean="0"/>
              <a:t>TB.</a:t>
            </a:r>
          </a:p>
          <a:p>
            <a:pPr marL="0" indent="0">
              <a:buNone/>
            </a:pPr>
            <a:endParaRPr lang="en-GB" sz="2800" dirty="0" smtClean="0"/>
          </a:p>
          <a:p>
            <a:pPr marL="0" indent="0">
              <a:buNone/>
            </a:pPr>
            <a:r>
              <a:rPr lang="en-GB" sz="2800" dirty="0" smtClean="0"/>
              <a:t>In </a:t>
            </a:r>
            <a:r>
              <a:rPr lang="en-GB" sz="2800" dirty="0"/>
              <a:t>Collaboration with St Andrews Malawi became on of the first 3 African countries to implement this </a:t>
            </a:r>
            <a:r>
              <a:rPr lang="en-GB" sz="2800" dirty="0" smtClean="0"/>
              <a:t>test.</a:t>
            </a:r>
          </a:p>
          <a:p>
            <a:pPr marL="0" indent="0">
              <a:buNone/>
            </a:pPr>
            <a:endParaRPr lang="en-GB" sz="2800" dirty="0" smtClean="0"/>
          </a:p>
          <a:p>
            <a:pPr marL="0" indent="0">
              <a:buNone/>
            </a:pPr>
            <a:r>
              <a:rPr lang="en-GB" sz="2800" dirty="0" smtClean="0"/>
              <a:t>Trained </a:t>
            </a:r>
            <a:r>
              <a:rPr lang="en-GB" sz="2800" dirty="0"/>
              <a:t>10 Malawian researchers in principles of molecular diagnostics at College of Medicine, Malawi and assisted them to write grant applications.</a:t>
            </a:r>
          </a:p>
          <a:p>
            <a:pPr marL="0" indent="0">
              <a:buNone/>
            </a:pPr>
            <a:endParaRPr lang="en-GB" sz="2800" dirty="0" smtClean="0"/>
          </a:p>
          <a:p>
            <a:pPr marL="0" indent="0">
              <a:buNone/>
            </a:pPr>
            <a:endParaRPr lang="en-GB" dirty="0" smtClean="0"/>
          </a:p>
          <a:p>
            <a:pPr marL="0" indent="0">
              <a:buNone/>
            </a:pPr>
            <a:endParaRPr lang="en-GB" dirty="0" smtClean="0"/>
          </a:p>
        </p:txBody>
      </p:sp>
    </p:spTree>
    <p:extLst>
      <p:ext uri="{BB962C8B-B14F-4D97-AF65-F5344CB8AC3E}">
        <p14:creationId xmlns:p14="http://schemas.microsoft.com/office/powerpoint/2010/main" val="34589139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609601" y="306387"/>
            <a:ext cx="6858000" cy="1143000"/>
          </a:xfrm>
        </p:spPr>
        <p:txBody>
          <a:bodyPr>
            <a:normAutofit/>
          </a:bodyPr>
          <a:lstStyle/>
          <a:p>
            <a:r>
              <a:rPr lang="en-GB" altLang="en-US" dirty="0" smtClean="0"/>
              <a:t>COM and St Andrews Collaboration</a:t>
            </a:r>
          </a:p>
        </p:txBody>
      </p:sp>
      <p:sp>
        <p:nvSpPr>
          <p:cNvPr id="10243" name="Content Placeholder 2"/>
          <p:cNvSpPr>
            <a:spLocks noGrp="1"/>
          </p:cNvSpPr>
          <p:nvPr>
            <p:ph idx="1"/>
          </p:nvPr>
        </p:nvSpPr>
        <p:spPr>
          <a:xfrm>
            <a:off x="686860" y="1449387"/>
            <a:ext cx="7756525" cy="3986212"/>
          </a:xfrm>
        </p:spPr>
        <p:txBody>
          <a:bodyPr/>
          <a:lstStyle/>
          <a:p>
            <a:pPr marL="0" indent="0">
              <a:buNone/>
            </a:pPr>
            <a:r>
              <a:rPr lang="en-GB" altLang="en-US" dirty="0" smtClean="0"/>
              <a:t>1</a:t>
            </a:r>
            <a:r>
              <a:rPr lang="en-GB" altLang="en-US" baseline="30000" dirty="0" smtClean="0"/>
              <a:t>st</a:t>
            </a:r>
            <a:r>
              <a:rPr lang="en-GB" altLang="en-US" dirty="0" smtClean="0"/>
              <a:t> SGIDF Grant 2008-2011</a:t>
            </a:r>
          </a:p>
          <a:p>
            <a:pPr marL="0" indent="0">
              <a:buNone/>
            </a:pPr>
            <a:r>
              <a:rPr lang="en-GB" altLang="en-US" dirty="0" smtClean="0"/>
              <a:t>	Enhancing Medical </a:t>
            </a:r>
            <a:r>
              <a:rPr lang="en-GB" altLang="en-US" dirty="0" smtClean="0"/>
              <a:t>Training</a:t>
            </a:r>
          </a:p>
          <a:p>
            <a:pPr marL="0" indent="0">
              <a:buNone/>
            </a:pPr>
            <a:endParaRPr lang="en-GB" altLang="en-US" dirty="0" smtClean="0"/>
          </a:p>
          <a:p>
            <a:pPr marL="0" indent="0">
              <a:buNone/>
            </a:pPr>
            <a:r>
              <a:rPr lang="en-GB" altLang="en-US" dirty="0" smtClean="0"/>
              <a:t>2</a:t>
            </a:r>
            <a:r>
              <a:rPr lang="en-GB" altLang="en-US" baseline="30000" dirty="0" smtClean="0"/>
              <a:t>nd</a:t>
            </a:r>
            <a:r>
              <a:rPr lang="en-GB" altLang="en-US" dirty="0" smtClean="0"/>
              <a:t> SGIDF Grant 2012-15</a:t>
            </a:r>
          </a:p>
          <a:p>
            <a:pPr marL="0" indent="0">
              <a:buNone/>
            </a:pPr>
            <a:r>
              <a:rPr lang="en-GB" altLang="en-US" dirty="0" smtClean="0"/>
              <a:t>	Enhancing Healthcare </a:t>
            </a:r>
            <a:r>
              <a:rPr lang="en-GB" altLang="en-US" dirty="0" smtClean="0"/>
              <a:t>Training</a:t>
            </a:r>
          </a:p>
          <a:p>
            <a:pPr marL="0" indent="0">
              <a:buNone/>
            </a:pPr>
            <a:endParaRPr lang="en-GB" altLang="en-US" dirty="0"/>
          </a:p>
          <a:p>
            <a:pPr marL="0" indent="0">
              <a:buNone/>
            </a:pPr>
            <a:r>
              <a:rPr lang="en-GB" altLang="en-US" dirty="0" smtClean="0"/>
              <a:t>Current ongoing collaboration</a:t>
            </a:r>
          </a:p>
          <a:p>
            <a:pPr marL="0" indent="0">
              <a:buNone/>
            </a:pPr>
            <a:endParaRPr lang="en-GB" altLang="en-US" dirty="0" smtClean="0"/>
          </a:p>
          <a:p>
            <a:pPr marL="0" indent="0">
              <a:buNone/>
            </a:pPr>
            <a:endParaRPr lang="en-GB" altLang="en-US" dirty="0" smtClean="0"/>
          </a:p>
          <a:p>
            <a:pPr marL="0" indent="0">
              <a:buNone/>
            </a:pPr>
            <a:endParaRPr lang="en-GB" altLang="en-US" dirty="0" smtClean="0"/>
          </a:p>
        </p:txBody>
      </p:sp>
      <p:sp>
        <p:nvSpPr>
          <p:cNvPr id="4" name="Footer Placeholder 3"/>
          <p:cNvSpPr>
            <a:spLocks noGrp="1"/>
          </p:cNvSpPr>
          <p:nvPr>
            <p:ph type="ftr" sz="quarter" idx="11"/>
          </p:nvPr>
        </p:nvSpPr>
        <p:spPr/>
        <p:txBody>
          <a:bodyPr/>
          <a:lstStyle/>
          <a:p>
            <a:pPr>
              <a:defRPr/>
            </a:pPr>
            <a:endParaRPr lang="en-US"/>
          </a:p>
        </p:txBody>
      </p:sp>
      <p:sp>
        <p:nvSpPr>
          <p:cNvPr id="1024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1A59859-05A7-43AD-8C70-A17E2D57C958}" type="slidenum">
              <a:rPr lang="en-US" altLang="en-US" sz="1200">
                <a:solidFill>
                  <a:schemeClr val="bg1"/>
                </a:solidFill>
              </a:rPr>
              <a:pPr>
                <a:spcBef>
                  <a:spcPct val="0"/>
                </a:spcBef>
                <a:buFontTx/>
                <a:buNone/>
              </a:pPr>
              <a:t>3</a:t>
            </a:fld>
            <a:endParaRPr lang="en-US" altLang="en-US" sz="1200">
              <a:solidFill>
                <a:schemeClr val="bg1"/>
              </a:solidFill>
            </a:endParaRPr>
          </a:p>
        </p:txBody>
      </p:sp>
    </p:spTree>
    <p:extLst>
      <p:ext uri="{BB962C8B-B14F-4D97-AF65-F5344CB8AC3E}">
        <p14:creationId xmlns:p14="http://schemas.microsoft.com/office/powerpoint/2010/main" val="11314015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BSc Clinical Officers</a:t>
            </a:r>
            <a:endParaRPr lang="en-GB" dirty="0"/>
          </a:p>
        </p:txBody>
      </p:sp>
      <p:sp>
        <p:nvSpPr>
          <p:cNvPr id="3" name="Content Placeholder 2"/>
          <p:cNvSpPr>
            <a:spLocks noGrp="1"/>
          </p:cNvSpPr>
          <p:nvPr>
            <p:ph sz="half" idx="1"/>
          </p:nvPr>
        </p:nvSpPr>
        <p:spPr>
          <a:xfrm>
            <a:off x="849452" y="1553106"/>
            <a:ext cx="4038600" cy="4525963"/>
          </a:xfrm>
        </p:spPr>
        <p:txBody>
          <a:bodyPr>
            <a:normAutofit lnSpcReduction="10000"/>
          </a:bodyPr>
          <a:lstStyle/>
          <a:p>
            <a:pPr marL="0" indent="0">
              <a:buNone/>
            </a:pPr>
            <a:r>
              <a:rPr lang="en-GB" sz="2000" dirty="0"/>
              <a:t>The St Andrews – College of Medicine collaboration </a:t>
            </a:r>
            <a:r>
              <a:rPr lang="en-GB" sz="2000" dirty="0" smtClean="0"/>
              <a:t>funded </a:t>
            </a:r>
            <a:r>
              <a:rPr lang="en-GB" sz="2000" dirty="0"/>
              <a:t>the training of 10 Clinical Officers to complete their BSc </a:t>
            </a:r>
            <a:r>
              <a:rPr lang="en-GB" sz="2000" dirty="0" smtClean="0"/>
              <a:t>degree.</a:t>
            </a:r>
          </a:p>
          <a:p>
            <a:pPr marL="0" indent="0">
              <a:buNone/>
            </a:pPr>
            <a:endParaRPr lang="en-GB" sz="2000" dirty="0" smtClean="0"/>
          </a:p>
          <a:p>
            <a:pPr marL="0" indent="0">
              <a:buNone/>
            </a:pPr>
            <a:r>
              <a:rPr lang="en-GB" sz="2000" dirty="0" smtClean="0"/>
              <a:t>This was followed up with bids to GIZ and ELMA and a further 100 scholarships have been awarded. </a:t>
            </a:r>
          </a:p>
          <a:p>
            <a:pPr marL="0" indent="0">
              <a:buNone/>
            </a:pPr>
            <a:endParaRPr lang="en-GB" sz="2000" dirty="0" smtClean="0"/>
          </a:p>
          <a:p>
            <a:pPr marL="0" indent="0">
              <a:buNone/>
            </a:pPr>
            <a:r>
              <a:rPr lang="en-GB" sz="2000" dirty="0" smtClean="0"/>
              <a:t>The graduates from this programme work throughout Malawi in District General Hospitals, which brings specialist care close to where patients live. </a:t>
            </a:r>
            <a:endParaRPr lang="en-GB" sz="2000" dirty="0"/>
          </a:p>
        </p:txBody>
      </p:sp>
      <p:pic>
        <p:nvPicPr>
          <p:cNvPr id="5" name="Content Placeholder 4"/>
          <p:cNvPicPr>
            <a:picLocks noGrp="1" noChangeAspect="1"/>
          </p:cNvPicPr>
          <p:nvPr>
            <p:ph sz="half" idx="2"/>
          </p:nvPr>
        </p:nvPicPr>
        <p:blipFill>
          <a:blip r:embed="rId2"/>
          <a:stretch>
            <a:fillRect/>
          </a:stretch>
        </p:blipFill>
        <p:spPr>
          <a:xfrm>
            <a:off x="8552866" y="1"/>
            <a:ext cx="2193351" cy="4525963"/>
          </a:xfrm>
          <a:prstGeom prst="rect">
            <a:avLst/>
          </a:prstGeom>
        </p:spPr>
      </p:pic>
      <p:pic>
        <p:nvPicPr>
          <p:cNvPr id="6" name="Picture 5"/>
          <p:cNvPicPr>
            <a:picLocks noChangeAspect="1"/>
          </p:cNvPicPr>
          <p:nvPr/>
        </p:nvPicPr>
        <p:blipFill>
          <a:blip r:embed="rId3"/>
          <a:stretch>
            <a:fillRect/>
          </a:stretch>
        </p:blipFill>
        <p:spPr>
          <a:xfrm rot="1119511">
            <a:off x="5911891" y="3080932"/>
            <a:ext cx="4574130" cy="3353629"/>
          </a:xfrm>
          <a:prstGeom prst="rect">
            <a:avLst/>
          </a:prstGeom>
        </p:spPr>
      </p:pic>
    </p:spTree>
    <p:extLst>
      <p:ext uri="{BB962C8B-B14F-4D97-AF65-F5344CB8AC3E}">
        <p14:creationId xmlns:p14="http://schemas.microsoft.com/office/powerpoint/2010/main" val="23988833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906" y="365125"/>
            <a:ext cx="1790605" cy="1325563"/>
          </a:xfrm>
        </p:spPr>
        <p:txBody>
          <a:bodyPr/>
          <a:lstStyle/>
          <a:p>
            <a:r>
              <a:rPr lang="en-GB" dirty="0" smtClean="0"/>
              <a:t>PACHA</a:t>
            </a:r>
            <a:endParaRPr lang="en-GB" dirty="0"/>
          </a:p>
        </p:txBody>
      </p:sp>
      <p:sp>
        <p:nvSpPr>
          <p:cNvPr id="3" name="Content Placeholder 2"/>
          <p:cNvSpPr>
            <a:spLocks noGrp="1"/>
          </p:cNvSpPr>
          <p:nvPr>
            <p:ph sz="half" idx="1"/>
          </p:nvPr>
        </p:nvSpPr>
        <p:spPr>
          <a:xfrm>
            <a:off x="802880" y="590110"/>
            <a:ext cx="4038600" cy="5851525"/>
          </a:xfrm>
        </p:spPr>
        <p:txBody>
          <a:bodyPr>
            <a:normAutofit fontScale="77500" lnSpcReduction="20000"/>
          </a:bodyPr>
          <a:lstStyle/>
          <a:p>
            <a:pPr marL="0" indent="0">
              <a:buNone/>
            </a:pPr>
            <a:r>
              <a:rPr lang="en-GB" sz="2600" dirty="0" smtClean="0"/>
              <a:t>A joint </a:t>
            </a:r>
            <a:r>
              <a:rPr lang="en-GB" sz="2600" dirty="0"/>
              <a:t>senior lecturer </a:t>
            </a:r>
            <a:r>
              <a:rPr lang="en-GB" sz="2600" dirty="0" smtClean="0"/>
              <a:t>works </a:t>
            </a:r>
            <a:r>
              <a:rPr lang="en-GB" sz="2600" dirty="0"/>
              <a:t>in both </a:t>
            </a:r>
            <a:r>
              <a:rPr lang="en-GB" sz="2600" dirty="0" smtClean="0"/>
              <a:t>University of St Andrews and College of Medicine and supports the ongoing collaboration. </a:t>
            </a:r>
          </a:p>
          <a:p>
            <a:pPr marL="0" indent="0">
              <a:buNone/>
            </a:pPr>
            <a:endParaRPr lang="en-GB" sz="2600" dirty="0" smtClean="0"/>
          </a:p>
          <a:p>
            <a:pPr marL="0" indent="0">
              <a:buNone/>
            </a:pPr>
            <a:r>
              <a:rPr lang="en-GB" sz="2600" dirty="0" smtClean="0"/>
              <a:t>Dr O’Hare is a </a:t>
            </a:r>
            <a:r>
              <a:rPr lang="en-GB" sz="2600" dirty="0"/>
              <a:t>paediatrician who has worked with the Malawian Paediatric and Child Association (</a:t>
            </a:r>
            <a:r>
              <a:rPr lang="en-GB" sz="2600" u="sng" dirty="0">
                <a:hlinkClick r:id="rId2"/>
              </a:rPr>
              <a:t>PACHA</a:t>
            </a:r>
            <a:r>
              <a:rPr lang="en-GB" sz="2600" dirty="0"/>
              <a:t>) to roll out neonatal care in 10 districts in Malawi over the last three years. </a:t>
            </a:r>
            <a:endParaRPr lang="en-GB" sz="2600" dirty="0" smtClean="0"/>
          </a:p>
          <a:p>
            <a:pPr marL="0" indent="0">
              <a:buNone/>
            </a:pPr>
            <a:endParaRPr lang="en-GB" sz="2600" dirty="0"/>
          </a:p>
          <a:p>
            <a:pPr marL="0" indent="0">
              <a:buNone/>
            </a:pPr>
            <a:r>
              <a:rPr lang="en-GB" sz="2600" dirty="0" smtClean="0"/>
              <a:t>PACHA has designed a 5 day course and </a:t>
            </a:r>
            <a:r>
              <a:rPr lang="en-GB" sz="2600" b="1" dirty="0" smtClean="0"/>
              <a:t>350 </a:t>
            </a:r>
            <a:r>
              <a:rPr lang="en-GB" sz="2600" b="1" dirty="0"/>
              <a:t>health care workers and 40 pre- service tutors have been trained </a:t>
            </a:r>
            <a:endParaRPr lang="en-GB" sz="2600" b="1" dirty="0" smtClean="0"/>
          </a:p>
          <a:p>
            <a:pPr marL="0" indent="0">
              <a:buNone/>
            </a:pPr>
            <a:endParaRPr lang="en-GB" sz="2600" dirty="0"/>
          </a:p>
          <a:p>
            <a:pPr marL="0" indent="0">
              <a:buNone/>
            </a:pPr>
            <a:r>
              <a:rPr lang="en-GB" sz="2600" b="1" dirty="0" smtClean="0"/>
              <a:t>Neonatal mortality has been reduced by 25% in those 10 facilities supported by PACHA</a:t>
            </a:r>
            <a:r>
              <a:rPr lang="en-GB" b="1" dirty="0" smtClean="0"/>
              <a:t>.</a:t>
            </a:r>
            <a:endParaRPr lang="en-GB" b="1" dirty="0"/>
          </a:p>
        </p:txBody>
      </p:sp>
      <p:pic>
        <p:nvPicPr>
          <p:cNvPr id="5" name="Picture 4"/>
          <p:cNvPicPr>
            <a:picLocks noChangeAspect="1"/>
          </p:cNvPicPr>
          <p:nvPr/>
        </p:nvPicPr>
        <p:blipFill>
          <a:blip r:embed="rId3"/>
          <a:stretch>
            <a:fillRect/>
          </a:stretch>
        </p:blipFill>
        <p:spPr>
          <a:xfrm rot="1020803">
            <a:off x="6377896" y="1978375"/>
            <a:ext cx="4324350" cy="3286125"/>
          </a:xfrm>
          <a:prstGeom prst="rect">
            <a:avLst/>
          </a:prstGeom>
        </p:spPr>
      </p:pic>
    </p:spTree>
    <p:extLst>
      <p:ext uri="{BB962C8B-B14F-4D97-AF65-F5344CB8AC3E}">
        <p14:creationId xmlns:p14="http://schemas.microsoft.com/office/powerpoint/2010/main" val="6257313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85402"/>
            <a:ext cx="8229600" cy="850106"/>
          </a:xfrm>
        </p:spPr>
        <p:txBody>
          <a:bodyPr/>
          <a:lstStyle/>
          <a:p>
            <a:r>
              <a:rPr lang="en-GB" b="1" dirty="0" smtClean="0">
                <a:latin typeface="Alte Haas Grotesk Bold"/>
                <a:cs typeface="Alte Haas Grotesk Bold"/>
              </a:rPr>
              <a:t>Grappling with Customs</a:t>
            </a:r>
            <a:endParaRPr lang="en-GB" b="1" dirty="0">
              <a:latin typeface="Alte Haas Grotesk Bold"/>
              <a:cs typeface="Alte Haas Grotesk Bold"/>
            </a:endParaRPr>
          </a:p>
        </p:txBody>
      </p:sp>
      <p:pic>
        <p:nvPicPr>
          <p:cNvPr id="31750" name="Picture 6" descr="C:\Users\jes10\Pictures\Malawi photos\2014 November\20141114_1718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1165" y="4869160"/>
            <a:ext cx="3535715" cy="1988840"/>
          </a:xfrm>
          <a:prstGeom prst="rect">
            <a:avLst/>
          </a:prstGeom>
          <a:noFill/>
          <a:extLst>
            <a:ext uri="{909E8E84-426E-40DD-AFC4-6F175D3DCCD1}">
              <a14:hiddenFill xmlns:a14="http://schemas.microsoft.com/office/drawing/2010/main">
                <a:solidFill>
                  <a:srgbClr val="FFFFFF"/>
                </a:solidFill>
              </a14:hiddenFill>
            </a:ext>
          </a:extLst>
        </p:spPr>
      </p:pic>
      <p:pic>
        <p:nvPicPr>
          <p:cNvPr id="31751" name="Picture 7" descr="C:\Users\jes10\Pictures\Malawi photos\2014 November\20141114_11541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751"/>
          <a:stretch/>
        </p:blipFill>
        <p:spPr bwMode="auto">
          <a:xfrm>
            <a:off x="7680176" y="1268760"/>
            <a:ext cx="2987825" cy="1728192"/>
          </a:xfrm>
          <a:prstGeom prst="rect">
            <a:avLst/>
          </a:prstGeom>
          <a:noFill/>
          <a:extLst>
            <a:ext uri="{909E8E84-426E-40DD-AFC4-6F175D3DCCD1}">
              <a14:hiddenFill xmlns:a14="http://schemas.microsoft.com/office/drawing/2010/main">
                <a:solidFill>
                  <a:srgbClr val="FFFFFF"/>
                </a:solidFill>
              </a14:hiddenFill>
            </a:ext>
          </a:extLst>
        </p:spPr>
      </p:pic>
      <p:pic>
        <p:nvPicPr>
          <p:cNvPr id="31752" name="Picture 8" descr="C:\Users\jes10\Pictures\Malawi photos\2014 November\20141114_17571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2924945"/>
            <a:ext cx="3515882" cy="1977685"/>
          </a:xfrm>
          <a:prstGeom prst="rect">
            <a:avLst/>
          </a:prstGeom>
          <a:noFill/>
          <a:extLst>
            <a:ext uri="{909E8E84-426E-40DD-AFC4-6F175D3DCCD1}">
              <a14:hiddenFill xmlns:a14="http://schemas.microsoft.com/office/drawing/2010/main">
                <a:solidFill>
                  <a:srgbClr val="FFFFFF"/>
                </a:solidFill>
              </a14:hiddenFill>
            </a:ext>
          </a:extLst>
        </p:spPr>
      </p:pic>
      <p:pic>
        <p:nvPicPr>
          <p:cNvPr id="31747" name="Picture 3" descr="C:\Users\jes10\Pictures\Malawi photos\2014 November\2014-11-Malawi-Nov-14\2014-11-14-malawi-and-jober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0514" y="2964800"/>
            <a:ext cx="5877487" cy="3893201"/>
          </a:xfrm>
          <a:prstGeom prst="rect">
            <a:avLst/>
          </a:prstGeom>
          <a:noFill/>
          <a:extLst>
            <a:ext uri="{909E8E84-426E-40DD-AFC4-6F175D3DCCD1}">
              <a14:hiddenFill xmlns:a14="http://schemas.microsoft.com/office/drawing/2010/main">
                <a:solidFill>
                  <a:srgbClr val="FFFFFF"/>
                </a:solidFill>
              </a14:hiddenFill>
            </a:ext>
          </a:extLst>
        </p:spPr>
      </p:pic>
      <p:pic>
        <p:nvPicPr>
          <p:cNvPr id="31746" name="Picture 2" descr="C:\Users\jes10\Pictures\Malawi photos\2014 November\2014-11-Malawi-Nov-14\2014-11-12-malawi-and-joberg.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5379"/>
          <a:stretch/>
        </p:blipFill>
        <p:spPr bwMode="auto">
          <a:xfrm>
            <a:off x="4583833" y="1261896"/>
            <a:ext cx="3095443" cy="1735056"/>
          </a:xfrm>
          <a:prstGeom prst="rect">
            <a:avLst/>
          </a:prstGeom>
          <a:noFill/>
          <a:extLst>
            <a:ext uri="{909E8E84-426E-40DD-AFC4-6F175D3DCCD1}">
              <a14:hiddenFill xmlns:a14="http://schemas.microsoft.com/office/drawing/2010/main">
                <a:solidFill>
                  <a:srgbClr val="FFFFFF"/>
                </a:solidFill>
              </a14:hiddenFill>
            </a:ext>
          </a:extLst>
        </p:spPr>
      </p:pic>
      <p:pic>
        <p:nvPicPr>
          <p:cNvPr id="31749" name="Picture 5" descr="C:\Users\jes10\Pictures\Malawi photos\2014 November\20141114_17575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001" y="1268760"/>
            <a:ext cx="3072341" cy="1728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9989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Photos-for-Simon\2014-05-09-curriculum-retreat-group-pict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5726"/>
            <a:ext cx="4406900"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2" descr="C:\Users\jes10\Pictures\Malawi photos\2014 November\2014-11-Malawi-Nov-14\2014-11-10-malawi-and-joberg.jpg"/>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l="10426" r="9782"/>
          <a:stretch>
            <a:fillRect/>
          </a:stretch>
        </p:blipFill>
        <p:spPr>
          <a:xfrm>
            <a:off x="5930900" y="2925764"/>
            <a:ext cx="3841750" cy="3419475"/>
          </a:xfrm>
          <a:ln w="57150">
            <a:solidFill>
              <a:srgbClr val="93CDDD"/>
            </a:solidFill>
            <a:miter lim="800000"/>
            <a:headEnd/>
            <a:tailEnd/>
          </a:ln>
        </p:spPr>
      </p:pic>
      <p:pic>
        <p:nvPicPr>
          <p:cNvPr id="4100" name="Picture 9"/>
          <p:cNvPicPr>
            <a:picLocks noChangeAspect="1" noChangeArrowheads="1"/>
          </p:cNvPicPr>
          <p:nvPr/>
        </p:nvPicPr>
        <p:blipFill>
          <a:blip r:embed="rId5">
            <a:extLst>
              <a:ext uri="{28A0092B-C50C-407E-A947-70E740481C1C}">
                <a14:useLocalDpi xmlns:a14="http://schemas.microsoft.com/office/drawing/2010/main" val="0"/>
              </a:ext>
            </a:extLst>
          </a:blip>
          <a:srcRect t="8813" b="11981"/>
          <a:stretch>
            <a:fillRect/>
          </a:stretch>
        </p:blipFill>
        <p:spPr bwMode="auto">
          <a:xfrm>
            <a:off x="1524000" y="2854326"/>
            <a:ext cx="4406900" cy="3490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0900" y="46038"/>
            <a:ext cx="3841750" cy="2995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02" name="Rectangle 1"/>
          <p:cNvSpPr>
            <a:spLocks noChangeArrowheads="1"/>
          </p:cNvSpPr>
          <p:nvPr/>
        </p:nvSpPr>
        <p:spPr bwMode="auto">
          <a:xfrm>
            <a:off x="1754188" y="6345238"/>
            <a:ext cx="417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b="1">
                <a:solidFill>
                  <a:schemeClr val="bg1"/>
                </a:solidFill>
                <a:latin typeface="Arial" panose="020B0604020202020204" pitchFamily="34" charset="0"/>
              </a:rPr>
              <a:t>St Andrews-Malawi Partnership</a:t>
            </a:r>
            <a:endParaRPr lang="en-GB" altLang="en-US" sz="1800">
              <a:solidFill>
                <a:schemeClr val="bg1"/>
              </a:solidFill>
              <a:latin typeface="Arial" panose="020B0604020202020204" pitchFamily="34" charset="0"/>
            </a:endParaRPr>
          </a:p>
        </p:txBody>
      </p:sp>
    </p:spTree>
    <p:extLst>
      <p:ext uri="{BB962C8B-B14F-4D97-AF65-F5344CB8AC3E}">
        <p14:creationId xmlns:p14="http://schemas.microsoft.com/office/powerpoint/2010/main" val="33750888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689" y="364861"/>
            <a:ext cx="10515600" cy="1325563"/>
          </a:xfrm>
        </p:spPr>
        <p:txBody>
          <a:bodyPr>
            <a:normAutofit/>
          </a:bodyPr>
          <a:lstStyle/>
          <a:p>
            <a:r>
              <a:rPr lang="en-GB" sz="3200" dirty="0" smtClean="0"/>
              <a:t>Children’s rights to health </a:t>
            </a:r>
            <a:endParaRPr lang="en-GB" sz="3200" dirty="0"/>
          </a:p>
        </p:txBody>
      </p:sp>
      <p:sp>
        <p:nvSpPr>
          <p:cNvPr id="3" name="Content Placeholder 2"/>
          <p:cNvSpPr>
            <a:spLocks noGrp="1"/>
          </p:cNvSpPr>
          <p:nvPr>
            <p:ph sz="half" idx="1"/>
          </p:nvPr>
        </p:nvSpPr>
        <p:spPr>
          <a:xfrm>
            <a:off x="759178" y="1690424"/>
            <a:ext cx="3982155" cy="4351338"/>
          </a:xfrm>
        </p:spPr>
        <p:txBody>
          <a:bodyPr>
            <a:normAutofit/>
          </a:bodyPr>
          <a:lstStyle/>
          <a:p>
            <a:pPr marL="0" indent="0">
              <a:buNone/>
            </a:pPr>
            <a:r>
              <a:rPr lang="en-GB" sz="2000" dirty="0" smtClean="0"/>
              <a:t>Dr O’Hare studies the potential impact of curtailing revenues lost from Low Income Countries on children’s right to health.</a:t>
            </a:r>
          </a:p>
          <a:p>
            <a:pPr marL="0" indent="0">
              <a:buNone/>
            </a:pPr>
            <a:endParaRPr lang="en-GB" sz="2000" dirty="0"/>
          </a:p>
          <a:p>
            <a:pPr marL="0" indent="0">
              <a:buNone/>
            </a:pPr>
            <a:r>
              <a:rPr lang="en-GB" sz="2000" dirty="0" smtClean="0"/>
              <a:t>Lost Revenues include tax avoidance, tax incentives and not taxing the informal sector.</a:t>
            </a:r>
          </a:p>
        </p:txBody>
      </p:sp>
      <p:pic>
        <p:nvPicPr>
          <p:cNvPr id="5" name="Content Placeholder 4"/>
          <p:cNvPicPr>
            <a:picLocks noGrp="1" noChangeAspect="1"/>
          </p:cNvPicPr>
          <p:nvPr>
            <p:ph sz="half" idx="2"/>
          </p:nvPr>
        </p:nvPicPr>
        <p:blipFill>
          <a:blip r:embed="rId2"/>
          <a:stretch>
            <a:fillRect/>
          </a:stretch>
        </p:blipFill>
        <p:spPr>
          <a:xfrm>
            <a:off x="5080001" y="512938"/>
            <a:ext cx="5649402" cy="5528559"/>
          </a:xfrm>
          <a:prstGeom prst="rect">
            <a:avLst/>
          </a:prstGeom>
        </p:spPr>
      </p:pic>
    </p:spTree>
    <p:extLst>
      <p:ext uri="{BB962C8B-B14F-4D97-AF65-F5344CB8AC3E}">
        <p14:creationId xmlns:p14="http://schemas.microsoft.com/office/powerpoint/2010/main" val="24496797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372534" y="215372"/>
            <a:ext cx="8631767" cy="1143000"/>
          </a:xfrm>
        </p:spPr>
        <p:txBody>
          <a:bodyPr/>
          <a:lstStyle/>
          <a:p>
            <a:r>
              <a:rPr lang="en-GB" altLang="en-US" dirty="0" smtClean="0"/>
              <a:t>1</a:t>
            </a:r>
            <a:r>
              <a:rPr lang="en-GB" altLang="en-US" baseline="30000" dirty="0" smtClean="0"/>
              <a:t>st</a:t>
            </a:r>
            <a:r>
              <a:rPr lang="en-GB" altLang="en-US" dirty="0" smtClean="0"/>
              <a:t> - Enhancing Medical </a:t>
            </a:r>
            <a:r>
              <a:rPr lang="en-GB" altLang="en-US" dirty="0" smtClean="0"/>
              <a:t>Training</a:t>
            </a:r>
            <a:endParaRPr lang="en-GB" altLang="en-US" dirty="0" smtClean="0"/>
          </a:p>
        </p:txBody>
      </p:sp>
      <p:sp>
        <p:nvSpPr>
          <p:cNvPr id="3" name="Content Placeholder 2"/>
          <p:cNvSpPr>
            <a:spLocks noGrp="1"/>
          </p:cNvSpPr>
          <p:nvPr>
            <p:ph idx="1"/>
          </p:nvPr>
        </p:nvSpPr>
        <p:spPr>
          <a:xfrm>
            <a:off x="551392" y="1311277"/>
            <a:ext cx="8274050" cy="4149725"/>
          </a:xfrm>
        </p:spPr>
        <p:txBody>
          <a:bodyPr/>
          <a:lstStyle/>
          <a:p>
            <a:pPr marL="0" indent="0">
              <a:buNone/>
              <a:defRPr/>
            </a:pPr>
            <a:r>
              <a:rPr lang="en-GB" dirty="0" smtClean="0"/>
              <a:t>Aim </a:t>
            </a:r>
            <a:endParaRPr lang="en-GB" dirty="0"/>
          </a:p>
          <a:p>
            <a:pPr>
              <a:defRPr/>
            </a:pPr>
            <a:r>
              <a:rPr lang="en-GB" dirty="0"/>
              <a:t>To </a:t>
            </a:r>
            <a:r>
              <a:rPr lang="en-GB" b="1" dirty="0"/>
              <a:t>increase the numbers of graduates</a:t>
            </a:r>
            <a:r>
              <a:rPr lang="en-GB" dirty="0"/>
              <a:t> from the </a:t>
            </a:r>
            <a:r>
              <a:rPr lang="en-GB" dirty="0" smtClean="0"/>
              <a:t>College </a:t>
            </a:r>
            <a:r>
              <a:rPr lang="en-GB" dirty="0"/>
              <a:t>of Medicine</a:t>
            </a:r>
          </a:p>
          <a:p>
            <a:pPr>
              <a:defRPr/>
            </a:pPr>
            <a:r>
              <a:rPr lang="en-GB" dirty="0"/>
              <a:t>Develop a </a:t>
            </a:r>
            <a:r>
              <a:rPr lang="en-GB" b="1" dirty="0"/>
              <a:t>new integrated undergraduate medical school curriculum</a:t>
            </a:r>
            <a:r>
              <a:rPr lang="en-GB" dirty="0"/>
              <a:t> </a:t>
            </a:r>
          </a:p>
          <a:p>
            <a:pPr>
              <a:defRPr/>
            </a:pPr>
            <a:r>
              <a:rPr lang="en-GB" dirty="0"/>
              <a:t>Support the development and expansion of human resource and </a:t>
            </a:r>
            <a:r>
              <a:rPr lang="en-GB" b="1" dirty="0"/>
              <a:t>ICT infrastructure</a:t>
            </a:r>
            <a:endParaRPr lang="en-GB" dirty="0"/>
          </a:p>
          <a:p>
            <a:pPr>
              <a:defRPr/>
            </a:pPr>
            <a:endParaRPr lang="en-GB" dirty="0"/>
          </a:p>
        </p:txBody>
      </p:sp>
      <p:sp>
        <p:nvSpPr>
          <p:cNvPr id="4" name="Footer Placeholder 3"/>
          <p:cNvSpPr>
            <a:spLocks noGrp="1"/>
          </p:cNvSpPr>
          <p:nvPr>
            <p:ph type="ftr" sz="quarter" idx="11"/>
          </p:nvPr>
        </p:nvSpPr>
        <p:spPr/>
        <p:txBody>
          <a:bodyPr/>
          <a:lstStyle/>
          <a:p>
            <a:pPr>
              <a:defRPr/>
            </a:pPr>
            <a:endParaRPr lang="en-US"/>
          </a:p>
        </p:txBody>
      </p:sp>
      <p:sp>
        <p:nvSpPr>
          <p:cNvPr id="1229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8874BBE-C695-4A0E-8843-6BD20DD87587}" type="slidenum">
              <a:rPr lang="en-US" altLang="en-US" sz="1200">
                <a:solidFill>
                  <a:schemeClr val="bg1"/>
                </a:solidFill>
              </a:rPr>
              <a:pPr>
                <a:spcBef>
                  <a:spcPct val="0"/>
                </a:spcBef>
                <a:buFontTx/>
                <a:buNone/>
              </a:pPr>
              <a:t>4</a:t>
            </a:fld>
            <a:endParaRPr lang="en-US" altLang="en-US" sz="1200">
              <a:solidFill>
                <a:schemeClr val="bg1"/>
              </a:solidFill>
            </a:endParaRPr>
          </a:p>
        </p:txBody>
      </p:sp>
    </p:spTree>
    <p:extLst>
      <p:ext uri="{BB962C8B-B14F-4D97-AF65-F5344CB8AC3E}">
        <p14:creationId xmlns:p14="http://schemas.microsoft.com/office/powerpoint/2010/main" val="9788474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malawi oct 08 2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799" y="101600"/>
            <a:ext cx="8263467" cy="619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47573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jes10\Pictures\Malawi photos\2009 Oct Malawi\IMG_433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5256" b="19676"/>
          <a:stretch/>
        </p:blipFill>
        <p:spPr bwMode="auto">
          <a:xfrm>
            <a:off x="5145087" y="1116444"/>
            <a:ext cx="4499992" cy="2074559"/>
          </a:xfrm>
          <a:prstGeom prst="rect">
            <a:avLst/>
          </a:prstGeom>
          <a:noFill/>
          <a:ln w="57150" cmpd="sng">
            <a:solidFill>
              <a:srgbClr val="93CDDD"/>
            </a:solidFill>
          </a:ln>
          <a:extLst>
            <a:ext uri="{909E8E84-426E-40DD-AFC4-6F175D3DCCD1}">
              <a14:hiddenFill xmlns:a14="http://schemas.microsoft.com/office/drawing/2010/main">
                <a:solidFill>
                  <a:srgbClr val="FFFFFF"/>
                </a:solidFill>
              </a14:hiddenFill>
            </a:ext>
          </a:extLst>
        </p:spPr>
      </p:pic>
      <p:pic>
        <p:nvPicPr>
          <p:cNvPr id="5" name="Picture 4" descr="C:\Users\jes10\Pictures\Malawi photos\2009 Oct Malawi\IMG_434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5098"/>
          <a:stretch/>
        </p:blipFill>
        <p:spPr bwMode="auto">
          <a:xfrm flipH="1">
            <a:off x="1147358" y="3793232"/>
            <a:ext cx="3872821" cy="2466084"/>
          </a:xfrm>
          <a:prstGeom prst="rect">
            <a:avLst/>
          </a:prstGeom>
          <a:noFill/>
          <a:ln w="57150" cmpd="sng">
            <a:solidFill>
              <a:srgbClr val="93CDDD"/>
            </a:solidFill>
          </a:ln>
          <a:extLst>
            <a:ext uri="{909E8E84-426E-40DD-AFC4-6F175D3DCCD1}">
              <a14:hiddenFill xmlns:a14="http://schemas.microsoft.com/office/drawing/2010/main">
                <a:solidFill>
                  <a:srgbClr val="FFFFFF"/>
                </a:solidFill>
              </a14:hiddenFill>
            </a:ext>
          </a:extLst>
        </p:spPr>
      </p:pic>
      <p:pic>
        <p:nvPicPr>
          <p:cNvPr id="6" name="Picture 5" descr="C:\Users\jes10\Pictures\Malawi photos\2009 Oct Malawi\IMG_434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5087" y="3358455"/>
            <a:ext cx="3867815" cy="2900861"/>
          </a:xfrm>
          <a:prstGeom prst="rect">
            <a:avLst/>
          </a:prstGeom>
          <a:noFill/>
          <a:ln w="57150" cmpd="sng">
            <a:solidFill>
              <a:srgbClr val="93CDDD"/>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40267" y="112342"/>
            <a:ext cx="9159824" cy="1498178"/>
          </a:xfrm>
        </p:spPr>
        <p:txBody>
          <a:bodyPr>
            <a:normAutofit/>
          </a:bodyPr>
          <a:lstStyle/>
          <a:p>
            <a:r>
              <a:rPr lang="en-GB" b="1" dirty="0" smtClean="0">
                <a:latin typeface="Alte Haas Grotesk Bold"/>
                <a:cs typeface="Alte Haas Grotesk Bold"/>
              </a:rPr>
              <a:t>Capacity building to support the new systems</a:t>
            </a:r>
            <a:endParaRPr lang="en-GB" b="1" dirty="0">
              <a:latin typeface="Alte Haas Grotesk Bold"/>
              <a:cs typeface="Alte Haas Grotesk Bold"/>
            </a:endParaRPr>
          </a:p>
        </p:txBody>
      </p:sp>
      <p:sp>
        <p:nvSpPr>
          <p:cNvPr id="3" name="Content Placeholder 2"/>
          <p:cNvSpPr>
            <a:spLocks noGrp="1"/>
          </p:cNvSpPr>
          <p:nvPr>
            <p:ph idx="1"/>
          </p:nvPr>
        </p:nvSpPr>
        <p:spPr>
          <a:xfrm>
            <a:off x="704445" y="1488976"/>
            <a:ext cx="4176464" cy="2304256"/>
          </a:xfrm>
        </p:spPr>
        <p:txBody>
          <a:bodyPr>
            <a:normAutofit fontScale="92500" lnSpcReduction="10000"/>
          </a:bodyPr>
          <a:lstStyle/>
          <a:p>
            <a:r>
              <a:rPr lang="en-GB" sz="1800" dirty="0">
                <a:latin typeface="Alte Haas Grotesk"/>
                <a:cs typeface="Alte Haas Grotesk"/>
              </a:rPr>
              <a:t>Projectors to deliver teaching</a:t>
            </a:r>
          </a:p>
          <a:p>
            <a:r>
              <a:rPr lang="en-GB" sz="1800" dirty="0">
                <a:latin typeface="Alte Haas Grotesk"/>
                <a:cs typeface="Alte Haas Grotesk"/>
              </a:rPr>
              <a:t>50 seater PC classrooms</a:t>
            </a:r>
          </a:p>
          <a:p>
            <a:pPr lvl="1"/>
            <a:r>
              <a:rPr lang="en-GB" sz="1800" dirty="0">
                <a:latin typeface="Alte Haas Grotesk"/>
                <a:cs typeface="Alte Haas Grotesk"/>
              </a:rPr>
              <a:t>Students to access resources</a:t>
            </a:r>
          </a:p>
          <a:p>
            <a:r>
              <a:rPr lang="en-GB" sz="1800" dirty="0">
                <a:latin typeface="Alte Haas Grotesk"/>
                <a:cs typeface="Alte Haas Grotesk"/>
              </a:rPr>
              <a:t>Server</a:t>
            </a:r>
          </a:p>
          <a:p>
            <a:pPr lvl="1"/>
            <a:r>
              <a:rPr lang="en-GB" sz="1800" dirty="0">
                <a:latin typeface="Alte Haas Grotesk"/>
                <a:cs typeface="Alte Haas Grotesk"/>
              </a:rPr>
              <a:t>T</a:t>
            </a:r>
            <a:r>
              <a:rPr lang="en-GB" sz="1800" dirty="0">
                <a:latin typeface="Alte Haas Grotesk"/>
                <a:cs typeface="Alte Haas Grotesk"/>
              </a:rPr>
              <a:t>o host and deliver resources</a:t>
            </a:r>
          </a:p>
          <a:p>
            <a:pPr lvl="1"/>
            <a:r>
              <a:rPr lang="en-GB" sz="1800" dirty="0">
                <a:latin typeface="Alte Haas Grotesk"/>
                <a:cs typeface="Alte Haas Grotesk"/>
              </a:rPr>
              <a:t>Run back ups</a:t>
            </a:r>
          </a:p>
          <a:p>
            <a:r>
              <a:rPr lang="en-GB" sz="1800" dirty="0">
                <a:latin typeface="Alte Haas Grotesk"/>
                <a:cs typeface="Alte Haas Grotesk"/>
              </a:rPr>
              <a:t>Consultancy and training for Registry and technical staff</a:t>
            </a:r>
          </a:p>
          <a:p>
            <a:pPr lvl="1"/>
            <a:endParaRPr lang="en-GB" sz="1800" dirty="0">
              <a:latin typeface="Alte Haas Grotesk"/>
              <a:cs typeface="Alte Haas Grotesk"/>
            </a:endParaRPr>
          </a:p>
        </p:txBody>
      </p:sp>
    </p:spTree>
    <p:extLst>
      <p:ext uri="{BB962C8B-B14F-4D97-AF65-F5344CB8AC3E}">
        <p14:creationId xmlns:p14="http://schemas.microsoft.com/office/powerpoint/2010/main" val="9086145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IMG_479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1223" y="143933"/>
            <a:ext cx="8082844" cy="6062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00697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799" y="241138"/>
            <a:ext cx="7175021" cy="721733"/>
          </a:xfrm>
        </p:spPr>
        <p:txBody>
          <a:bodyPr>
            <a:normAutofit/>
          </a:bodyPr>
          <a:lstStyle/>
          <a:p>
            <a:r>
              <a:rPr lang="en-GB" b="1" dirty="0" smtClean="0">
                <a:latin typeface="Alte Haas Grotesk Bold"/>
                <a:cs typeface="Alte Haas Grotesk Bold"/>
              </a:rPr>
              <a:t>Series of consultations</a:t>
            </a:r>
            <a:endParaRPr lang="en-GB" b="1" dirty="0">
              <a:latin typeface="Alte Haas Grotesk Bold"/>
              <a:cs typeface="Alte Haas Grotesk Bold"/>
            </a:endParaRPr>
          </a:p>
        </p:txBody>
      </p:sp>
      <p:sp>
        <p:nvSpPr>
          <p:cNvPr id="3" name="Content Placeholder 2"/>
          <p:cNvSpPr>
            <a:spLocks noGrp="1"/>
          </p:cNvSpPr>
          <p:nvPr>
            <p:ph idx="1"/>
          </p:nvPr>
        </p:nvSpPr>
        <p:spPr>
          <a:xfrm>
            <a:off x="5019991" y="1103970"/>
            <a:ext cx="3394720" cy="1270762"/>
          </a:xfrm>
        </p:spPr>
        <p:txBody>
          <a:bodyPr>
            <a:normAutofit/>
          </a:bodyPr>
          <a:lstStyle/>
          <a:p>
            <a:r>
              <a:rPr lang="en-GB" sz="1800" dirty="0">
                <a:latin typeface="Alte Haas Grotesk"/>
                <a:cs typeface="Alte Haas Grotesk"/>
              </a:rPr>
              <a:t>With senior COM Staff</a:t>
            </a:r>
          </a:p>
          <a:p>
            <a:r>
              <a:rPr lang="en-GB" sz="1800" dirty="0">
                <a:latin typeface="Alte Haas Grotesk"/>
                <a:cs typeface="Alte Haas Grotesk"/>
              </a:rPr>
              <a:t>Academics</a:t>
            </a:r>
          </a:p>
          <a:p>
            <a:r>
              <a:rPr lang="en-GB" sz="1800" dirty="0">
                <a:latin typeface="Alte Haas Grotesk"/>
                <a:cs typeface="Alte Haas Grotesk"/>
              </a:rPr>
              <a:t>ICT staff</a:t>
            </a:r>
          </a:p>
          <a:p>
            <a:endParaRPr lang="en-GB" dirty="0">
              <a:latin typeface="Alte Haas Grotesk"/>
              <a:cs typeface="Alte Haas Grotesk"/>
            </a:endParaRPr>
          </a:p>
          <a:p>
            <a:endParaRPr lang="en-GB" dirty="0">
              <a:latin typeface="Alte Haas Grotesk"/>
              <a:cs typeface="Alte Haas Grotesk"/>
            </a:endParaRPr>
          </a:p>
        </p:txBody>
      </p:sp>
      <p:pic>
        <p:nvPicPr>
          <p:cNvPr id="21510" name="Picture 6" descr="H:\Documents\LT Projects\Current\Malawi\Global health talk\Malawi oct 09 06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8026" y="1103970"/>
            <a:ext cx="3231932" cy="2424113"/>
          </a:xfrm>
          <a:prstGeom prst="rect">
            <a:avLst/>
          </a:prstGeom>
          <a:noFill/>
          <a:ln w="57150" cmpd="sng">
            <a:solidFill>
              <a:srgbClr val="93CDDD"/>
            </a:solidFill>
          </a:ln>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1018172" y="5449829"/>
            <a:ext cx="7524328" cy="6480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2800" b="1" dirty="0">
                <a:solidFill>
                  <a:srgbClr val="FF6600"/>
                </a:solidFill>
                <a:latin typeface="Alte Haas Grotesk"/>
                <a:cs typeface="Alte Haas Grotesk"/>
              </a:rPr>
              <a:t>CMS was born</a:t>
            </a:r>
            <a:endParaRPr lang="en-GB" sz="2800" b="1" dirty="0">
              <a:solidFill>
                <a:srgbClr val="FF6600"/>
              </a:solidFill>
              <a:latin typeface="Alte Haas Grotesk"/>
              <a:cs typeface="Alte Haas Grotesk"/>
            </a:endParaRPr>
          </a:p>
        </p:txBody>
      </p:sp>
      <p:pic>
        <p:nvPicPr>
          <p:cNvPr id="21508" name="Picture 4" descr="H:\Documents\LT Projects\Current\Malawi\Global health talk\Malawi oct 09 17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0909" y="2611429"/>
            <a:ext cx="3578165" cy="2683806"/>
          </a:xfrm>
          <a:prstGeom prst="rect">
            <a:avLst/>
          </a:prstGeom>
          <a:noFill/>
          <a:ln w="57150" cmpd="sng">
            <a:solidFill>
              <a:srgbClr val="93CDDD"/>
            </a:solidFill>
          </a:ln>
          <a:extLst>
            <a:ext uri="{909E8E84-426E-40DD-AFC4-6F175D3DCCD1}">
              <a14:hiddenFill xmlns:a14="http://schemas.microsoft.com/office/drawing/2010/main">
                <a:solidFill>
                  <a:srgbClr val="FFFFFF"/>
                </a:solidFill>
              </a14:hiddenFill>
            </a:ext>
          </a:extLst>
        </p:spPr>
      </p:pic>
      <p:pic>
        <p:nvPicPr>
          <p:cNvPr id="21509" name="Picture 5" descr="H:\Documents\LT Projects\Current\Malawi\Global health talk\Malawi oct 09 18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15936" y="3520518"/>
            <a:ext cx="3338008" cy="2503676"/>
          </a:xfrm>
          <a:prstGeom prst="rect">
            <a:avLst/>
          </a:prstGeom>
          <a:noFill/>
          <a:ln w="57150" cmpd="sng">
            <a:solidFill>
              <a:srgbClr val="93CDDD"/>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7481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22534" y="1659466"/>
            <a:ext cx="4622800" cy="1477328"/>
          </a:xfrm>
          <a:prstGeom prst="rect">
            <a:avLst/>
          </a:prstGeom>
          <a:noFill/>
        </p:spPr>
        <p:txBody>
          <a:bodyPr wrap="square" rtlCol="0">
            <a:spAutoFit/>
          </a:bodyPr>
          <a:lstStyle/>
          <a:p>
            <a:r>
              <a:rPr lang="en-GB" dirty="0" smtClean="0"/>
              <a:t>Curriculum management system (CMS) now being used by all courses in the COM</a:t>
            </a:r>
          </a:p>
          <a:p>
            <a:endParaRPr lang="en-GB" dirty="0"/>
          </a:p>
          <a:p>
            <a:r>
              <a:rPr lang="en-GB" dirty="0" smtClean="0"/>
              <a:t>Being developed and managed by the COM ICT staff</a:t>
            </a:r>
            <a:endParaRPr lang="en-GB" dirty="0"/>
          </a:p>
        </p:txBody>
      </p:sp>
      <p:pic>
        <p:nvPicPr>
          <p:cNvPr id="4" name="Content Placeholder 3"/>
          <p:cNvPicPr>
            <a:picLocks noGrp="1" noChangeAspect="1"/>
          </p:cNvPicPr>
          <p:nvPr>
            <p:ph idx="1"/>
          </p:nvPr>
        </p:nvPicPr>
        <p:blipFill>
          <a:blip r:embed="rId3"/>
          <a:stretch>
            <a:fillRect/>
          </a:stretch>
        </p:blipFill>
        <p:spPr>
          <a:xfrm>
            <a:off x="987388" y="340897"/>
            <a:ext cx="5241290" cy="5876806"/>
          </a:xfrm>
          <a:prstGeom prst="rect">
            <a:avLst/>
          </a:prstGeom>
        </p:spPr>
      </p:pic>
    </p:spTree>
    <p:extLst>
      <p:ext uri="{BB962C8B-B14F-4D97-AF65-F5344CB8AC3E}">
        <p14:creationId xmlns:p14="http://schemas.microsoft.com/office/powerpoint/2010/main" val="2623361665"/>
      </p:ext>
    </p:extLst>
  </p:cSld>
  <p:clrMapOvr>
    <a:masterClrMapping/>
  </p:clrMapOvr>
  <p:timing>
    <p:tnLst>
      <p:par>
        <p:cTn id="1" dur="indefinite" restart="never" nodeType="tmRoot"/>
      </p:par>
    </p:tnLst>
  </p:timing>
</p:sld>
</file>

<file path=ppt/theme/theme1.xml><?xml version="1.0" encoding="utf-8"?>
<a:theme xmlns:a="http://schemas.openxmlformats.org/drawingml/2006/main" name="medPPTX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oM design.potx" id="{6897B33D-FB8B-4117-993E-22184088F094}" vid="{8CCD925B-8FE8-4DA2-8FC0-9A3819C32A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SoM design</Template>
  <TotalTime>0</TotalTime>
  <Words>1360</Words>
  <Application>Microsoft Office PowerPoint</Application>
  <PresentationFormat>Widescreen</PresentationFormat>
  <Paragraphs>205</Paragraphs>
  <Slides>34</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Alte Haas Grotesk</vt:lpstr>
      <vt:lpstr>Alte Haas Grotesk Bold</vt:lpstr>
      <vt:lpstr>Arial</vt:lpstr>
      <vt:lpstr>Calibri</vt:lpstr>
      <vt:lpstr>medPPTXtemplate</vt:lpstr>
      <vt:lpstr>Enhancing Medical &amp; Healthcare Training: Strengthening IT capacity   St Andrews Medical School  - College of Medicine, Malawi Collaboration</vt:lpstr>
      <vt:lpstr>Partnership</vt:lpstr>
      <vt:lpstr>COM and St Andrews Collaboration</vt:lpstr>
      <vt:lpstr>1st - Enhancing Medical Training</vt:lpstr>
      <vt:lpstr>PowerPoint Presentation</vt:lpstr>
      <vt:lpstr>Capacity building to support the new systems</vt:lpstr>
      <vt:lpstr>PowerPoint Presentation</vt:lpstr>
      <vt:lpstr>Series of consultations</vt:lpstr>
      <vt:lpstr>PowerPoint Presentation</vt:lpstr>
      <vt:lpstr>Personalised time-table staff and students across all campus courses</vt:lpstr>
      <vt:lpstr>PowerPoint Presentation</vt:lpstr>
      <vt:lpstr>PowerPoint Presentation</vt:lpstr>
      <vt:lpstr>Successes and achievements/ Take home points </vt:lpstr>
      <vt:lpstr>2nd SGIDF – Enhancing Healthcare</vt:lpstr>
      <vt:lpstr>2nd SGIDF Grant: 2012-2015 Enhancing Healthcare Training</vt:lpstr>
      <vt:lpstr>PowerPoint Presentation</vt:lpstr>
      <vt:lpstr>PowerPoint Presentation</vt:lpstr>
      <vt:lpstr>PowerPoint Presentation</vt:lpstr>
      <vt:lpstr>2. IT Capactiy Strenthening</vt:lpstr>
      <vt:lpstr>Training and Consultancy</vt:lpstr>
      <vt:lpstr>Lilongwe campus</vt:lpstr>
      <vt:lpstr>Lilongwe campus</vt:lpstr>
      <vt:lpstr>Decreasing frequency of travelling between campuses</vt:lpstr>
      <vt:lpstr>PowerPoint Presentation</vt:lpstr>
      <vt:lpstr>Visitors to Scotland</vt:lpstr>
      <vt:lpstr>Successes and achievements/ Take home points</vt:lpstr>
      <vt:lpstr>Challenges exist for the COM ICT</vt:lpstr>
      <vt:lpstr>Ongoing Initiatives</vt:lpstr>
      <vt:lpstr>TB test developed by St Andrews</vt:lpstr>
      <vt:lpstr>BSc Clinical Officers</vt:lpstr>
      <vt:lpstr>PACHA</vt:lpstr>
      <vt:lpstr>Grappling with Customs</vt:lpstr>
      <vt:lpstr>PowerPoint Presentation</vt:lpstr>
      <vt:lpstr>Children’s rights to health </vt:lpstr>
    </vt:vector>
  </TitlesOfParts>
  <Company>University of St Andrews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SMP’s Further and Higher Education Forum</dc:title>
  <dc:creator>Julie Struthers</dc:creator>
  <cp:lastModifiedBy>Julie Struthers</cp:lastModifiedBy>
  <cp:revision>22</cp:revision>
  <dcterms:created xsi:type="dcterms:W3CDTF">2017-09-14T10:19:21Z</dcterms:created>
  <dcterms:modified xsi:type="dcterms:W3CDTF">2017-09-19T11:10:20Z</dcterms:modified>
</cp:coreProperties>
</file>