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62" r:id="rId5"/>
    <p:sldId id="257" r:id="rId6"/>
    <p:sldId id="267" r:id="rId7"/>
    <p:sldId id="273" r:id="rId8"/>
    <p:sldId id="279" r:id="rId9"/>
    <p:sldId id="258" r:id="rId10"/>
    <p:sldId id="280" r:id="rId11"/>
    <p:sldId id="264" r:id="rId12"/>
    <p:sldId id="281" r:id="rId13"/>
    <p:sldId id="291" r:id="rId14"/>
    <p:sldId id="265" r:id="rId15"/>
    <p:sldId id="286" r:id="rId16"/>
    <p:sldId id="283" r:id="rId17"/>
    <p:sldId id="287" r:id="rId18"/>
    <p:sldId id="292" r:id="rId19"/>
    <p:sldId id="278" r:id="rId20"/>
    <p:sldId id="277" r:id="rId21"/>
    <p:sldId id="288" r:id="rId22"/>
    <p:sldId id="289" r:id="rId23"/>
    <p:sldId id="290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8CA3"/>
    <a:srgbClr val="993366"/>
    <a:srgbClr val="945F95"/>
    <a:srgbClr val="FBE694"/>
    <a:srgbClr val="FCB959"/>
    <a:srgbClr val="96D14B"/>
    <a:srgbClr val="00AAD3"/>
    <a:srgbClr val="0E6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7" autoAdjust="0"/>
    <p:restoredTop sz="94672" autoAdjust="0"/>
  </p:normalViewPr>
  <p:slideViewPr>
    <p:cSldViewPr snapToGrid="0">
      <p:cViewPr varScale="1">
        <p:scale>
          <a:sx n="101" d="100"/>
          <a:sy n="101" d="100"/>
        </p:scale>
        <p:origin x="145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3066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8B12E-EA93-400F-898A-4EF8B989B171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02FDA-6666-4058-AE39-7387AD924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21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02FDA-6666-4058-AE39-7387AD9246A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58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2A5D49D2-4469-4D46-B15A-3727496099F0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5E00FA25-C0D3-7A42-AAB8-A64FA1348E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26395" y="585834"/>
            <a:ext cx="6440489" cy="5480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88C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987031" y="1133856"/>
            <a:ext cx="2879853" cy="494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945F95"/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59677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51344"/>
            <a:ext cx="8229600" cy="325070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2A5D49D2-4469-4D46-B15A-3727496099F0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5E00FA25-C0D3-7A42-AAB8-A64FA1348E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26395" y="585834"/>
            <a:ext cx="6440489" cy="5480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88C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987031" y="1133856"/>
            <a:ext cx="2879853" cy="494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945F95"/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52014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A88C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2A5D49D2-4469-4D46-B15A-3727496099F0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5E00FA25-C0D3-7A42-AAB8-A64FA1348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6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26395" y="585834"/>
            <a:ext cx="6440489" cy="35617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878787"/>
                </a:solidFill>
              </a:rPr>
              <a:t>28pt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1344"/>
            <a:ext cx="8229600" cy="325070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5D49D2-4469-4D46-B15A-3727496099F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00FA25-C0D3-7A42-AAB8-A64FA1348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7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1344"/>
            <a:ext cx="8229600" cy="3250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-1557338" y="1296988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5987031" y="1133856"/>
            <a:ext cx="2879853" cy="494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945F95"/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88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>
                <a:solidFill>
                  <a:srgbClr val="A88CA3"/>
                </a:solidFill>
              </a:rPr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5D49D2-4469-4D46-B15A-3727496099F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00FA25-C0D3-7A42-AAB8-A64FA1348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1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84832"/>
            <a:ext cx="4038600" cy="404133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84832"/>
            <a:ext cx="4038600" cy="404133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2A5D49D2-4469-4D46-B15A-3727496099F0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5E00FA25-C0D3-7A42-AAB8-A64FA1348E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26395" y="585834"/>
            <a:ext cx="6440489" cy="5480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88C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987031" y="1133856"/>
            <a:ext cx="2879853" cy="494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945F95"/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71155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2821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945F95"/>
                </a:solidFill>
                <a:latin typeface="Rockwell" charset="0"/>
                <a:ea typeface="Rockwell" charset="0"/>
                <a:cs typeface="Rockwe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67979"/>
            <a:ext cx="4040188" cy="335818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2821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945F95"/>
                </a:solidFill>
                <a:latin typeface="Rockwell" charset="0"/>
                <a:ea typeface="Rockwell" charset="0"/>
                <a:cs typeface="Rockwel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67979"/>
            <a:ext cx="4041775" cy="335818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2A5D49D2-4469-4D46-B15A-3727496099F0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5E00FA25-C0D3-7A42-AAB8-A64FA1348E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26395" y="585834"/>
            <a:ext cx="6440489" cy="5480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88C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987031" y="1133856"/>
            <a:ext cx="2879853" cy="494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945F95"/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25116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2A5D49D2-4469-4D46-B15A-3727496099F0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5E00FA25-C0D3-7A42-AAB8-A64FA1348E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26395" y="585834"/>
            <a:ext cx="6440489" cy="5480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88C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987031" y="1133856"/>
            <a:ext cx="2879853" cy="494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945F95"/>
                </a:solidFill>
                <a:latin typeface="Rockwell" charset="0"/>
                <a:ea typeface="Rockwell" charset="0"/>
                <a:cs typeface="Rockwell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18738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2A5D49D2-4469-4D46-B15A-3727496099F0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5E00FA25-C0D3-7A42-AAB8-A64FA1348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8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6544"/>
            <a:ext cx="3008313" cy="80340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>
                <a:solidFill>
                  <a:srgbClr val="A88CA3"/>
                </a:solidFill>
              </a:rPr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008313" cy="32915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5D49D2-4469-4D46-B15A-3727496099F0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00FA25-C0D3-7A42-AAB8-A64FA1348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2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88CA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2A5D49D2-4469-4D46-B15A-3727496099F0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5E00FA25-C0D3-7A42-AAB8-A64FA1348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3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0"/>
            <a:ext cx="3208630" cy="226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8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457200" rtl="0" eaLnBrk="1" latinLnBrk="0" hangingPunct="1">
        <a:spcBef>
          <a:spcPct val="0"/>
        </a:spcBef>
        <a:buNone/>
        <a:defRPr sz="2800" b="1" i="0" kern="1200">
          <a:solidFill>
            <a:srgbClr val="00AAD3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94" y="1534076"/>
            <a:ext cx="6720179" cy="4844053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88CA3"/>
                </a:solidFill>
              </a:rPr>
              <a:t>Business Development Officer</a:t>
            </a:r>
            <a:endParaRPr lang="en-US" dirty="0">
              <a:solidFill>
                <a:srgbClr val="A88C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45F95"/>
                </a:solidFill>
              </a:rPr>
              <a:t> Progress to date</a:t>
            </a:r>
            <a:endParaRPr lang="en-GB" sz="2400" dirty="0">
              <a:solidFill>
                <a:srgbClr val="945F95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51343"/>
            <a:ext cx="8229600" cy="44157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Increased yield from 2.5 to 4 tons per hectare (60% increase in yield).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2,845 </a:t>
            </a:r>
            <a:r>
              <a:rPr lang="en-US" sz="2000" dirty="0" smtClean="0">
                <a:solidFill>
                  <a:schemeClr val="tx1"/>
                </a:solidFill>
              </a:rPr>
              <a:t>farmers trained so far (</a:t>
            </a:r>
            <a:r>
              <a:rPr lang="en-GB" sz="2000" dirty="0">
                <a:solidFill>
                  <a:schemeClr val="tx1"/>
                </a:solidFill>
              </a:rPr>
              <a:t>928 males, </a:t>
            </a:r>
            <a:r>
              <a:rPr lang="en-GB" sz="2000" dirty="0">
                <a:solidFill>
                  <a:srgbClr val="FF0000"/>
                </a:solidFill>
              </a:rPr>
              <a:t>1341 females</a:t>
            </a:r>
            <a:r>
              <a:rPr lang="en-GB" sz="2000" dirty="0">
                <a:solidFill>
                  <a:schemeClr val="tx1"/>
                </a:solidFill>
              </a:rPr>
              <a:t>, 550 youth, 20 elderly, 6 </a:t>
            </a:r>
            <a:r>
              <a:rPr lang="en-GB" sz="2000" dirty="0" smtClean="0">
                <a:solidFill>
                  <a:schemeClr val="tx1"/>
                </a:solidFill>
              </a:rPr>
              <a:t>disabled)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190.7 tons of organic fertilizer made and applied to 63 hectares of land.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150 lead </a:t>
            </a:r>
            <a:r>
              <a:rPr lang="en-GB" sz="2000" dirty="0" smtClean="0">
                <a:solidFill>
                  <a:schemeClr val="tx1"/>
                </a:solidFill>
              </a:rPr>
              <a:t>farmers trained </a:t>
            </a:r>
            <a:r>
              <a:rPr lang="en-GB" sz="2000" dirty="0">
                <a:solidFill>
                  <a:schemeClr val="tx1"/>
                </a:solidFill>
              </a:rPr>
              <a:t>(63 males, 52 females, 35 youth</a:t>
            </a:r>
            <a:r>
              <a:rPr lang="en-GB" sz="2000" dirty="0" smtClean="0">
                <a:solidFill>
                  <a:schemeClr val="tx1"/>
                </a:solidFill>
              </a:rPr>
              <a:t>).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37 demonstration plots established.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12 field days conducted.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49" y="1417638"/>
            <a:ext cx="6075848" cy="5440362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88CA3"/>
                </a:solidFill>
              </a:rPr>
              <a:t>Demonstration Plot</a:t>
            </a:r>
            <a:endParaRPr lang="en-US" dirty="0">
              <a:solidFill>
                <a:srgbClr val="A88C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7284" y="1628855"/>
            <a:ext cx="8229600" cy="516491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All VACs operating </a:t>
            </a:r>
            <a:r>
              <a:rPr lang="en-US" sz="2800" dirty="0">
                <a:solidFill>
                  <a:schemeClr val="tx1"/>
                </a:solidFill>
              </a:rPr>
              <a:t>on positive margins and </a:t>
            </a:r>
            <a:r>
              <a:rPr lang="en-US" sz="2800" dirty="0" smtClean="0">
                <a:solidFill>
                  <a:schemeClr val="tx1"/>
                </a:solidFill>
              </a:rPr>
              <a:t>improved </a:t>
            </a:r>
            <a:r>
              <a:rPr lang="en-US" sz="2800" dirty="0">
                <a:solidFill>
                  <a:schemeClr val="tx1"/>
                </a:solidFill>
              </a:rPr>
              <a:t>working capital. 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VACs </a:t>
            </a:r>
            <a:r>
              <a:rPr lang="en-US" sz="2400" dirty="0" smtClean="0">
                <a:solidFill>
                  <a:schemeClr val="tx1"/>
                </a:solidFill>
              </a:rPr>
              <a:t>operating </a:t>
            </a:r>
            <a:r>
              <a:rPr lang="en-US" sz="2400" dirty="0">
                <a:solidFill>
                  <a:schemeClr val="tx1"/>
                </a:solidFill>
              </a:rPr>
              <a:t>on an average of £1,244 gross profit and £5,473 </a:t>
            </a:r>
            <a:r>
              <a:rPr lang="en-US" sz="2400" dirty="0" smtClean="0">
                <a:solidFill>
                  <a:schemeClr val="tx1"/>
                </a:solidFill>
              </a:rPr>
              <a:t>working capital.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28 tons of processed products sold at 27% increase in price per ton.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Placement and training of 8 machine operators.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All VACs participated at district and national Agricultural Trade Fairs.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Market linkages-average of 3 sales contracts signed by each VAC.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88CA3"/>
                </a:solidFill>
              </a:rPr>
              <a:t>Progress to date</a:t>
            </a:r>
            <a:endParaRPr lang="en-US" dirty="0">
              <a:solidFill>
                <a:srgbClr val="A88C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06" y="1417638"/>
            <a:ext cx="6408357" cy="5440362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88CA3"/>
                </a:solidFill>
              </a:rPr>
              <a:t>National Agricultural Trade Fair</a:t>
            </a:r>
            <a:endParaRPr lang="en-US" dirty="0">
              <a:solidFill>
                <a:srgbClr val="A88C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88CA3"/>
                </a:solidFill>
              </a:rPr>
              <a:t>Sales Agreement</a:t>
            </a:r>
            <a:endParaRPr lang="en-US" dirty="0">
              <a:solidFill>
                <a:srgbClr val="A88CA3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273819"/>
              </p:ext>
            </p:extLst>
          </p:nvPr>
        </p:nvGraphicFramePr>
        <p:xfrm>
          <a:off x="759624" y="1628855"/>
          <a:ext cx="8191500" cy="695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4663440" imgH="6415677" progId="AcroExch.Document.11">
                  <p:embed/>
                </p:oleObj>
              </mc:Choice>
              <mc:Fallback>
                <p:oleObj name="Acrobat Document" r:id="rId3" imgW="4663440" imgH="641567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9624" y="1628855"/>
                        <a:ext cx="8191500" cy="695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7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51344"/>
            <a:ext cx="8229600" cy="45744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Improved cooperative and business management by VACs.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15 VAC Board of Directors trained in leadership &amp; governance, financial management and cooperative management.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64 VAC executive members trained in leadership &amp; governance, financial management and cooperative management.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88CA3"/>
                </a:solidFill>
              </a:rPr>
              <a:t>Progress to date</a:t>
            </a:r>
            <a:endParaRPr lang="en-US" dirty="0">
              <a:solidFill>
                <a:srgbClr val="A88C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45F95"/>
                </a:solidFill>
              </a:rPr>
              <a:t>Leadership &amp; governance training.</a:t>
            </a:r>
            <a:endParaRPr lang="en-US" dirty="0">
              <a:solidFill>
                <a:srgbClr val="945F95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06" y="1556746"/>
            <a:ext cx="6529269" cy="5301253"/>
          </a:xfrm>
        </p:spPr>
      </p:pic>
    </p:spTree>
    <p:extLst>
      <p:ext uri="{BB962C8B-B14F-4D97-AF65-F5344CB8AC3E}">
        <p14:creationId xmlns:p14="http://schemas.microsoft.com/office/powerpoint/2010/main" val="20069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51344"/>
            <a:ext cx="8229600" cy="43401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Frequent breakdown of machines and scarce spare parts.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Frequent power outages affected rate of processing.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Hand held power tillers and threshers to be imported from China.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Flood threats.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Delay in aggregation loan disbursement by OI &amp; FCB.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88CA3"/>
                </a:solidFill>
              </a:rPr>
              <a:t>Implementation Challenges</a:t>
            </a:r>
            <a:endParaRPr lang="en-US" dirty="0">
              <a:solidFill>
                <a:srgbClr val="A88C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51343"/>
            <a:ext cx="8229600" cy="458196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Development of maintenance plans for all VACs.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Evening processing.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Need to develop alternative reliable energy sources (renewable).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Procurement of tillers and threshers shifted to year 3, and to start early.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Flood preparedness/resilience strategy implemented in all VACs.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Improve partnership management with OI to speed up loan disbursements.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88CA3"/>
                </a:solidFill>
              </a:rPr>
              <a:t>Proposed solutions</a:t>
            </a:r>
            <a:endParaRPr lang="en-US" dirty="0">
              <a:solidFill>
                <a:srgbClr val="A88C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49904" y="648041"/>
            <a:ext cx="7429094" cy="2216071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A88CA3"/>
                </a:solidFill>
                <a:latin typeface="Rockwell"/>
                <a:ea typeface="+mj-ea"/>
                <a:cs typeface="Rockwell"/>
              </a:defRPr>
            </a:lvl1pPr>
          </a:lstStyle>
          <a:p>
            <a:pPr algn="l">
              <a:lnSpc>
                <a:spcPct val="150000"/>
              </a:lnSpc>
            </a:pPr>
            <a:endParaRPr lang="en-US" sz="3000" dirty="0" smtClean="0"/>
          </a:p>
          <a:p>
            <a:pPr algn="ctr">
              <a:lnSpc>
                <a:spcPct val="150000"/>
              </a:lnSpc>
            </a:pPr>
            <a:r>
              <a:rPr lang="en-US" sz="1500" b="0" dirty="0">
                <a:solidFill>
                  <a:srgbClr val="945F95"/>
                </a:solidFill>
              </a:rPr>
              <a:t/>
            </a:r>
            <a:br>
              <a:rPr lang="en-US" sz="1500" b="0" dirty="0">
                <a:solidFill>
                  <a:srgbClr val="945F95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</a:rPr>
              <a:t>CREATING ROBUST OPPORTUNITIES FOR CROP PRODUCTION AND SALE (CROPS PROJECT).</a:t>
            </a:r>
          </a:p>
          <a:p>
            <a:pPr algn="ctr">
              <a:lnSpc>
                <a:spcPct val="150000"/>
              </a:lnSpc>
            </a:pPr>
            <a:endParaRPr lang="en-US" sz="3200" b="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b="0" dirty="0" smtClean="0">
                <a:solidFill>
                  <a:schemeClr val="tx1"/>
                </a:solidFill>
              </a:rPr>
              <a:t>Total Funding: £998,074</a:t>
            </a:r>
          </a:p>
          <a:p>
            <a:pPr algn="ctr">
              <a:lnSpc>
                <a:spcPct val="150000"/>
              </a:lnSpc>
            </a:pPr>
            <a:r>
              <a:rPr lang="en-US" sz="3200" b="0" dirty="0" smtClean="0">
                <a:solidFill>
                  <a:schemeClr val="tx1"/>
                </a:solidFill>
              </a:rPr>
              <a:t>Period: October 2018-March 2023.</a:t>
            </a:r>
            <a:r>
              <a:rPr lang="en-US" sz="3200" b="0" dirty="0">
                <a:solidFill>
                  <a:schemeClr val="tx1"/>
                </a:solidFill>
              </a:rPr>
              <a:t/>
            </a:r>
            <a:br>
              <a:rPr lang="en-US" sz="3200" b="0" dirty="0">
                <a:solidFill>
                  <a:schemeClr val="tx1"/>
                </a:solidFill>
              </a:rPr>
            </a:br>
            <a:endParaRPr lang="en-US" sz="3200" b="0" dirty="0" smtClean="0">
              <a:solidFill>
                <a:schemeClr val="tx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67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7284" y="1977531"/>
            <a:ext cx="8229600" cy="4445939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‘£1 million Scottish Government funds saves $45 million from going down the drain’.  </a:t>
            </a:r>
            <a:r>
              <a:rPr lang="en-US" sz="2400" i="1" dirty="0" smtClean="0">
                <a:solidFill>
                  <a:schemeClr val="tx1"/>
                </a:solidFill>
              </a:rPr>
              <a:t>A case of the 4 dormant VACs and CROPS Project.</a:t>
            </a:r>
          </a:p>
          <a:p>
            <a:pPr marL="0" indent="0"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i="1" dirty="0" smtClean="0">
                <a:solidFill>
                  <a:schemeClr val="tx1"/>
                </a:solidFill>
              </a:rPr>
              <a:t>			Thank you for listening!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88CA3"/>
                </a:solidFill>
              </a:rPr>
              <a:t>Take Home message</a:t>
            </a:r>
            <a:endParaRPr lang="en-US" dirty="0">
              <a:solidFill>
                <a:srgbClr val="A88C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23002"/>
            <a:ext cx="8229600" cy="513499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Goal: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Improved livelihoods of 6,200 rural farmers in communities surrounding the VACs in Nkhotakota, Salima, Machinga and Chikwawa.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Target: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10% increase in household income by the year 2023.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Caused by: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2</a:t>
            </a:r>
            <a:r>
              <a:rPr lang="en-US" sz="1600" dirty="0" smtClean="0">
                <a:solidFill>
                  <a:schemeClr val="tx1"/>
                </a:solidFill>
              </a:rPr>
              <a:t>0% increase in crop productivity (yield).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10% increase in profitability of VAC processed products.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100% VAC costs covered by farmers (sustainable value addition).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Increased tonnage of VAC processed and sold products (7600 Mt).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45F95"/>
                </a:solidFill>
              </a:rPr>
              <a:t>Theory of Change</a:t>
            </a:r>
            <a:endParaRPr lang="en-US" dirty="0">
              <a:solidFill>
                <a:srgbClr val="945F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9256"/>
            <a:ext cx="8229600" cy="4806268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Small Irrigation and Value Addition Project (SIVAP) – 2013 to 2018 – </a:t>
            </a:r>
            <a:r>
              <a:rPr lang="en-US" sz="2800" dirty="0" err="1" smtClean="0">
                <a:solidFill>
                  <a:schemeClr val="tx1"/>
                </a:solidFill>
              </a:rPr>
              <a:t>GoM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Funding - $45 million.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Project sites – </a:t>
            </a:r>
            <a:r>
              <a:rPr lang="en-US" sz="2800" dirty="0" err="1" smtClean="0">
                <a:solidFill>
                  <a:schemeClr val="tx1"/>
                </a:solidFill>
              </a:rPr>
              <a:t>Karonga</a:t>
            </a:r>
            <a:r>
              <a:rPr lang="en-US" sz="2800" dirty="0" smtClean="0">
                <a:solidFill>
                  <a:schemeClr val="tx1"/>
                </a:solidFill>
              </a:rPr>
              <a:t>, Nkhotakota, Salima, Machinga, </a:t>
            </a:r>
            <a:r>
              <a:rPr lang="en-US" sz="2800" dirty="0" err="1" smtClean="0">
                <a:solidFill>
                  <a:schemeClr val="tx1"/>
                </a:solidFill>
              </a:rPr>
              <a:t>Thyolo</a:t>
            </a:r>
            <a:r>
              <a:rPr lang="en-US" sz="2800" dirty="0" smtClean="0">
                <a:solidFill>
                  <a:schemeClr val="tx1"/>
                </a:solidFill>
              </a:rPr>
              <a:t> &amp; Chikwawa.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SIVAP achievements: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7 VACs constructed.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Installation of processing machines.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Formation of 7 farmer cooperatives.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Construction of 10 irrigation schemes.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45F95"/>
                </a:solidFill>
              </a:rPr>
              <a:t>Background to CROPS Project</a:t>
            </a:r>
            <a:endParaRPr lang="en-US" dirty="0">
              <a:solidFill>
                <a:srgbClr val="945F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51344"/>
            <a:ext cx="8229600" cy="4529066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Why Challenges Worldwide (CROPS)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VACs being dormant for over 12 months after machine installation: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Lack of cooperative and business management skills by cooperatives.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Lack of value addition and processing skills.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Lack of marketing skills and market linkages.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No capital (lack of access to finance).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Fragmented value chains.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Heavy duty machines.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88CA3"/>
                </a:solidFill>
              </a:rPr>
              <a:t>Background to CROPS Project</a:t>
            </a:r>
            <a:endParaRPr lang="en-US" dirty="0">
              <a:solidFill>
                <a:srgbClr val="A88C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Placeholder 1"/>
          <p:cNvSpPr txBox="1">
            <a:spLocks/>
          </p:cNvSpPr>
          <p:nvPr/>
        </p:nvSpPr>
        <p:spPr>
          <a:xfrm>
            <a:off x="2578795" y="1212301"/>
            <a:ext cx="6440489" cy="356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AAD3"/>
                </a:solidFill>
                <a:latin typeface="Rockwell"/>
                <a:ea typeface="+mj-ea"/>
                <a:cs typeface="Rockwell"/>
              </a:defRPr>
            </a:lvl1pPr>
          </a:lstStyle>
          <a:p>
            <a:endParaRPr lang="en-US" sz="1800" b="0" dirty="0">
              <a:solidFill>
                <a:srgbClr val="945F9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45F95"/>
                </a:solidFill>
              </a:rPr>
              <a:t>The VAC</a:t>
            </a:r>
            <a:endParaRPr lang="en-GB" dirty="0">
              <a:solidFill>
                <a:srgbClr val="945F9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6748"/>
            <a:ext cx="8229600" cy="4915309"/>
          </a:xfrm>
        </p:spPr>
        <p:txBody>
          <a:bodyPr/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:\Users\USER\Desktop\000007 (1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86" y="2135818"/>
            <a:ext cx="7647710" cy="4325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68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88CA3"/>
                </a:solidFill>
              </a:rPr>
              <a:t>Machines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C:\Users\USER\Desktop\IMG_81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7" y="1417638"/>
            <a:ext cx="4723140" cy="5440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2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2143"/>
            <a:ext cx="8229600" cy="515585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Business unusual approach.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</a:rPr>
              <a:t>	Robust value chain strengthening model.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Value chain governance, reducing wastage, consumer preferences (moving </a:t>
            </a:r>
            <a:r>
              <a:rPr lang="en-GB" sz="2400" dirty="0" smtClean="0">
                <a:solidFill>
                  <a:schemeClr val="tx1"/>
                </a:solidFill>
              </a:rPr>
              <a:t>backwards i.e. where, who, and how value is added)</a:t>
            </a:r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chemeClr val="tx1"/>
                </a:solidFill>
              </a:rPr>
              <a:t>	Inclusive business and markets.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Empowerment and involvement of poor people in the supply chain.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</a:rPr>
              <a:t>	</a:t>
            </a:r>
            <a:r>
              <a:rPr lang="en-GB" sz="2400" dirty="0" smtClean="0">
                <a:solidFill>
                  <a:schemeClr val="tx1"/>
                </a:solidFill>
              </a:rPr>
              <a:t>Robust farmer extension models.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Placement of full time extension officers, farmer to farmer models, demo plots, field days.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684750" y="740891"/>
            <a:ext cx="2879853" cy="4949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45F95"/>
                </a:solidFill>
              </a:rPr>
              <a:t>Our approach</a:t>
            </a:r>
            <a:endParaRPr lang="en-GB" dirty="0">
              <a:solidFill>
                <a:srgbClr val="945F95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88CA3"/>
                </a:solidFill>
              </a:rPr>
              <a:t>Agriculture Extension Officer</a:t>
            </a:r>
            <a:endParaRPr lang="en-US" dirty="0">
              <a:solidFill>
                <a:srgbClr val="A88CA3"/>
              </a:solidFill>
            </a:endParaRPr>
          </a:p>
        </p:txBody>
      </p:sp>
      <p:pic>
        <p:nvPicPr>
          <p:cNvPr id="6" name="Content Placeholder 5" descr="C:\Users\USER\Desktop\PHOTOS\DSC_642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4" y="1417638"/>
            <a:ext cx="7232072" cy="5240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2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519a07cb-a073-438e-a862-05f12c4aa2ff" xsi:nil="true"/>
    <Date_x0020_Created xmlns="519a07cb-a073-438e-a862-05f12c4aa2f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815B7EA52C584DB92E0E7022990CF8" ma:contentTypeVersion="10" ma:contentTypeDescription="Create a new document." ma:contentTypeScope="" ma:versionID="e7f0ea4568c7b3e38d09490105180d07">
  <xsd:schema xmlns:xsd="http://www.w3.org/2001/XMLSchema" xmlns:xs="http://www.w3.org/2001/XMLSchema" xmlns:p="http://schemas.microsoft.com/office/2006/metadata/properties" xmlns:ns2="475d3d66-7305-4d18-84cd-76ae77889f03" xmlns:ns3="519a07cb-a073-438e-a862-05f12c4aa2ff" targetNamespace="http://schemas.microsoft.com/office/2006/metadata/properties" ma:root="true" ma:fieldsID="9611b7aac8511fe99e78ceed7ebbb301" ns2:_="" ns3:_="">
    <xsd:import namespace="475d3d66-7305-4d18-84cd-76ae77889f03"/>
    <xsd:import namespace="519a07cb-a073-438e-a862-05f12c4aa2f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Date_x0020_Created" minOccurs="0"/>
                <xsd:element ref="ns3:Category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d3d66-7305-4d18-84cd-76ae77889f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a07cb-a073-438e-a862-05f12c4aa2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Date_x0020_Created" ma:index="12" nillable="true" ma:displayName="Date Created" ma:format="DateOnly" ma:internalName="Date_x0020_Created">
      <xsd:simpleType>
        <xsd:restriction base="dms:DateTime"/>
      </xsd:simpleType>
    </xsd:element>
    <xsd:element name="Category" ma:index="13" nillable="true" ma:displayName="Category" ma:description="Which category does your blog relate to? " ma:internalName="Category">
      <xsd:simpleType>
        <xsd:restriction base="dms:Choice">
          <xsd:enumeration value="ICS"/>
          <xsd:enumeration value="PEPZ"/>
          <xsd:enumeration value="CMI"/>
          <xsd:enumeration value="Business Development"/>
          <xsd:enumeration value="Volunteer"/>
          <xsd:enumeration value="Enterprise"/>
          <xsd:enumeration value="Rwanda Scot Gov"/>
          <xsd:enumeration value="Accelerator"/>
        </xsd:restriction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577A78-45E1-45FC-882B-A6FCB4F245F3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475d3d66-7305-4d18-84cd-76ae77889f03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519a07cb-a073-438e-a862-05f12c4aa2f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D39DFF3-CBCF-4989-BBB3-411626FA5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9C1D7A-9F71-476C-85E2-49262D9107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5d3d66-7305-4d18-84cd-76ae77889f03"/>
    <ds:schemaRef ds:uri="519a07cb-a073-438e-a862-05f12c4aa2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3564</TotalTime>
  <Words>574</Words>
  <Application>Microsoft Office PowerPoint</Application>
  <PresentationFormat>On-screen Show (4:3)</PresentationFormat>
  <Paragraphs>93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Rockwell</vt:lpstr>
      <vt:lpstr>Verdana</vt:lpstr>
      <vt:lpstr>Wingdings</vt:lpstr>
      <vt:lpstr>Office Theme</vt:lpstr>
      <vt:lpstr>Acrobat Document</vt:lpstr>
      <vt:lpstr>PowerPoint Presentation</vt:lpstr>
      <vt:lpstr>PowerPoint Presentation</vt:lpstr>
      <vt:lpstr>Theory of Change</vt:lpstr>
      <vt:lpstr>Background to CROPS Project</vt:lpstr>
      <vt:lpstr>Background to CROPS Project</vt:lpstr>
      <vt:lpstr>The VAC</vt:lpstr>
      <vt:lpstr>Machines </vt:lpstr>
      <vt:lpstr>Our approach</vt:lpstr>
      <vt:lpstr>Agriculture Extension Officer</vt:lpstr>
      <vt:lpstr>Business Development Officer</vt:lpstr>
      <vt:lpstr> Progress to date</vt:lpstr>
      <vt:lpstr>Demonstration Plot</vt:lpstr>
      <vt:lpstr>Progress to date</vt:lpstr>
      <vt:lpstr>National Agricultural Trade Fair</vt:lpstr>
      <vt:lpstr>Sales Agreement</vt:lpstr>
      <vt:lpstr>Progress to date</vt:lpstr>
      <vt:lpstr>Leadership &amp; governance training.</vt:lpstr>
      <vt:lpstr>Implementation Challenges</vt:lpstr>
      <vt:lpstr>Proposed solutions</vt:lpstr>
      <vt:lpstr>Take Home message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30pt Presentation Title 20pt Presentation Sub-title 15pt Presentation Date</dc:title>
  <dc:creator>James Wilkinson</dc:creator>
  <cp:lastModifiedBy>USER</cp:lastModifiedBy>
  <cp:revision>145</cp:revision>
  <dcterms:modified xsi:type="dcterms:W3CDTF">2020-03-12T12:12:11Z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0x010100CE815B7EA52C584DB92E0E7022990CF8</vt:lpwstr>
  </property>
  <property fmtid="{D5CDD505-2E9C-101B-9397-08002B2CF9AE}" pid="3" name="AuthorIds_UIVersion_1536">
    <vt:lpwstr>143</vt:lpwstr>
  </property>
</Properties>
</file>