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329" r:id="rId2"/>
    <p:sldId id="328" r:id="rId3"/>
    <p:sldId id="323" r:id="rId4"/>
    <p:sldId id="319" r:id="rId5"/>
    <p:sldId id="320" r:id="rId6"/>
    <p:sldId id="326" r:id="rId7"/>
    <p:sldId id="257" r:id="rId8"/>
    <p:sldId id="262" r:id="rId9"/>
    <p:sldId id="265" r:id="rId10"/>
    <p:sldId id="264" r:id="rId11"/>
    <p:sldId id="316" r:id="rId12"/>
    <p:sldId id="266" r:id="rId13"/>
    <p:sldId id="306" r:id="rId14"/>
    <p:sldId id="308" r:id="rId15"/>
    <p:sldId id="307" r:id="rId16"/>
    <p:sldId id="277" r:id="rId17"/>
    <p:sldId id="272" r:id="rId18"/>
    <p:sldId id="273" r:id="rId19"/>
    <p:sldId id="301" r:id="rId20"/>
    <p:sldId id="294" r:id="rId21"/>
    <p:sldId id="296" r:id="rId22"/>
    <p:sldId id="298" r:id="rId23"/>
    <p:sldId id="299" r:id="rId24"/>
    <p:sldId id="278" r:id="rId25"/>
    <p:sldId id="281" r:id="rId26"/>
    <p:sldId id="287" r:id="rId27"/>
    <p:sldId id="289" r:id="rId28"/>
    <p:sldId id="279" r:id="rId29"/>
    <p:sldId id="305" r:id="rId30"/>
    <p:sldId id="280" r:id="rId31"/>
    <p:sldId id="312" r:id="rId32"/>
    <p:sldId id="259" r:id="rId33"/>
    <p:sldId id="315" r:id="rId34"/>
    <p:sldId id="330" r:id="rId35"/>
    <p:sldId id="331" r:id="rId36"/>
    <p:sldId id="332" r:id="rId37"/>
    <p:sldId id="33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9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4690"/>
  </p:normalViewPr>
  <p:slideViewPr>
    <p:cSldViewPr snapToGrid="0" snapToObjects="1"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6E01B-5195-BE4E-ACB9-CC4A06F58FA7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B7FD0-822D-2A4F-8D74-FE0793903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2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873-5343-454C-BA77-2D530939AA0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CF8B-508C-5043-8BDD-F92753F7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6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873-5343-454C-BA77-2D530939AA0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CF8B-508C-5043-8BDD-F92753F7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4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873-5343-454C-BA77-2D530939AA0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CF8B-508C-5043-8BDD-F92753F7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4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873-5343-454C-BA77-2D530939AA0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CF8B-508C-5043-8BDD-F92753F7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1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873-5343-454C-BA77-2D530939AA0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CF8B-508C-5043-8BDD-F92753F7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873-5343-454C-BA77-2D530939AA0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CF8B-508C-5043-8BDD-F92753F7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2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873-5343-454C-BA77-2D530939AA0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CF8B-508C-5043-8BDD-F92753F7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9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873-5343-454C-BA77-2D530939AA0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CF8B-508C-5043-8BDD-F92753F7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52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873-5343-454C-BA77-2D530939AA0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CF8B-508C-5043-8BDD-F92753F7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23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873-5343-454C-BA77-2D530939AA0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CF8B-508C-5043-8BDD-F92753F7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9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873-5343-454C-BA77-2D530939AA0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CF8B-508C-5043-8BDD-F92753F7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09873-5343-454C-BA77-2D530939AA00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CCF8B-508C-5043-8BDD-F92753F7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5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nts%20and%20Settings\All%20Users\Documents\My%20Pictures\LUMIXSimpleViewer\08112007\P1030998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Malawi lead: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29F49"/>
                </a:solidFill>
              </a:rPr>
              <a:t>Mr</a:t>
            </a:r>
            <a:r>
              <a:rPr lang="en-US" dirty="0">
                <a:solidFill>
                  <a:srgbClr val="029F49"/>
                </a:solidFill>
              </a:rPr>
              <a:t> Cyril </a:t>
            </a:r>
            <a:r>
              <a:rPr lang="en-US" dirty="0" err="1">
                <a:solidFill>
                  <a:srgbClr val="029F49"/>
                </a:solidFill>
              </a:rPr>
              <a:t>Goddia</a:t>
            </a:r>
            <a:endParaRPr lang="en-US" dirty="0">
              <a:solidFill>
                <a:srgbClr val="029F49"/>
              </a:solidFill>
            </a:endParaRPr>
          </a:p>
          <a:p>
            <a:pPr marL="0" indent="0">
              <a:buNone/>
              <a:defRPr/>
            </a:pPr>
            <a:r>
              <a:rPr lang="en-GB" dirty="0"/>
              <a:t>Queen Elizabeth Hospital, Blantyre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02" y="3618881"/>
            <a:ext cx="3338996" cy="2507282"/>
          </a:xfrm>
          <a:prstGeom prst="rect">
            <a:avLst/>
          </a:prstGeom>
        </p:spPr>
      </p:pic>
      <p:pic>
        <p:nvPicPr>
          <p:cNvPr id="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3673160"/>
            <a:ext cx="3550378" cy="23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1637458"/>
            <a:ext cx="3986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Scottish </a:t>
            </a:r>
            <a:r>
              <a:rPr lang="en-US" sz="2800" dirty="0"/>
              <a:t>lead:</a:t>
            </a:r>
          </a:p>
          <a:p>
            <a:r>
              <a:rPr lang="en-US" sz="2800" dirty="0" err="1">
                <a:solidFill>
                  <a:srgbClr val="029F49"/>
                </a:solidFill>
              </a:rPr>
              <a:t>Dr</a:t>
            </a:r>
            <a:r>
              <a:rPr lang="en-US" sz="2800" dirty="0">
                <a:solidFill>
                  <a:srgbClr val="029F49"/>
                </a:solidFill>
              </a:rPr>
              <a:t> Catriona Connolly</a:t>
            </a:r>
          </a:p>
          <a:p>
            <a:r>
              <a:rPr lang="en-US" sz="2800" dirty="0" smtClean="0"/>
              <a:t>Ninewells Hospital, Dundee</a:t>
            </a:r>
            <a:endParaRPr lang="en-US" sz="28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36998" cy="9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12397" y="973550"/>
            <a:ext cx="3316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ea typeface="ＭＳ Ｐゴシック" charset="0"/>
              </a:rPr>
              <a:t>Registered Charity No. SC041743 </a:t>
            </a:r>
          </a:p>
        </p:txBody>
      </p:sp>
    </p:spTree>
    <p:extLst>
      <p:ext uri="{BB962C8B-B14F-4D97-AF65-F5344CB8AC3E}">
        <p14:creationId xmlns:p14="http://schemas.microsoft.com/office/powerpoint/2010/main" val="99687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Scotland Malawi </a:t>
            </a:r>
            <a:r>
              <a:rPr lang="en-US" dirty="0" err="1" smtClean="0"/>
              <a:t>Anaesthesia</a:t>
            </a:r>
            <a:r>
              <a:rPr lang="en-US" dirty="0" smtClean="0"/>
              <a:t> courses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43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Pre- 2006</a:t>
            </a:r>
          </a:p>
          <a:p>
            <a:r>
              <a:rPr lang="en-US" sz="2000" dirty="0" smtClean="0"/>
              <a:t>No critical care at district hospitals</a:t>
            </a:r>
          </a:p>
          <a:p>
            <a:r>
              <a:rPr lang="en-US" sz="2000" dirty="0" smtClean="0"/>
              <a:t>Many deaths during transfer of unaccompanied critically ill to central hospitals</a:t>
            </a:r>
          </a:p>
          <a:p>
            <a:r>
              <a:rPr lang="en-US" sz="2000" dirty="0" smtClean="0"/>
              <a:t>Poor communication from referring hospital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Post course</a:t>
            </a:r>
          </a:p>
          <a:p>
            <a:r>
              <a:rPr lang="en-US" sz="2200" dirty="0" smtClean="0"/>
              <a:t>Critical care provided in district-</a:t>
            </a:r>
            <a:r>
              <a:rPr lang="en-US" sz="2200" dirty="0" smtClean="0">
                <a:solidFill>
                  <a:srgbClr val="FF0000"/>
                </a:solidFill>
              </a:rPr>
              <a:t>Transfer numbers decreased by up to 74%</a:t>
            </a:r>
          </a:p>
          <a:p>
            <a:r>
              <a:rPr lang="en-US" sz="2200" dirty="0" smtClean="0"/>
              <a:t>Of those treated locally- </a:t>
            </a:r>
            <a:r>
              <a:rPr lang="en-US" sz="2200" dirty="0" smtClean="0">
                <a:solidFill>
                  <a:srgbClr val="FF0000"/>
                </a:solidFill>
              </a:rPr>
              <a:t>survival rate is 70-80%</a:t>
            </a:r>
          </a:p>
          <a:p>
            <a:r>
              <a:rPr lang="en-US" sz="2200" dirty="0" smtClean="0"/>
              <a:t>Transfers are conducted safely- proper </a:t>
            </a:r>
            <a:r>
              <a:rPr lang="en-US" sz="2200" dirty="0" err="1" smtClean="0"/>
              <a:t>resus</a:t>
            </a:r>
            <a:r>
              <a:rPr lang="en-US" sz="2200" dirty="0" smtClean="0"/>
              <a:t>, personnel and communication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1" y="4989494"/>
            <a:ext cx="8062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Maternal deaths  decreased by 50% in </a:t>
            </a:r>
            <a:r>
              <a:rPr lang="en-US" sz="2800" dirty="0" smtClean="0"/>
              <a:t>the 3 </a:t>
            </a:r>
            <a:r>
              <a:rPr lang="en-US" sz="2800" dirty="0" err="1" smtClean="0"/>
              <a:t>centres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collecting data</a:t>
            </a:r>
            <a:endParaRPr lang="en-US" sz="28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08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with sustainability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Funding to cover:</a:t>
            </a:r>
          </a:p>
          <a:p>
            <a:r>
              <a:rPr lang="en-US" dirty="0" smtClean="0"/>
              <a:t>Travel, accommodation, subsistence of faculty and delegates from throughout Malawi</a:t>
            </a:r>
          </a:p>
          <a:p>
            <a:r>
              <a:rPr lang="en-US" dirty="0" smtClean="0"/>
              <a:t>? Wages</a:t>
            </a:r>
          </a:p>
          <a:p>
            <a:r>
              <a:rPr lang="en-US" dirty="0" smtClean="0"/>
              <a:t>ACOs isolated workers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1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Phase 2: 2012-2016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Multi-disciplinary </a:t>
            </a:r>
            <a:r>
              <a:rPr lang="en-US" dirty="0"/>
              <a:t>training </a:t>
            </a:r>
            <a:r>
              <a:rPr lang="en-US" dirty="0" smtClean="0"/>
              <a:t>in management of  </a:t>
            </a:r>
            <a:r>
              <a:rPr lang="en-US" dirty="0"/>
              <a:t>maternity </a:t>
            </a:r>
            <a:r>
              <a:rPr lang="en-US" dirty="0" smtClean="0"/>
              <a:t>emergencies/life-saving skills –  </a:t>
            </a:r>
            <a:r>
              <a:rPr lang="en-US" dirty="0" smtClean="0">
                <a:solidFill>
                  <a:srgbClr val="FF0000"/>
                </a:solidFill>
              </a:rPr>
              <a:t>“MOTTIE ” course</a:t>
            </a:r>
          </a:p>
          <a:p>
            <a:r>
              <a:rPr lang="en-US" dirty="0"/>
              <a:t>All staff working on labour </a:t>
            </a:r>
            <a:r>
              <a:rPr lang="en-US" dirty="0" smtClean="0"/>
              <a:t>ward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Three </a:t>
            </a:r>
            <a:r>
              <a:rPr lang="en-US" dirty="0"/>
              <a:t>districts with highest maternal </a:t>
            </a:r>
            <a:r>
              <a:rPr lang="en-US" dirty="0" smtClean="0"/>
              <a:t>mortality</a:t>
            </a:r>
          </a:p>
          <a:p>
            <a:r>
              <a:rPr lang="en-US" dirty="0" smtClean="0"/>
              <a:t>Guards and drivers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6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Salima: 10 instructors trained and supervised teaching on 11 MOTTIE courses </a:t>
            </a:r>
            <a:r>
              <a:rPr lang="en-GB" sz="3200" dirty="0" smtClean="0"/>
              <a:t>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717"/>
            <a:ext cx="9144000" cy="5231264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05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1"/>
            <a:ext cx="9144000" cy="589573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9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5123408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5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036169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8760" y="0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29F49"/>
                </a:solidFill>
              </a:rPr>
              <a:t>Salima</a:t>
            </a:r>
            <a:endParaRPr lang="en-US" sz="2800" dirty="0">
              <a:solidFill>
                <a:srgbClr val="029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-1"/>
            <a:ext cx="5122333" cy="5908431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15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020929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6035040"/>
            <a:ext cx="7329268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4160" y="167640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Salima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453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Machinga: </a:t>
            </a:r>
            <a:r>
              <a:rPr lang="en-GB" sz="2800" dirty="0" smtClean="0"/>
              <a:t>8 </a:t>
            </a:r>
            <a:r>
              <a:rPr lang="en-GB" sz="2800" dirty="0"/>
              <a:t>instructors trained and </a:t>
            </a:r>
            <a:r>
              <a:rPr lang="en-GB" sz="2800" dirty="0" smtClean="0"/>
              <a:t>supervised teaching  on </a:t>
            </a:r>
            <a:r>
              <a:rPr lang="en-GB" sz="2800" dirty="0"/>
              <a:t>9 courses - </a:t>
            </a:r>
            <a:r>
              <a:rPr lang="en-GB" sz="2800" dirty="0" smtClean="0"/>
              <a:t>6 </a:t>
            </a:r>
            <a:r>
              <a:rPr lang="en-GB" sz="2800" dirty="0"/>
              <a:t>remain in MDH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582"/>
            <a:ext cx="9144000" cy="5268329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4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Synopsis </a:t>
            </a:r>
          </a:p>
          <a:p>
            <a:r>
              <a:rPr lang="en-US" dirty="0" smtClean="0"/>
              <a:t>Impact </a:t>
            </a:r>
          </a:p>
          <a:p>
            <a:r>
              <a:rPr lang="en-US" dirty="0" smtClean="0"/>
              <a:t>Problems with sustainability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46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4" y="422032"/>
            <a:ext cx="7399606" cy="6435968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3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624" y="26789"/>
            <a:ext cx="11228832" cy="6831211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65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1211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1211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0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320607" cy="6050280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2040" y="1036320"/>
            <a:ext cx="1609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29F49"/>
                </a:solidFill>
              </a:rPr>
              <a:t>Machinga</a:t>
            </a:r>
          </a:p>
        </p:txBody>
      </p:sp>
    </p:spTree>
    <p:extLst>
      <p:ext uri="{BB962C8B-B14F-4D97-AF65-F5344CB8AC3E}">
        <p14:creationId xmlns:p14="http://schemas.microsoft.com/office/powerpoint/2010/main" val="3349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1"/>
            <a:ext cx="9144000" cy="5930900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335280"/>
            <a:ext cx="1609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29F49"/>
                </a:solidFill>
              </a:rPr>
              <a:t>Machinga</a:t>
            </a:r>
            <a:endParaRPr lang="en-US" sz="2800" dirty="0">
              <a:solidFill>
                <a:srgbClr val="029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1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768"/>
            <a:ext cx="9144000" cy="5285232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Mangochi: 7 instructors trained and supervised teaching on 3 MOTTIE courses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793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1"/>
            <a:ext cx="9144000" cy="5778500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Guards and Drivers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5123408" cy="6858000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8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5123408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66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P1030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6863"/>
            <a:ext cx="835501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8688" y="144475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2006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0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dirty="0" smtClean="0"/>
              <a:t>Total </a:t>
            </a:r>
            <a:r>
              <a:rPr lang="en-GB" dirty="0"/>
              <a:t>number of </a:t>
            </a:r>
            <a:r>
              <a:rPr lang="en-GB" dirty="0" smtClean="0"/>
              <a:t>staff </a:t>
            </a:r>
            <a:r>
              <a:rPr lang="en-GB" dirty="0"/>
              <a:t>trained in each centre: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Clinical Staff</a:t>
            </a:r>
          </a:p>
          <a:p>
            <a:pPr marL="0" indent="0">
              <a:buNone/>
            </a:pPr>
            <a:endParaRPr lang="en-GB" b="1" dirty="0" smtClean="0"/>
          </a:p>
          <a:p>
            <a:r>
              <a:rPr lang="en-GB" dirty="0" smtClean="0"/>
              <a:t>Salima</a:t>
            </a:r>
            <a:r>
              <a:rPr lang="en-GB" dirty="0"/>
              <a:t>: 153</a:t>
            </a:r>
            <a:endParaRPr lang="en-US" dirty="0"/>
          </a:p>
          <a:p>
            <a:r>
              <a:rPr lang="en-GB" dirty="0"/>
              <a:t>Machinga: 184</a:t>
            </a:r>
            <a:endParaRPr lang="en-US" dirty="0"/>
          </a:p>
          <a:p>
            <a:r>
              <a:rPr lang="en-GB" dirty="0"/>
              <a:t>Mangochi: 105 </a:t>
            </a:r>
            <a:endParaRPr lang="en-US" dirty="0"/>
          </a:p>
          <a:p>
            <a:pPr marL="0" indent="0">
              <a:buNone/>
            </a:pPr>
            <a:r>
              <a:rPr lang="en-GB" b="1" dirty="0"/>
              <a:t> 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Guards and drivers </a:t>
            </a:r>
            <a:endParaRPr lang="en-GB" b="1" dirty="0" smtClean="0"/>
          </a:p>
          <a:p>
            <a:pPr marL="0" indent="0">
              <a:buNone/>
            </a:pPr>
            <a:endParaRPr lang="en-GB" b="1" dirty="0" smtClean="0"/>
          </a:p>
          <a:p>
            <a:r>
              <a:rPr lang="en-GB" dirty="0" smtClean="0"/>
              <a:t>Salima</a:t>
            </a:r>
            <a:r>
              <a:rPr lang="en-GB" dirty="0"/>
              <a:t>: 80</a:t>
            </a:r>
            <a:endParaRPr lang="en-US" dirty="0"/>
          </a:p>
          <a:p>
            <a:r>
              <a:rPr lang="en-GB" dirty="0"/>
              <a:t>Machinga: 64</a:t>
            </a:r>
            <a:endParaRPr lang="en-US" dirty="0"/>
          </a:p>
          <a:p>
            <a:r>
              <a:rPr lang="en-GB" dirty="0"/>
              <a:t>Mangochi: 40</a:t>
            </a:r>
            <a:endParaRPr lang="en-US" dirty="0"/>
          </a:p>
          <a:p>
            <a:pPr marL="0" indent="0">
              <a:buNone/>
            </a:pPr>
            <a:r>
              <a:rPr lang="en-GB" dirty="0"/>
              <a:t> 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91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>
              <a:lnSpc>
                <a:spcPts val="12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sz="4000" dirty="0"/>
              <a:t>Maternal </a:t>
            </a:r>
            <a:r>
              <a:rPr lang="it-IT" sz="4000" dirty="0" err="1"/>
              <a:t>mortality</a:t>
            </a:r>
            <a:r>
              <a:rPr lang="it-IT" sz="4000" dirty="0"/>
              <a:t> 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endParaRPr lang="it-IT" u="sng" dirty="0" smtClean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u="sng" dirty="0" err="1" smtClean="0"/>
              <a:t>Pre-project</a:t>
            </a:r>
            <a:r>
              <a:rPr lang="it-IT" u="sng" dirty="0" smtClean="0"/>
              <a:t> </a:t>
            </a:r>
            <a:r>
              <a:rPr lang="it-IT" u="sng" dirty="0"/>
              <a:t>data</a:t>
            </a:r>
          </a:p>
          <a:p>
            <a:pPr marL="0">
              <a:lnSpc>
                <a:spcPts val="12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endParaRPr lang="it-IT" u="sng" dirty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endParaRPr lang="it-IT" u="sng" dirty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dirty="0"/>
              <a:t> </a:t>
            </a:r>
            <a:endParaRPr lang="it-IT" dirty="0" smtClean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dirty="0" smtClean="0">
                <a:solidFill>
                  <a:srgbClr val="FF0000"/>
                </a:solidFill>
              </a:rPr>
              <a:t>Salima</a:t>
            </a:r>
            <a:r>
              <a:rPr lang="it-IT" dirty="0">
                <a:solidFill>
                  <a:srgbClr val="FF0000"/>
                </a:solidFill>
              </a:rPr>
              <a:t>: 510 </a:t>
            </a:r>
            <a:r>
              <a:rPr lang="it-IT" dirty="0"/>
              <a:t>maternal </a:t>
            </a:r>
            <a:endParaRPr lang="it-IT" dirty="0" smtClean="0"/>
          </a:p>
          <a:p>
            <a:pPr marL="0">
              <a:lnSpc>
                <a:spcPts val="12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endParaRPr lang="it-IT" dirty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dirty="0" smtClean="0"/>
              <a:t>deaths </a:t>
            </a:r>
            <a:r>
              <a:rPr lang="it-IT" dirty="0"/>
              <a:t>per 100,000 </a:t>
            </a:r>
            <a:endParaRPr lang="it-IT" dirty="0" smtClean="0"/>
          </a:p>
          <a:p>
            <a:pPr marL="0">
              <a:lnSpc>
                <a:spcPts val="12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endParaRPr lang="it-IT" dirty="0" smtClean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dirty="0" smtClean="0"/>
              <a:t>deliveries</a:t>
            </a:r>
            <a:endParaRPr lang="en-US" sz="3200" dirty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dirty="0"/>
              <a:t> </a:t>
            </a:r>
            <a:endParaRPr lang="en-US" sz="3200" dirty="0"/>
          </a:p>
          <a:p>
            <a:pPr marL="0">
              <a:lnSpc>
                <a:spcPts val="12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endParaRPr lang="it-IT" dirty="0" smtClean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dirty="0"/>
              <a:t> </a:t>
            </a:r>
            <a:endParaRPr lang="en-US" sz="3200" dirty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dirty="0" smtClean="0">
                <a:solidFill>
                  <a:srgbClr val="FF0000"/>
                </a:solidFill>
              </a:rPr>
              <a:t>Machinga</a:t>
            </a:r>
            <a:r>
              <a:rPr lang="it-IT" dirty="0">
                <a:solidFill>
                  <a:srgbClr val="FF0000"/>
                </a:solidFill>
              </a:rPr>
              <a:t>: 880 </a:t>
            </a:r>
            <a:r>
              <a:rPr lang="it-IT" dirty="0"/>
              <a:t>per </a:t>
            </a:r>
            <a:endParaRPr lang="it-IT" dirty="0" smtClean="0"/>
          </a:p>
          <a:p>
            <a:pPr marL="0">
              <a:lnSpc>
                <a:spcPts val="12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endParaRPr lang="it-IT" dirty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dirty="0" smtClean="0"/>
              <a:t>100,000 </a:t>
            </a:r>
            <a:r>
              <a:rPr lang="it-IT" dirty="0"/>
              <a:t>deliveries</a:t>
            </a:r>
            <a:endParaRPr lang="en-US" sz="3200" dirty="0"/>
          </a:p>
          <a:p>
            <a:pPr marL="0">
              <a:lnSpc>
                <a:spcPts val="12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endParaRPr lang="it-IT" dirty="0" smtClean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endParaRPr lang="it-IT" dirty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dirty="0"/>
              <a:t> </a:t>
            </a:r>
            <a:endParaRPr lang="en-US" sz="3200" dirty="0">
              <a:solidFill>
                <a:srgbClr val="FF0000"/>
              </a:solidFill>
            </a:endParaRPr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dirty="0">
                <a:solidFill>
                  <a:srgbClr val="FF0000"/>
                </a:solidFill>
              </a:rPr>
              <a:t>Mangochi: 420 </a:t>
            </a:r>
            <a:r>
              <a:rPr lang="it-IT" dirty="0"/>
              <a:t>per </a:t>
            </a:r>
            <a:endParaRPr lang="it-IT" dirty="0" smtClean="0"/>
          </a:p>
          <a:p>
            <a:pPr marL="0">
              <a:lnSpc>
                <a:spcPts val="1200"/>
              </a:lnSpc>
              <a:spcBef>
                <a:spcPts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endParaRPr lang="it-IT" dirty="0"/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  <a:tabLst>
                <a:tab pos="457200" algn="l"/>
                <a:tab pos="914400" algn="l"/>
                <a:tab pos="1371600" algn="l"/>
                <a:tab pos="1828800" algn="l"/>
                <a:tab pos="2971800" algn="l"/>
                <a:tab pos="3429000" algn="l"/>
                <a:tab pos="5715000" algn="r"/>
                <a:tab pos="457200" algn="l"/>
              </a:tabLst>
            </a:pPr>
            <a:r>
              <a:rPr lang="it-IT" dirty="0" smtClean="0"/>
              <a:t>100,000 </a:t>
            </a:r>
            <a:r>
              <a:rPr lang="it-IT" dirty="0"/>
              <a:t>deliveries</a:t>
            </a:r>
            <a:endParaRPr lang="en-US" sz="3200" dirty="0">
              <a:latin typeface="Times New Roman" charset="0"/>
              <a:ea typeface="Times New Roman" charset="0"/>
            </a:endParaRP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u="sng" dirty="0"/>
              <a:t>End-of-project </a:t>
            </a:r>
            <a:r>
              <a:rPr lang="en-GB" u="sng" dirty="0" smtClean="0"/>
              <a:t>data</a:t>
            </a:r>
            <a:endParaRPr lang="en-GB" dirty="0"/>
          </a:p>
          <a:p>
            <a:pPr marL="0" indent="0">
              <a:spcAft>
                <a:spcPts val="600"/>
              </a:spcAft>
              <a:buNone/>
            </a:pPr>
            <a:r>
              <a:rPr lang="en-GB" dirty="0">
                <a:solidFill>
                  <a:srgbClr val="FF0000"/>
                </a:solidFill>
              </a:rPr>
              <a:t>Salima: 250 </a:t>
            </a:r>
            <a:r>
              <a:rPr lang="en-GB" dirty="0"/>
              <a:t>maternal deaths per 100,000 deliveries (50% decrease in MM)</a:t>
            </a:r>
            <a:endParaRPr lang="en-US" dirty="0"/>
          </a:p>
          <a:p>
            <a:pPr marL="0" indent="0">
              <a:spcAft>
                <a:spcPts val="600"/>
              </a:spcAft>
              <a:buNone/>
            </a:pPr>
            <a:r>
              <a:rPr lang="en-GB" dirty="0">
                <a:solidFill>
                  <a:srgbClr val="FF0000"/>
                </a:solidFill>
              </a:rPr>
              <a:t>Machinga: 210 </a:t>
            </a:r>
            <a:r>
              <a:rPr lang="en-GB" dirty="0"/>
              <a:t>maternal deaths per 100,000 deliveries (75% decrease in MM)</a:t>
            </a:r>
            <a:endParaRPr lang="en-US" dirty="0"/>
          </a:p>
          <a:p>
            <a:pPr marL="0" indent="0">
              <a:spcAft>
                <a:spcPts val="600"/>
              </a:spcAft>
              <a:buNone/>
            </a:pPr>
            <a:r>
              <a:rPr lang="it-IT" dirty="0">
                <a:solidFill>
                  <a:srgbClr val="FF0000"/>
                </a:solidFill>
              </a:rPr>
              <a:t>Mangochi: 390 </a:t>
            </a:r>
            <a:r>
              <a:rPr lang="it-IT" dirty="0"/>
              <a:t>maternal deaths per 100,000 deliveries (7% decrease in MM)</a:t>
            </a:r>
            <a:endParaRPr lang="en-US" dirty="0">
              <a:latin typeface="Times New Roman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08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</a:t>
            </a:r>
            <a:r>
              <a:rPr lang="en-US" sz="4000" dirty="0" smtClean="0"/>
              <a:t>urrent Challenges to sustainability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Funding</a:t>
            </a:r>
          </a:p>
          <a:p>
            <a:r>
              <a:rPr lang="en-US" dirty="0" smtClean="0"/>
              <a:t>Lunches and refreshments</a:t>
            </a:r>
          </a:p>
          <a:p>
            <a:r>
              <a:rPr lang="en-US" dirty="0" smtClean="0"/>
              <a:t>Accommodation, travel and subsistence for </a:t>
            </a:r>
          </a:p>
          <a:p>
            <a:pPr marL="0" indent="0">
              <a:buNone/>
            </a:pPr>
            <a:r>
              <a:rPr lang="en-US" dirty="0" smtClean="0"/>
              <a:t>     - health centre staff</a:t>
            </a:r>
          </a:p>
          <a:p>
            <a:pPr marL="0" indent="0">
              <a:buNone/>
            </a:pPr>
            <a:r>
              <a:rPr lang="en-US" dirty="0" smtClean="0"/>
              <a:t>     - Malawi “national”    	faculty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Malawian instructors</a:t>
            </a:r>
          </a:p>
          <a:p>
            <a:r>
              <a:rPr lang="en-GB" dirty="0"/>
              <a:t>T</a:t>
            </a:r>
            <a:r>
              <a:rPr lang="en-GB" dirty="0" smtClean="0"/>
              <a:t>otal </a:t>
            </a:r>
            <a:r>
              <a:rPr lang="en-GB" dirty="0"/>
              <a:t>of 24 local faculty trained and intensively </a:t>
            </a:r>
            <a:r>
              <a:rPr lang="en-GB" dirty="0" smtClean="0"/>
              <a:t>supervised</a:t>
            </a:r>
          </a:p>
          <a:p>
            <a:r>
              <a:rPr lang="en-GB" dirty="0"/>
              <a:t>3 Salima instructors have left and gone to College</a:t>
            </a:r>
          </a:p>
          <a:p>
            <a:r>
              <a:rPr lang="en-GB" dirty="0"/>
              <a:t>1 Machinga instructor has gone to ministry of health</a:t>
            </a:r>
          </a:p>
          <a:p>
            <a:r>
              <a:rPr lang="en-GB" dirty="0"/>
              <a:t>Machinga project lead moved to another district</a:t>
            </a:r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40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Acknowledgements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Instructors</a:t>
            </a:r>
          </a:p>
          <a:p>
            <a:r>
              <a:rPr lang="en-US" dirty="0"/>
              <a:t>SMMDP/NES</a:t>
            </a:r>
          </a:p>
          <a:p>
            <a:r>
              <a:rPr lang="en-US" dirty="0"/>
              <a:t>ALSG</a:t>
            </a:r>
          </a:p>
          <a:p>
            <a:r>
              <a:rPr lang="en-US" dirty="0"/>
              <a:t>SSA</a:t>
            </a:r>
          </a:p>
          <a:p>
            <a:r>
              <a:rPr lang="en-US" dirty="0"/>
              <a:t>SICS</a:t>
            </a:r>
          </a:p>
          <a:p>
            <a:r>
              <a:rPr lang="en-US" dirty="0"/>
              <a:t>RCOA</a:t>
            </a:r>
          </a:p>
          <a:p>
            <a:r>
              <a:rPr lang="en-US" dirty="0"/>
              <a:t>OAA</a:t>
            </a:r>
          </a:p>
          <a:p>
            <a:r>
              <a:rPr lang="en-US" dirty="0" smtClean="0"/>
              <a:t>AAGBI</a:t>
            </a:r>
          </a:p>
          <a:p>
            <a:r>
              <a:rPr lang="en-US" dirty="0" smtClean="0"/>
              <a:t>SGIDF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NHS </a:t>
            </a:r>
            <a:r>
              <a:rPr lang="en-US" dirty="0" err="1"/>
              <a:t>Tayside</a:t>
            </a:r>
            <a:r>
              <a:rPr lang="en-US" dirty="0"/>
              <a:t>, NHS </a:t>
            </a:r>
            <a:r>
              <a:rPr lang="en-US" dirty="0" err="1"/>
              <a:t>Lanarkshire</a:t>
            </a:r>
            <a:r>
              <a:rPr lang="en-US" dirty="0"/>
              <a:t>, NHS </a:t>
            </a:r>
            <a:r>
              <a:rPr lang="en-US" dirty="0" smtClean="0"/>
              <a:t>Fife</a:t>
            </a:r>
          </a:p>
          <a:p>
            <a:r>
              <a:rPr lang="en-US" dirty="0" smtClean="0"/>
              <a:t>NHS </a:t>
            </a:r>
            <a:r>
              <a:rPr lang="en-US" dirty="0"/>
              <a:t>Scotland Colleagues who collect equipment</a:t>
            </a:r>
          </a:p>
          <a:p>
            <a:r>
              <a:rPr lang="en-US" dirty="0"/>
              <a:t>Medical physics, </a:t>
            </a:r>
            <a:r>
              <a:rPr lang="en-US" dirty="0" err="1" smtClean="0"/>
              <a:t>Ninewells</a:t>
            </a:r>
            <a:r>
              <a:rPr lang="en-US" dirty="0" smtClean="0"/>
              <a:t> Hospital</a:t>
            </a:r>
            <a:endParaRPr lang="en-US" dirty="0"/>
          </a:p>
          <a:p>
            <a:r>
              <a:rPr lang="en-US" dirty="0"/>
              <a:t>Fundraisers and donors</a:t>
            </a:r>
          </a:p>
          <a:p>
            <a:r>
              <a:rPr lang="en-US" dirty="0" smtClean="0"/>
              <a:t>Avian graphics, Dundee</a:t>
            </a:r>
          </a:p>
          <a:p>
            <a:r>
              <a:rPr lang="en-US" dirty="0" smtClean="0"/>
              <a:t>ASCO </a:t>
            </a:r>
            <a:r>
              <a:rPr lang="en-US" dirty="0"/>
              <a:t>shipping, Aberdeen</a:t>
            </a:r>
          </a:p>
          <a:p>
            <a:r>
              <a:rPr lang="en-US" dirty="0" err="1"/>
              <a:t>Senergy</a:t>
            </a:r>
            <a:r>
              <a:rPr lang="en-US" dirty="0"/>
              <a:t> Oil, Aberdeen</a:t>
            </a:r>
          </a:p>
          <a:p>
            <a:r>
              <a:rPr lang="en-US" dirty="0" smtClean="0"/>
              <a:t>The </a:t>
            </a:r>
            <a:r>
              <a:rPr lang="en-US" dirty="0"/>
              <a:t>Raven Trust</a:t>
            </a:r>
          </a:p>
          <a:p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68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813144"/>
              </p:ext>
            </p:extLst>
          </p:nvPr>
        </p:nvGraphicFramePr>
        <p:xfrm>
          <a:off x="219455" y="0"/>
          <a:ext cx="8558785" cy="5009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8763"/>
                <a:gridCol w="4136315"/>
                <a:gridCol w="2523707"/>
              </a:tblGrid>
              <a:tr h="91440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09.15 – 09.30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27635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Welcome, Introduction, Aims of the course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Worried</a:t>
                      </a:r>
                      <a:r>
                        <a:rPr lang="en-GB" sz="1800" b="1" dirty="0">
                          <a:effectLst/>
                        </a:rPr>
                        <a:t> (Catriona to mentor)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  <a:tr h="347472">
                <a:tc>
                  <a:txBody>
                    <a:bodyPr/>
                    <a:lstStyle/>
                    <a:p>
                      <a:pPr marL="0" marR="0" indent="9017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0930 – 10.10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indent="9017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 Human factors                                  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err="1">
                          <a:solidFill>
                            <a:srgbClr val="FF0000"/>
                          </a:solidFill>
                          <a:effectLst/>
                        </a:rPr>
                        <a:t>Msaya</a:t>
                      </a: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800" b="1" dirty="0">
                          <a:effectLst/>
                        </a:rPr>
                        <a:t>(Cyril to mentor)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  <a:tr h="1773222">
                <a:tc>
                  <a:txBody>
                    <a:bodyPr/>
                    <a:lstStyle/>
                    <a:p>
                      <a:pPr marL="0" marR="0" indent="9017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10.10 – 10.40                                                                                  </a:t>
                      </a:r>
                      <a:endParaRPr lang="en-US" sz="1800" b="1">
                        <a:effectLst/>
                      </a:endParaRPr>
                    </a:p>
                    <a:p>
                      <a:pPr marL="0" marR="0" indent="9017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Structured Approach     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Early Recognition of a sick woman- with demonstration of ABCDE (stage 1-3 of the 4 stage approach) 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Lecture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err="1">
                          <a:solidFill>
                            <a:srgbClr val="FF0000"/>
                          </a:solidFill>
                          <a:effectLst/>
                        </a:rPr>
                        <a:t>Sheliter</a:t>
                      </a:r>
                      <a:r>
                        <a:rPr lang="en-GB" sz="1800" b="1" dirty="0">
                          <a:effectLst/>
                        </a:rPr>
                        <a:t> (Catriona to mentor)Demo: </a:t>
                      </a:r>
                      <a:r>
                        <a:rPr lang="en-GB" sz="1800" b="1" dirty="0" err="1">
                          <a:solidFill>
                            <a:srgbClr val="FF0000"/>
                          </a:solidFill>
                          <a:effectLst/>
                        </a:rPr>
                        <a:t>Mkwezalamba</a:t>
                      </a: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r>
                        <a:rPr lang="en-GB" sz="1800" b="1" dirty="0" err="1">
                          <a:solidFill>
                            <a:srgbClr val="FF0000"/>
                          </a:solidFill>
                          <a:effectLst/>
                        </a:rPr>
                        <a:t>Thandie</a:t>
                      </a: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/Worried/New instructor E/ Susan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  <a:tr h="1773222">
                <a:tc>
                  <a:txBody>
                    <a:bodyPr/>
                    <a:lstStyle/>
                    <a:p>
                      <a:pPr marL="0" marR="0" indent="9017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10.45 – 11.00                            </a:t>
                      </a:r>
                      <a:endParaRPr lang="en-US" sz="1800" b="1">
                        <a:effectLst/>
                      </a:endParaRPr>
                    </a:p>
                    <a:p>
                      <a:pPr marL="0" marR="0" indent="9017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</a:endParaRPr>
                    </a:p>
                    <a:p>
                      <a:pPr marL="0" marR="0" indent="9017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11.00 – 13 15  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Break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Skill Stations (4 x 30 minutes) –  5 minute break between each for circulation of candidates</a:t>
                      </a:r>
                      <a:r>
                        <a:rPr lang="en-GB" sz="1800" b="1">
                          <a:effectLst/>
                          <a:highlight>
                            <a:srgbClr val="00FF00"/>
                          </a:highlight>
                        </a:rPr>
                        <a:t>.  Kate to do timekeeping-</a:t>
                      </a:r>
                      <a:r>
                        <a:rPr lang="en-GB" sz="1800" b="1">
                          <a:effectLst/>
                        </a:rPr>
                        <a:t> mentored by Susan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443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7457"/>
              </p:ext>
            </p:extLst>
          </p:nvPr>
        </p:nvGraphicFramePr>
        <p:xfrm>
          <a:off x="658368" y="533876"/>
          <a:ext cx="8211313" cy="5012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41326"/>
                <a:gridCol w="724064"/>
                <a:gridCol w="776721"/>
                <a:gridCol w="934700"/>
                <a:gridCol w="864486"/>
                <a:gridCol w="1370016"/>
              </a:tblGrid>
              <a:tr h="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Station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11.00-11.30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1135 – 12.05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12.10 – 12.40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12.45 – 13.15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Breech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Red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29F49"/>
                          </a:solidFill>
                          <a:effectLst/>
                        </a:rPr>
                        <a:t>Green</a:t>
                      </a:r>
                      <a:endParaRPr lang="en-US" sz="1800" b="1" dirty="0">
                        <a:solidFill>
                          <a:srgbClr val="029F49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Black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</a:rPr>
                        <a:t>Blue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err="1">
                          <a:solidFill>
                            <a:schemeClr val="tx1"/>
                          </a:solidFill>
                          <a:effectLst/>
                        </a:rPr>
                        <a:t>Msaya</a:t>
                      </a:r>
                      <a:r>
                        <a:rPr lang="en-GB" sz="1800" b="1" dirty="0">
                          <a:effectLst/>
                        </a:rPr>
                        <a:t>/new instructor A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Alison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>
                          <a:effectLst/>
                        </a:rPr>
                        <a:t>Eclampsia &amp; HELLP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</a:rPr>
                        <a:t>Blue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Red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29F49"/>
                          </a:solidFill>
                          <a:effectLst/>
                        </a:rPr>
                        <a:t>Green</a:t>
                      </a:r>
                      <a:endParaRPr lang="en-US" sz="1800" b="1" dirty="0">
                        <a:solidFill>
                          <a:srgbClr val="029F49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Black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err="1">
                          <a:effectLst/>
                        </a:rPr>
                        <a:t>Sheliter</a:t>
                      </a:r>
                      <a:r>
                        <a:rPr lang="en-GB" sz="1800" b="1" dirty="0">
                          <a:effectLst/>
                        </a:rPr>
                        <a:t>/ Dr </a:t>
                      </a:r>
                      <a:r>
                        <a:rPr lang="en-GB" sz="1800" b="1" dirty="0" err="1">
                          <a:effectLst/>
                        </a:rPr>
                        <a:t>Mtibo</a:t>
                      </a:r>
                      <a:r>
                        <a:rPr lang="en-GB" sz="1800" b="1" dirty="0">
                          <a:effectLst/>
                        </a:rPr>
                        <a:t>/ new instructor B/Stella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Recognition of the sick woman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(Stage 4 of the 4-stage approach)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Black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</a:rPr>
                        <a:t>Blue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Red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29F49"/>
                          </a:solidFill>
                          <a:effectLst/>
                        </a:rPr>
                        <a:t>Green</a:t>
                      </a:r>
                      <a:endParaRPr lang="en-US" sz="1800" b="1" dirty="0">
                        <a:solidFill>
                          <a:srgbClr val="029F49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Worried/ Thandie /NI C and F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Paul/Catriona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Neonatal Resuscitation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( 4-stage approach)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29F49"/>
                          </a:solidFill>
                          <a:effectLst/>
                        </a:rPr>
                        <a:t>Green</a:t>
                      </a:r>
                      <a:endParaRPr lang="en-US" sz="1800" b="1" dirty="0">
                        <a:solidFill>
                          <a:srgbClr val="029F49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Black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70C0"/>
                          </a:solidFill>
                          <a:effectLst/>
                        </a:rPr>
                        <a:t>Blue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Red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err="1">
                          <a:effectLst/>
                        </a:rPr>
                        <a:t>Mkwezalamba</a:t>
                      </a:r>
                      <a:r>
                        <a:rPr lang="en-GB" sz="1800" b="1" dirty="0">
                          <a:effectLst/>
                        </a:rPr>
                        <a:t> / NI D/ Lorna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34925" marR="34925" marT="34925" marB="34925"/>
                </a:tc>
              </a:tr>
            </a:tbl>
          </a:graphicData>
        </a:graphic>
      </p:graphicFrame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26719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29401"/>
              </p:ext>
            </p:extLst>
          </p:nvPr>
        </p:nvGraphicFramePr>
        <p:xfrm>
          <a:off x="493777" y="0"/>
          <a:ext cx="7991855" cy="5455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020"/>
                <a:gridCol w="3599716"/>
                <a:gridCol w="2221119"/>
              </a:tblGrid>
              <a:tr h="586322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14.00 – 14.30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Sepsis  lecture  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</a:endParaRPr>
                    </a:p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Dr Mtibo (Catriona to mentor)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  <a:tr h="2345287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14.30- 15.10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Maternal resuscitation and BLS demo 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(stage 1-3 of the 4 stage approach)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- lecture </a:t>
                      </a:r>
                      <a:r>
                        <a:rPr lang="en-GB" sz="1800" b="1" dirty="0" err="1">
                          <a:effectLst/>
                        </a:rPr>
                        <a:t>Mkwexalamba</a:t>
                      </a:r>
                      <a:r>
                        <a:rPr lang="en-GB" sz="1800" b="1" dirty="0">
                          <a:effectLst/>
                        </a:rPr>
                        <a:t> 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(Catriona to mentor)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30 minutes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highlight>
                            <a:srgbClr val="00FF00"/>
                          </a:highlight>
                        </a:rPr>
                        <a:t>Masaya to do timekeeping for this lecture and the demo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Demo: Susan, Kate, Worried, </a:t>
                      </a:r>
                      <a:r>
                        <a:rPr lang="en-GB" sz="1800" b="1" dirty="0" err="1">
                          <a:effectLst/>
                        </a:rPr>
                        <a:t>Sheliter</a:t>
                      </a:r>
                      <a:r>
                        <a:rPr lang="en-GB" sz="1800" b="1" dirty="0">
                          <a:effectLst/>
                        </a:rPr>
                        <a:t>, Stella, new instructor F  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10 minutes FOR DEMO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  <a:tr h="243486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53694" y="5637072"/>
            <a:ext cx="22236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1315-1400- LUNCH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9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332829"/>
              </p:ext>
            </p:extLst>
          </p:nvPr>
        </p:nvGraphicFramePr>
        <p:xfrm>
          <a:off x="828872" y="1337057"/>
          <a:ext cx="7967657" cy="33263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380"/>
                <a:gridCol w="881423"/>
                <a:gridCol w="835774"/>
                <a:gridCol w="792616"/>
                <a:gridCol w="792616"/>
                <a:gridCol w="2582848"/>
              </a:tblGrid>
              <a:tr h="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>
                          <a:effectLst/>
                        </a:rPr>
                        <a:t>Station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>
                          <a:effectLst/>
                        </a:rPr>
                        <a:t>1510-1540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>
                          <a:effectLst/>
                        </a:rPr>
                        <a:t>1545-1615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>
                          <a:effectLst/>
                        </a:rPr>
                        <a:t>1620-1640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>
                          <a:effectLst/>
                        </a:rPr>
                        <a:t>1645-1715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</a:tr>
              <a:tr h="233744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>
                          <a:effectLst/>
                        </a:rPr>
                        <a:t>Resuscitation, BLS 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Red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Green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Black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Blue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 dirty="0">
                          <a:effectLst/>
                        </a:rPr>
                        <a:t>Kate, new instructor E, Susan 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</a:tr>
              <a:tr h="233744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>
                          <a:effectLst/>
                        </a:rPr>
                        <a:t>Shoulder dystocia</a:t>
                      </a:r>
                      <a:endParaRPr lang="en-US" sz="1800" b="1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>
                          <a:effectLst/>
                        </a:rPr>
                        <a:t> 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Blue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Red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Green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Black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 dirty="0">
                          <a:effectLst/>
                        </a:rPr>
                        <a:t>                          </a:t>
                      </a:r>
                      <a:r>
                        <a:rPr lang="en-GB" sz="1800" b="1" dirty="0" err="1">
                          <a:effectLst/>
                        </a:rPr>
                        <a:t>Msaya</a:t>
                      </a:r>
                      <a:r>
                        <a:rPr lang="en-GB" sz="1800" b="1" dirty="0">
                          <a:effectLst/>
                        </a:rPr>
                        <a:t>, new instructor B and F, Lorna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</a:tr>
              <a:tr h="857503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 dirty="0">
                          <a:effectLst/>
                        </a:rPr>
                        <a:t>Sepsis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</a:rPr>
                        <a:t>Black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</a:rPr>
                        <a:t>Blue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Red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Green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2971800" marR="0" lvl="6" indent="-22860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>
                          <a:tab pos="0" algn="l"/>
                          <a:tab pos="1440180" algn="l"/>
                        </a:tabLst>
                        <a:defRPr/>
                      </a:pP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</a:tr>
              <a:tr h="233744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 dirty="0">
                          <a:effectLst/>
                        </a:rPr>
                        <a:t>PPH- uterine condom tamponade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Green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</a:rPr>
                        <a:t>Black</a:t>
                      </a:r>
                      <a:endParaRPr lang="en-US" sz="1800" b="1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Blue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Red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  <a:tc>
                  <a:txBody>
                    <a:bodyPr/>
                    <a:lstStyle/>
                    <a:p>
                      <a:pPr marL="0" marR="0" algn="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40180" algn="l"/>
                        </a:tabLst>
                      </a:pPr>
                      <a:r>
                        <a:rPr lang="en-GB" sz="1800" b="1" dirty="0" err="1">
                          <a:effectLst/>
                        </a:rPr>
                        <a:t>Mkwezalamba</a:t>
                      </a:r>
                      <a:r>
                        <a:rPr lang="en-GB" sz="1800" b="1" dirty="0">
                          <a:effectLst/>
                        </a:rPr>
                        <a:t>,, new instructor D, Stella, Paul</a:t>
                      </a:r>
                      <a:endParaRPr lang="en-US" sz="18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3646" marR="63646" marT="0" marB="0"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35096" y="5006447"/>
            <a:ext cx="723787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1715- </a:t>
            </a:r>
            <a:r>
              <a: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End course. Award Certificates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1730- Faculty meeting- or defer faculty meeting to early next morning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3504" y="305092"/>
            <a:ext cx="7662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dirty="0">
                <a:latin typeface="Arial" charset="0"/>
              </a:rPr>
              <a:t>Note : Midwa, new instructor A  to teach drivers / guards- Cyril to mentor	</a:t>
            </a:r>
            <a:endParaRPr lang="en-GB" altLang="x-none" dirty="0" smtClean="0">
              <a:latin typeface="Arial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dirty="0" smtClean="0">
                <a:latin typeface="Arial" charset="0"/>
              </a:rPr>
              <a:t>15.10 </a:t>
            </a:r>
            <a:r>
              <a:rPr lang="x-none" altLang="x-none" dirty="0">
                <a:latin typeface="Arial" charset="0"/>
              </a:rPr>
              <a:t>-	 1715 scenarios 30 minutes each with 5 minutes to circulate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dirty="0">
                <a:latin typeface="Arial" charset="0"/>
              </a:rPr>
              <a:t>Kate to do timekeeping with an administrator, if available.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64992" y="3323254"/>
            <a:ext cx="543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6" hangingPunct="0"/>
            <a:r>
              <a:rPr lang="en-GB" b="1" dirty="0"/>
              <a:t>Dr </a:t>
            </a:r>
            <a:r>
              <a:rPr lang="en-GB" b="1" dirty="0" err="1"/>
              <a:t>Mtibo</a:t>
            </a:r>
            <a:r>
              <a:rPr lang="en-GB" b="1" dirty="0"/>
              <a:t>, new instructor C</a:t>
            </a:r>
            <a:r>
              <a:rPr lang="en-GB" b="1" dirty="0" smtClean="0"/>
              <a:t>, Alison</a:t>
            </a:r>
            <a:endParaRPr lang="en-US" sz="1600" b="1" u="sng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56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431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4000" dirty="0" smtClean="0"/>
              <a:t>Building Capacity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 eaLnBrk="1" hangingPunct="1">
              <a:defRPr/>
            </a:pPr>
            <a:r>
              <a:rPr lang="en-GB" sz="3200" dirty="0" smtClean="0"/>
              <a:t>Train the Trainers.</a:t>
            </a:r>
          </a:p>
          <a:p>
            <a:pPr lvl="2" eaLnBrk="1" hangingPunct="1">
              <a:defRPr/>
            </a:pPr>
            <a:r>
              <a:rPr lang="en-GB" sz="3200" dirty="0" smtClean="0"/>
              <a:t>Supervise and mentor</a:t>
            </a:r>
          </a:p>
          <a:p>
            <a:pPr lvl="2" eaLnBrk="1" hangingPunct="1">
              <a:defRPr/>
            </a:pPr>
            <a:r>
              <a:rPr lang="en-GB" sz="3200" dirty="0" smtClean="0"/>
              <a:t>Eventually hand over the teaching  completely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Teach the teachers 2007</a:t>
            </a:r>
          </a:p>
        </p:txBody>
      </p:sp>
      <p:pic>
        <p:nvPicPr>
          <p:cNvPr id="49156" name="Picture 4" descr="P103079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61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095375" y="823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44034" name="Picture 3" descr="C:\Documents and Settings\All Users\Documents\My Pictures\LUMIXSimpleViewer\08112007\P1030998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3712" y="493776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2007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3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2006-2011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29F49"/>
                </a:solidFill>
              </a:rPr>
              <a:t>43 anaesthesia courses </a:t>
            </a:r>
          </a:p>
          <a:p>
            <a:r>
              <a:rPr lang="en-US" sz="1800" dirty="0" smtClean="0"/>
              <a:t>Critical </a:t>
            </a:r>
            <a:r>
              <a:rPr lang="en-US" sz="1800" dirty="0"/>
              <a:t>care/transport of critically ill </a:t>
            </a:r>
            <a:r>
              <a:rPr lang="en-US" sz="1800" dirty="0" smtClean="0"/>
              <a:t>/pain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obstetric emergencies </a:t>
            </a:r>
            <a:r>
              <a:rPr lang="en-US" sz="1800" dirty="0"/>
              <a:t>and </a:t>
            </a:r>
            <a:r>
              <a:rPr lang="en-US" sz="1800" dirty="0" smtClean="0"/>
              <a:t>trauma</a:t>
            </a:r>
          </a:p>
          <a:p>
            <a:r>
              <a:rPr lang="en-US" sz="1800" dirty="0" smtClean="0"/>
              <a:t> </a:t>
            </a:r>
            <a:r>
              <a:rPr lang="en-US" sz="1800" dirty="0" err="1" smtClean="0"/>
              <a:t>paediatric</a:t>
            </a:r>
            <a:r>
              <a:rPr lang="en-US" sz="1800" dirty="0" smtClean="0"/>
              <a:t> emergencies and trauma</a:t>
            </a:r>
          </a:p>
          <a:p>
            <a:r>
              <a:rPr lang="en-US" sz="1800" dirty="0" smtClean="0"/>
              <a:t>advanced life support/Communication(SBAR)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>
                <a:solidFill>
                  <a:srgbClr val="029F49"/>
                </a:solidFill>
              </a:rPr>
              <a:t>Malawi Project lead plus Five faculty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Equipment</a:t>
            </a:r>
            <a:r>
              <a:rPr lang="en-US" sz="2400" dirty="0" smtClean="0"/>
              <a:t>- reconditioned “condemned”</a:t>
            </a:r>
          </a:p>
          <a:p>
            <a:r>
              <a:rPr lang="en-US" sz="2400" dirty="0" smtClean="0"/>
              <a:t>Support from ministry- establish HDUs</a:t>
            </a:r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11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19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Dedza</a:t>
            </a:r>
            <a:r>
              <a:rPr lang="en-US" sz="3200" dirty="0" smtClean="0"/>
              <a:t> hospital 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0016199"/>
              </p:ext>
            </p:extLst>
          </p:nvPr>
        </p:nvGraphicFramePr>
        <p:xfrm>
          <a:off x="457200" y="1234880"/>
          <a:ext cx="7798198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3792"/>
                <a:gridCol w="2434284"/>
                <a:gridCol w="2540122"/>
              </a:tblGrid>
              <a:tr h="3353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Pre-HDU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</a:tr>
              <a:tr h="6427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Transfers to central Hospital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6%( 9/148)</a:t>
                      </a:r>
                      <a:endParaRPr lang="en-US" sz="2000" dirty="0"/>
                    </a:p>
                  </a:txBody>
                  <a:tcPr/>
                </a:tc>
              </a:tr>
              <a:tr h="64273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Maternal deaths per</a:t>
                      </a:r>
                      <a:r>
                        <a:rPr lang="en-US" sz="2000" baseline="0" dirty="0" smtClean="0"/>
                        <a:t> month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3-4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1-2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99130" y="3491451"/>
            <a:ext cx="53624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</a:t>
            </a:r>
            <a:r>
              <a:rPr lang="en-US" sz="3200" dirty="0" err="1" smtClean="0"/>
              <a:t>Balaka</a:t>
            </a:r>
            <a:r>
              <a:rPr lang="en-US" sz="3200" dirty="0" smtClean="0"/>
              <a:t> Hospital   </a:t>
            </a:r>
            <a:endParaRPr lang="en-US" sz="3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999994"/>
              </p:ext>
            </p:extLst>
          </p:nvPr>
        </p:nvGraphicFramePr>
        <p:xfrm>
          <a:off x="457200" y="4076227"/>
          <a:ext cx="7851117" cy="1012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6152"/>
                <a:gridCol w="2427926"/>
                <a:gridCol w="2617039"/>
              </a:tblGrid>
              <a:tr h="5028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Pre- HJDU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</a:tr>
              <a:tr h="509808">
                <a:tc>
                  <a:txBody>
                    <a:bodyPr/>
                    <a:lstStyle/>
                    <a:p>
                      <a:r>
                        <a:rPr lang="en-US" dirty="0" smtClean="0"/>
                        <a:t>Maternal deaths per month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3-4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8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Mangochi</a:t>
            </a:r>
            <a:r>
              <a:rPr lang="en-US" sz="2800" dirty="0" smtClean="0"/>
              <a:t> (8,300 </a:t>
            </a:r>
            <a:r>
              <a:rPr lang="en-US" sz="2800" dirty="0"/>
              <a:t>deliveries)-2 </a:t>
            </a:r>
            <a:r>
              <a:rPr lang="en-US" sz="2800" dirty="0" smtClean="0"/>
              <a:t>HDUs</a:t>
            </a:r>
            <a:br>
              <a:rPr lang="en-US" sz="2800" dirty="0" smtClean="0"/>
            </a:br>
            <a:r>
              <a:rPr lang="en-US" sz="2800" dirty="0" smtClean="0"/>
              <a:t> 4 bedded maternity and 2-bedded  general HDU</a:t>
            </a:r>
            <a:br>
              <a:rPr lang="en-US" sz="2800" dirty="0" smtClean="0"/>
            </a:b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5928632"/>
              </p:ext>
            </p:extLst>
          </p:nvPr>
        </p:nvGraphicFramePr>
        <p:xfrm>
          <a:off x="457200" y="1844061"/>
          <a:ext cx="8229600" cy="33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538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</a:tr>
              <a:tr h="538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HDU admissions per annum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300</a:t>
                      </a:r>
                      <a:endParaRPr lang="en-US" sz="2400" dirty="0"/>
                    </a:p>
                  </a:txBody>
                  <a:tcPr/>
                </a:tc>
              </a:tr>
              <a:tr h="538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Referrals to </a:t>
                      </a:r>
                      <a:r>
                        <a:rPr lang="en-US" sz="2400" dirty="0" err="1" smtClean="0"/>
                        <a:t>Zomba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Central Hospital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30% of previous years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67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Annual maternal mortality (in-hospital)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120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908431"/>
            <a:ext cx="7329268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8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11341</TotalTime>
  <Words>764</Words>
  <Application>Microsoft Office PowerPoint</Application>
  <PresentationFormat>On-screen Show (4:3)</PresentationFormat>
  <Paragraphs>282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Overview</vt:lpstr>
      <vt:lpstr>PowerPoint Presentation</vt:lpstr>
      <vt:lpstr>Building Capacity</vt:lpstr>
      <vt:lpstr>Teach the teachers 2007</vt:lpstr>
      <vt:lpstr>PowerPoint Presentation</vt:lpstr>
      <vt:lpstr> 2006-2011 </vt:lpstr>
      <vt:lpstr>Dedza hospital </vt:lpstr>
      <vt:lpstr>Mangochi (8,300 deliveries)-2 HDUs  4 bedded maternity and 2-bedded  general HDU </vt:lpstr>
      <vt:lpstr>Effect of Scotland Malawi Anaesthesia courses</vt:lpstr>
      <vt:lpstr>Challenges with sustainability</vt:lpstr>
      <vt:lpstr>Phase 2: 2012-2016</vt:lpstr>
      <vt:lpstr>Salima: 10 instructors trained and supervised teaching on 11 MOTTIE courses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Machinga: 8 instructors trained and supervised teaching  on 9 courses - 6 remain in MDH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Mangochi: 7 instructors trained and supervised teaching on 3 MOTTIE courses</vt:lpstr>
      <vt:lpstr>Guards and Drivers</vt:lpstr>
      <vt:lpstr>PowerPoint Presentation</vt:lpstr>
      <vt:lpstr>PowerPoint Presentation</vt:lpstr>
      <vt:lpstr> Total number of staff trained in each centre: </vt:lpstr>
      <vt:lpstr>Maternal mortality </vt:lpstr>
      <vt:lpstr>Current Challenges to sustainability</vt:lpstr>
      <vt:lpstr>Acknowledgements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Catriona Connolly</dc:creator>
  <cp:lastModifiedBy>Kathryn</cp:lastModifiedBy>
  <cp:revision>76</cp:revision>
  <dcterms:created xsi:type="dcterms:W3CDTF">2013-01-31T23:51:33Z</dcterms:created>
  <dcterms:modified xsi:type="dcterms:W3CDTF">2017-05-24T14:50:53Z</dcterms:modified>
</cp:coreProperties>
</file>