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sldIdLst>
    <p:sldId id="256" r:id="rId2"/>
    <p:sldId id="264" r:id="rId3"/>
    <p:sldId id="265" r:id="rId4"/>
    <p:sldId id="266" r:id="rId5"/>
    <p:sldId id="267" r:id="rId6"/>
    <p:sldId id="269" r:id="rId7"/>
    <p:sldId id="664" r:id="rId8"/>
    <p:sldId id="657" r:id="rId9"/>
    <p:sldId id="666" r:id="rId10"/>
    <p:sldId id="342" r:id="rId11"/>
    <p:sldId id="366" r:id="rId12"/>
    <p:sldId id="606" r:id="rId13"/>
    <p:sldId id="365" r:id="rId14"/>
    <p:sldId id="376" r:id="rId15"/>
    <p:sldId id="291" r:id="rId16"/>
    <p:sldId id="465" r:id="rId17"/>
    <p:sldId id="610" r:id="rId18"/>
    <p:sldId id="658" r:id="rId19"/>
    <p:sldId id="659" r:id="rId20"/>
    <p:sldId id="618" r:id="rId21"/>
    <p:sldId id="369" r:id="rId22"/>
    <p:sldId id="375" r:id="rId23"/>
    <p:sldId id="382" r:id="rId24"/>
    <p:sldId id="383" r:id="rId25"/>
    <p:sldId id="361" r:id="rId26"/>
    <p:sldId id="566" r:id="rId27"/>
    <p:sldId id="667" r:id="rId28"/>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84409"/>
  </p:normalViewPr>
  <p:slideViewPr>
    <p:cSldViewPr snapToGrid="0" snapToObjects="1">
      <p:cViewPr varScale="1">
        <p:scale>
          <a:sx n="56" d="100"/>
          <a:sy n="56" d="100"/>
        </p:scale>
        <p:origin x="976"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en.wikipedia.org/wiki/Archibald_Campbell,_3rd_Duke_of_Argyll"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en.wikipedia.org/wiki/Royal_College_of_Physicians_of_Edinburgh" TargetMode="External"/><Relationship Id="rId4" Type="http://schemas.openxmlformats.org/officeDocument/2006/relationships/hyperlink" Target="http://en.wikipedia.org/wiki/Royal_College_of_Surgeons_of_Edinburgh"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hape 102"/>
          <p:cNvSpPr>
            <a:spLocks noGrp="1" noRot="1" noChangeAspect="1"/>
          </p:cNvSpPr>
          <p:nvPr>
            <p:ph type="sldImg"/>
          </p:nvPr>
        </p:nvSpPr>
        <p:spPr>
          <a:prstGeom prst="rect">
            <a:avLst/>
          </a:prstGeom>
        </p:spPr>
        <p:txBody>
          <a:bodyPr/>
          <a:lstStyle/>
          <a:p>
            <a:endParaRPr/>
          </a:p>
        </p:txBody>
      </p:sp>
      <p:sp>
        <p:nvSpPr>
          <p:cNvPr id="103" name="Shape 103"/>
          <p:cNvSpPr>
            <a:spLocks noGrp="1"/>
          </p:cNvSpPr>
          <p:nvPr>
            <p:ph type="body" sz="quarter" idx="1"/>
          </p:nvPr>
        </p:nvSpPr>
        <p:spPr>
          <a:prstGeom prst="rect">
            <a:avLst/>
          </a:prstGeom>
        </p:spPr>
        <p:txBody>
          <a:bodyPr/>
          <a:lstStyle/>
          <a:p>
            <a:r>
              <a:rPr lang="en-GB" dirty="0"/>
              <a:t>Delighted to be presenting in York to the Society in such historic surroundings. I am going to talk about modern methods of supporting the professional and academic development of surgical trainees but it is worth reflecting on why Edinburgh has traditionally been a centre of surgical education. I don't believe that I have any conflicts of interest - trained - I make no apologies that I may have a bias towards Edinburgh and surgery in the next half hour! </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latin typeface="Arial" pitchFamily="34" charset="0"/>
                <a:ea typeface="ＭＳ Ｐゴシック" pitchFamily="34" charset="-128"/>
              </a:rPr>
              <a:t>Our </a:t>
            </a:r>
            <a:r>
              <a:rPr lang="en-US" altLang="en-US" dirty="0" err="1">
                <a:latin typeface="Arial" pitchFamily="34" charset="0"/>
                <a:ea typeface="ＭＳ Ｐゴシック" pitchFamily="34" charset="-128"/>
              </a:rPr>
              <a:t>programmes</a:t>
            </a:r>
            <a:r>
              <a:rPr lang="en-US" altLang="en-US" dirty="0">
                <a:latin typeface="Arial" pitchFamily="34" charset="0"/>
                <a:ea typeface="ＭＳ Ｐゴシック" pitchFamily="34" charset="-128"/>
              </a:rPr>
              <a:t> work because students can study on our bespoke VLE’s anywhere, anytime</a:t>
            </a:r>
            <a:r>
              <a:rPr lang="en-US" altLang="en-US" baseline="0" dirty="0">
                <a:latin typeface="Arial" pitchFamily="34" charset="0"/>
                <a:ea typeface="ＭＳ Ｐゴシック" pitchFamily="34" charset="-128"/>
              </a:rPr>
              <a:t> and on any device. </a:t>
            </a:r>
            <a:endParaRPr lang="en-US" altLang="en-US" dirty="0">
              <a:latin typeface="Arial" pitchFamily="34" charset="0"/>
              <a:ea typeface="ＭＳ Ｐゴシック" pitchFamily="34" charset="-128"/>
            </a:endParaRPr>
          </a:p>
        </p:txBody>
      </p:sp>
      <p:sp>
        <p:nvSpPr>
          <p:cNvPr id="4" name="Slide Number Placeholder 3"/>
          <p:cNvSpPr>
            <a:spLocks noGrp="1"/>
          </p:cNvSpPr>
          <p:nvPr>
            <p:ph type="sldNum" sz="quarter" idx="5"/>
          </p:nvPr>
        </p:nvSpPr>
        <p:spPr/>
        <p:txBody>
          <a:bodyPr/>
          <a:lstStyle/>
          <a:p>
            <a:pPr>
              <a:defRPr/>
            </a:pPr>
            <a:fld id="{F917230A-35EF-4657-9AC1-4F9E275E64B2}" type="slidenum">
              <a:rPr lang="en-GB" altLang="en-US"/>
              <a:pPr>
                <a:defRPr/>
              </a:pPr>
              <a:t>15</a:t>
            </a:fld>
            <a:endParaRPr lang="en-GB" altLang="en-US"/>
          </a:p>
        </p:txBody>
      </p:sp>
    </p:spTree>
    <p:extLst>
      <p:ext uri="{BB962C8B-B14F-4D97-AF65-F5344CB8AC3E}">
        <p14:creationId xmlns:p14="http://schemas.microsoft.com/office/powerpoint/2010/main" val="1571630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A4C81CD4-89DE-AA4F-88F2-A7280C42DA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Freestyle Script" panose="030804020302050B0404" pitchFamily="66" charset="77"/>
                <a:ea typeface="ＭＳ Ｐゴシック" panose="020B0600070205080204" pitchFamily="34" charset="-128"/>
              </a:defRPr>
            </a:lvl1pPr>
            <a:lvl2pPr marL="742950" indent="-285750" eaLnBrk="0" hangingPunct="0">
              <a:defRPr sz="3600">
                <a:solidFill>
                  <a:schemeClr val="tx1"/>
                </a:solidFill>
                <a:latin typeface="Freestyle Script" panose="030804020302050B0404" pitchFamily="66" charset="77"/>
                <a:ea typeface="ＭＳ Ｐゴシック" panose="020B0600070205080204" pitchFamily="34" charset="-128"/>
              </a:defRPr>
            </a:lvl2pPr>
            <a:lvl3pPr marL="1143000" indent="-228600" eaLnBrk="0" hangingPunct="0">
              <a:defRPr sz="3600">
                <a:solidFill>
                  <a:schemeClr val="tx1"/>
                </a:solidFill>
                <a:latin typeface="Freestyle Script" panose="030804020302050B0404" pitchFamily="66" charset="77"/>
                <a:ea typeface="ＭＳ Ｐゴシック" panose="020B0600070205080204" pitchFamily="34" charset="-128"/>
              </a:defRPr>
            </a:lvl3pPr>
            <a:lvl4pPr marL="1600200" indent="-228600" eaLnBrk="0" hangingPunct="0">
              <a:defRPr sz="3600">
                <a:solidFill>
                  <a:schemeClr val="tx1"/>
                </a:solidFill>
                <a:latin typeface="Freestyle Script" panose="030804020302050B0404" pitchFamily="66" charset="77"/>
                <a:ea typeface="ＭＳ Ｐゴシック" panose="020B0600070205080204" pitchFamily="34" charset="-128"/>
              </a:defRPr>
            </a:lvl4pPr>
            <a:lvl5pPr marL="2057400" indent="-228600" eaLnBrk="0" hangingPunct="0">
              <a:defRPr sz="3600">
                <a:solidFill>
                  <a:schemeClr val="tx1"/>
                </a:solidFill>
                <a:latin typeface="Freestyle Script" panose="030804020302050B0404" pitchFamily="66" charset="77"/>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Freestyle Script" panose="030804020302050B0404" pitchFamily="66" charset="77"/>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Freestyle Script" panose="030804020302050B0404" pitchFamily="66" charset="77"/>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Freestyle Script" panose="030804020302050B0404" pitchFamily="66" charset="77"/>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Freestyle Script" panose="030804020302050B0404" pitchFamily="66" charset="77"/>
                <a:ea typeface="ＭＳ Ｐゴシック" panose="020B0600070205080204" pitchFamily="34" charset="-128"/>
              </a:defRPr>
            </a:lvl9pPr>
          </a:lstStyle>
          <a:p>
            <a:fld id="{40809FAF-048B-AB42-AFBA-11C54D60CF79}" type="slidenum">
              <a:rPr lang="en-GB" altLang="en-US" sz="1200">
                <a:latin typeface="Arial" panose="020B0604020202020204" pitchFamily="34" charset="0"/>
              </a:rPr>
              <a:pPr/>
              <a:t>16</a:t>
            </a:fld>
            <a:endParaRPr lang="en-GB" altLang="en-US" sz="1200">
              <a:latin typeface="Arial" panose="020B0604020202020204" pitchFamily="34" charset="0"/>
            </a:endParaRPr>
          </a:p>
        </p:txBody>
      </p:sp>
      <p:sp>
        <p:nvSpPr>
          <p:cNvPr id="50178" name="Rectangle 2">
            <a:extLst>
              <a:ext uri="{FF2B5EF4-FFF2-40B4-BE49-F238E27FC236}">
                <a16:creationId xmlns:a16="http://schemas.microsoft.com/office/drawing/2014/main" id="{D1738FCB-DBA3-5749-B124-DC2CCE133011}"/>
              </a:ext>
            </a:extLst>
          </p:cNvPr>
          <p:cNvSpPr>
            <a:spLocks noGrp="1" noRot="1" noChangeAspect="1" noChangeArrowheads="1" noTextEdit="1"/>
          </p:cNvSpPr>
          <p:nvPr>
            <p:ph type="sldImg"/>
          </p:nvPr>
        </p:nvSpPr>
        <p:spPr>
          <a:ln/>
        </p:spPr>
      </p:sp>
      <p:sp>
        <p:nvSpPr>
          <p:cNvPr id="124931" name="Rectangle 3">
            <a:extLst>
              <a:ext uri="{FF2B5EF4-FFF2-40B4-BE49-F238E27FC236}">
                <a16:creationId xmlns:a16="http://schemas.microsoft.com/office/drawing/2014/main" id="{DE79B7DC-80D3-F54E-A261-D370567002F0}"/>
              </a:ext>
            </a:extLst>
          </p:cNvPr>
          <p:cNvSpPr>
            <a:spLocks noGrp="1" noChangeArrowheads="1"/>
          </p:cNvSpPr>
          <p:nvPr>
            <p:ph type="body" idx="1"/>
          </p:nvPr>
        </p:nvSpPr>
        <p:spPr/>
        <p:txBody>
          <a:bodyPr lIns="91431" tIns="45715" rIns="91431" bIns="45715"/>
          <a:lstStyle/>
          <a:p>
            <a:pPr defTabSz="495239" eaLnBrk="1" hangingPunct="1">
              <a:defRPr/>
            </a:pPr>
            <a:r>
              <a:rPr lang="en-GB" dirty="0">
                <a:cs typeface="+mn-cs"/>
              </a:rPr>
              <a:t>We have endeavoured to develop and maintain a sustainable and supportive community around the surgical trainee with liberal use of asynchronous discussion boards and support of tutor groups form senior trainees and consultant surgeons. </a:t>
            </a:r>
          </a:p>
        </p:txBody>
      </p:sp>
    </p:spTree>
    <p:extLst>
      <p:ext uri="{BB962C8B-B14F-4D97-AF65-F5344CB8AC3E}">
        <p14:creationId xmlns:p14="http://schemas.microsoft.com/office/powerpoint/2010/main" val="3878939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Feedback has been positive and students feel engaged. Enjoyment</a:t>
            </a:r>
            <a:r>
              <a:rPr lang="en-US" baseline="0" dirty="0"/>
              <a:t>, innovation, challenging and fit for their purpose. </a:t>
            </a:r>
            <a:endParaRPr lang="en-US" dirty="0"/>
          </a:p>
        </p:txBody>
      </p:sp>
      <p:sp>
        <p:nvSpPr>
          <p:cNvPr id="4" name="Slide Number Placeholder 3"/>
          <p:cNvSpPr>
            <a:spLocks noGrp="1"/>
          </p:cNvSpPr>
          <p:nvPr>
            <p:ph type="sldNum" sz="quarter" idx="10"/>
          </p:nvPr>
        </p:nvSpPr>
        <p:spPr/>
        <p:txBody>
          <a:bodyPr/>
          <a:lstStyle/>
          <a:p>
            <a:fld id="{D06BD28B-844E-4A40-AFEA-86640C30FCF3}" type="slidenum">
              <a:rPr lang="en-GB" smtClean="0"/>
              <a:pPr/>
              <a:t>17</a:t>
            </a:fld>
            <a:endParaRPr lang="en-GB"/>
          </a:p>
        </p:txBody>
      </p:sp>
    </p:spTree>
    <p:extLst>
      <p:ext uri="{BB962C8B-B14F-4D97-AF65-F5344CB8AC3E}">
        <p14:creationId xmlns:p14="http://schemas.microsoft.com/office/powerpoint/2010/main" val="697840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Malawi is one of the poorest nations in the World, and has only 14 qualified surgeons for its entire 16 million population. </a:t>
            </a:r>
          </a:p>
          <a:p>
            <a:r>
              <a:rPr lang="en-US" baseline="0" dirty="0"/>
              <a:t>Trained doctors frequently leave the country to further themselves but do not return. </a:t>
            </a:r>
          </a:p>
          <a:p>
            <a:r>
              <a:rPr lang="en-US" baseline="0" dirty="0"/>
              <a:t>We and other developed  countries have been ruthless in using international medical graduates to fill gaps in our own health services</a:t>
            </a:r>
          </a:p>
          <a:p>
            <a:r>
              <a:rPr lang="en-US" sz="1200" kern="1200" dirty="0">
                <a:solidFill>
                  <a:schemeClr val="tx1"/>
                </a:solidFill>
                <a:effectLst/>
                <a:latin typeface="+mn-lt"/>
                <a:ea typeface="+mn-ea"/>
                <a:cs typeface="+mn-cs"/>
              </a:rPr>
              <a:t>The Lancet Commission requirement by 2030 is projected at 60 specialists per 100,000 population. It is difficult to imagine where the additional 10,000 or so specialists will emerge for Malawi without substantial investment. </a:t>
            </a:r>
            <a:endParaRPr lang="en-US" dirty="0"/>
          </a:p>
        </p:txBody>
      </p:sp>
      <p:sp>
        <p:nvSpPr>
          <p:cNvPr id="4" name="Slide Number Placeholder 3"/>
          <p:cNvSpPr>
            <a:spLocks noGrp="1"/>
          </p:cNvSpPr>
          <p:nvPr>
            <p:ph type="sldNum" sz="quarter" idx="10"/>
          </p:nvPr>
        </p:nvSpPr>
        <p:spPr/>
        <p:txBody>
          <a:bodyPr/>
          <a:lstStyle/>
          <a:p>
            <a:fld id="{D06BD28B-844E-4A40-AFEA-86640C30FCF3}" type="slidenum">
              <a:rPr lang="en-GB" smtClean="0"/>
              <a:pPr/>
              <a:t>20</a:t>
            </a:fld>
            <a:endParaRPr lang="en-GB"/>
          </a:p>
        </p:txBody>
      </p:sp>
    </p:spTree>
    <p:extLst>
      <p:ext uri="{BB962C8B-B14F-4D97-AF65-F5344CB8AC3E}">
        <p14:creationId xmlns:p14="http://schemas.microsoft.com/office/powerpoint/2010/main" val="8631928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a:ln/>
        </p:spPr>
      </p:sp>
      <p:sp>
        <p:nvSpPr>
          <p:cNvPr id="69634"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Calibri" charset="0"/>
              </a:rPr>
              <a:t>So why has this model of academic support worked?</a:t>
            </a:r>
          </a:p>
        </p:txBody>
      </p:sp>
      <p:sp>
        <p:nvSpPr>
          <p:cNvPr id="69635"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9A25AA3-EC12-1A4F-AE49-D3F44BE28A95}" type="slidenum">
              <a:rPr lang="en-GB" sz="1200"/>
              <a:pPr/>
              <a:t>26</a:t>
            </a:fld>
            <a:endParaRPr lang="en-GB" sz="1200"/>
          </a:p>
        </p:txBody>
      </p:sp>
    </p:spTree>
    <p:extLst>
      <p:ext uri="{BB962C8B-B14F-4D97-AF65-F5344CB8AC3E}">
        <p14:creationId xmlns:p14="http://schemas.microsoft.com/office/powerpoint/2010/main" val="1035795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hape 102"/>
          <p:cNvSpPr>
            <a:spLocks noGrp="1" noRot="1" noChangeAspect="1"/>
          </p:cNvSpPr>
          <p:nvPr>
            <p:ph type="sldImg"/>
          </p:nvPr>
        </p:nvSpPr>
        <p:spPr>
          <a:prstGeom prst="rect">
            <a:avLst/>
          </a:prstGeom>
        </p:spPr>
        <p:txBody>
          <a:bodyPr/>
          <a:lstStyle/>
          <a:p>
            <a:endParaRPr/>
          </a:p>
        </p:txBody>
      </p:sp>
      <p:sp>
        <p:nvSpPr>
          <p:cNvPr id="103" name="Shape 103"/>
          <p:cNvSpPr>
            <a:spLocks noGrp="1"/>
          </p:cNvSpPr>
          <p:nvPr>
            <p:ph type="body" sz="quarter" idx="1"/>
          </p:nvPr>
        </p:nvSpPr>
        <p:spPr>
          <a:prstGeom prst="rect">
            <a:avLst/>
          </a:prstGeom>
        </p:spPr>
        <p:txBody>
          <a:bodyPr/>
          <a:lstStyle/>
          <a:p>
            <a:r>
              <a:t>Scotland played a key role in the medical enlightenment of the 18</a:t>
            </a:r>
            <a:r>
              <a:rPr baseline="30000"/>
              <a:t>th</a:t>
            </a:r>
            <a:r>
              <a:t> and 19th centuries. Both Glasgow and Edinburgh nurtured some of the greatest medical practitioners and scientists of that era. This presentation will reflect on the relationships and contributions of some of the key figures of the time including Cullen, the Monro dynasty, the Hunter brothers, Smellie, Liston, Lister, Black. These individuals ensured that Scottish medicine carried  considerable influence on the development of medical and surgical science. Their specific impact on medicine and history at a national and international level will be explored. </a:t>
            </a:r>
          </a:p>
        </p:txBody>
      </p:sp>
    </p:spTree>
    <p:extLst>
      <p:ext uri="{BB962C8B-B14F-4D97-AF65-F5344CB8AC3E}">
        <p14:creationId xmlns:p14="http://schemas.microsoft.com/office/powerpoint/2010/main" val="972019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noRot="1" noChangeAspect="1"/>
          </p:cNvSpPr>
          <p:nvPr>
            <p:ph type="sldImg"/>
          </p:nvPr>
        </p:nvSpPr>
        <p:spPr>
          <a:prstGeom prst="rect">
            <a:avLst/>
          </a:prstGeom>
        </p:spPr>
        <p:txBody>
          <a:bodyPr/>
          <a:lstStyle/>
          <a:p>
            <a:endParaRPr/>
          </a:p>
        </p:txBody>
      </p:sp>
      <p:sp>
        <p:nvSpPr>
          <p:cNvPr id="187" name="Shape 187"/>
          <p:cNvSpPr>
            <a:spLocks noGrp="1"/>
          </p:cNvSpPr>
          <p:nvPr>
            <p:ph type="body" sz="quarter" idx="1"/>
          </p:nvPr>
        </p:nvSpPr>
        <p:spPr>
          <a:prstGeom prst="rect">
            <a:avLst/>
          </a:prstGeom>
        </p:spPr>
        <p:txBody>
          <a:bodyPr/>
          <a:lstStyle/>
          <a:p>
            <a:r>
              <a:rPr u="sng" dirty="0">
                <a:solidFill>
                  <a:srgbClr val="0000FF"/>
                </a:solidFill>
                <a:uFill>
                  <a:solidFill>
                    <a:srgbClr val="0000FF"/>
                  </a:solidFill>
                </a:uFill>
                <a:hlinkClick r:id="rId3"/>
              </a:rPr>
              <a:t>Campbell (1682-1761) duke of Argyll, Scotland's most influential political leader.[8] Its formation was dependent on the incorporation of the </a:t>
            </a:r>
            <a:r>
              <a:rPr u="sng" dirty="0">
                <a:solidFill>
                  <a:srgbClr val="0000FF"/>
                </a:solidFill>
                <a:uFill>
                  <a:solidFill>
                    <a:srgbClr val="0000FF"/>
                  </a:solidFill>
                </a:uFill>
                <a:hlinkClick r:id="rId4"/>
              </a:rPr>
              <a:t>Surgeons and Barber Surgeons, in 1505 and the foundation of the </a:t>
            </a:r>
            <a:r>
              <a:rPr u="sng" dirty="0">
                <a:solidFill>
                  <a:srgbClr val="0000FF"/>
                </a:solidFill>
                <a:uFill>
                  <a:solidFill>
                    <a:srgbClr val="0000FF"/>
                  </a:solidFill>
                </a:uFill>
                <a:hlinkClick r:id="rId5"/>
              </a:rPr>
              <a:t>Royal College of Physicians of Edinburgh in 1681</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hape 102"/>
          <p:cNvSpPr>
            <a:spLocks noGrp="1" noRot="1" noChangeAspect="1"/>
          </p:cNvSpPr>
          <p:nvPr>
            <p:ph type="sldImg"/>
          </p:nvPr>
        </p:nvSpPr>
        <p:spPr>
          <a:prstGeom prst="rect">
            <a:avLst/>
          </a:prstGeom>
        </p:spPr>
        <p:txBody>
          <a:bodyPr/>
          <a:lstStyle/>
          <a:p>
            <a:endParaRPr/>
          </a:p>
        </p:txBody>
      </p:sp>
      <p:sp>
        <p:nvSpPr>
          <p:cNvPr id="103" name="Shape 103"/>
          <p:cNvSpPr>
            <a:spLocks noGrp="1"/>
          </p:cNvSpPr>
          <p:nvPr>
            <p:ph type="body" sz="quarter" idx="1"/>
          </p:nvPr>
        </p:nvSpPr>
        <p:spPr>
          <a:prstGeom prst="rect">
            <a:avLst/>
          </a:prstGeom>
        </p:spPr>
        <p:txBody>
          <a:bodyPr/>
          <a:lstStyle/>
          <a:p>
            <a:r>
              <a:t>Scotland played a key role in the medical enlightenment of the 18</a:t>
            </a:r>
            <a:r>
              <a:rPr baseline="30000"/>
              <a:t>th</a:t>
            </a:r>
            <a:r>
              <a:t> and 19th centuries. Both Glasgow and Edinburgh nurtured some of the greatest medical practitioners and scientists of that era. This presentation will reflect on the relationships and contributions of some of the key figures of the time including Cullen, the Monro dynasty, the Hunter brothers, Smellie, Liston, Lister, Black. These individuals ensured that Scottish medicine carried  considerable influence on the development of medical and surgical science. Their specific impact on medicine and history at a national and international level will be explored. </a:t>
            </a:r>
          </a:p>
        </p:txBody>
      </p:sp>
    </p:spTree>
    <p:extLst>
      <p:ext uri="{BB962C8B-B14F-4D97-AF65-F5344CB8AC3E}">
        <p14:creationId xmlns:p14="http://schemas.microsoft.com/office/powerpoint/2010/main" val="1904213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hape 139"/>
          <p:cNvSpPr>
            <a:spLocks noGrp="1" noRot="1" noChangeAspect="1"/>
          </p:cNvSpPr>
          <p:nvPr>
            <p:ph type="sldImg"/>
          </p:nvPr>
        </p:nvSpPr>
        <p:spPr>
          <a:prstGeom prst="rect">
            <a:avLst/>
          </a:prstGeom>
        </p:spPr>
        <p:txBody>
          <a:bodyPr/>
          <a:lstStyle/>
          <a:p>
            <a:endParaRPr/>
          </a:p>
        </p:txBody>
      </p:sp>
      <p:sp>
        <p:nvSpPr>
          <p:cNvPr id="140" name="Shape 140"/>
          <p:cNvSpPr>
            <a:spLocks noGrp="1"/>
          </p:cNvSpPr>
          <p:nvPr>
            <p:ph type="body" sz="quarter" idx="1"/>
          </p:nvPr>
        </p:nvSpPr>
        <p:spPr>
          <a:prstGeom prst="rect">
            <a:avLst/>
          </a:prstGeom>
        </p:spPr>
        <p:txBody>
          <a:bodyPr/>
          <a:lstStyle/>
          <a:p>
            <a:r>
              <a:t>We now move on to the present time and wish to demonstrate how the two rivals have now combined </a:t>
            </a:r>
          </a:p>
          <a:p>
            <a:r>
              <a:t>2 ancient institutions, the RCSEd which is responsible for the professional development of training surgeons and the University of Edinburgh which is responsible for undergraduate education and is focused on postgraduate research opportunities rather than training. These institutions have combined in the last 7 years to deliver the innovative programme about which I will talk.</a:t>
            </a:r>
          </a:p>
        </p:txBody>
      </p:sp>
    </p:spTree>
    <p:extLst>
      <p:ext uri="{BB962C8B-B14F-4D97-AF65-F5344CB8AC3E}">
        <p14:creationId xmlns:p14="http://schemas.microsoft.com/office/powerpoint/2010/main" val="2423266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is about supporting the trainee in a way </a:t>
            </a:r>
            <a:r>
              <a:rPr lang="en-US" baseline="0" dirty="0"/>
              <a:t>two key professional examinations towards the beginning of training, the MRCS and at the end, the FRCS. This is normally undertaken by the trainee in an unsupported way. What we have done is to take the content of the MRCS and FRCS curricula and delivered that in modular distance learning </a:t>
            </a:r>
            <a:r>
              <a:rPr lang="en-US" baseline="0" dirty="0" err="1"/>
              <a:t>programmes</a:t>
            </a:r>
            <a:r>
              <a:rPr lang="en-US" baseline="0" dirty="0"/>
              <a:t>, the MSc in Surgical Sciences and the Master of Surgery. </a:t>
            </a:r>
          </a:p>
          <a:p>
            <a:r>
              <a:rPr lang="en-US" baseline="0" dirty="0"/>
              <a:t>Adds value to in the work place experience </a:t>
            </a:r>
            <a:endParaRPr lang="en-US" dirty="0"/>
          </a:p>
        </p:txBody>
      </p:sp>
      <p:sp>
        <p:nvSpPr>
          <p:cNvPr id="4" name="Slide Number Placeholder 3"/>
          <p:cNvSpPr>
            <a:spLocks noGrp="1"/>
          </p:cNvSpPr>
          <p:nvPr>
            <p:ph type="sldNum" sz="quarter" idx="10"/>
          </p:nvPr>
        </p:nvSpPr>
        <p:spPr/>
        <p:txBody>
          <a:bodyPr/>
          <a:lstStyle/>
          <a:p>
            <a:fld id="{D06BD28B-844E-4A40-AFEA-86640C30FCF3}" type="slidenum">
              <a:rPr lang="en-GB" smtClean="0"/>
              <a:pPr/>
              <a:t>10</a:t>
            </a:fld>
            <a:endParaRPr lang="en-GB"/>
          </a:p>
        </p:txBody>
      </p:sp>
    </p:spTree>
    <p:extLst>
      <p:ext uri="{BB962C8B-B14F-4D97-AF65-F5344CB8AC3E}">
        <p14:creationId xmlns:p14="http://schemas.microsoft.com/office/powerpoint/2010/main" val="820344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0D868CED-6FE2-1946-8FC9-F74623F28416}" type="slidenum">
              <a:rPr lang="en-US" sz="1200"/>
              <a:pPr eaLnBrk="1" hangingPunct="1"/>
              <a:t>11</a:t>
            </a:fld>
            <a:endParaRPr lang="en-US" sz="1200"/>
          </a:p>
        </p:txBody>
      </p:sp>
      <p:sp>
        <p:nvSpPr>
          <p:cNvPr id="471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710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7537" tIns="43768" rIns="87537" bIns="43768"/>
          <a:lstStyle/>
          <a:p>
            <a:pPr defTabSz="455613" eaLnBrk="1" hangingPunct="1"/>
            <a:r>
              <a:rPr lang="en-US" dirty="0">
                <a:latin typeface="Calibri" charset="0"/>
              </a:rPr>
              <a:t>the </a:t>
            </a:r>
            <a:r>
              <a:rPr lang="en-US" dirty="0" err="1">
                <a:latin typeface="Calibri" charset="0"/>
              </a:rPr>
              <a:t>programme</a:t>
            </a:r>
            <a:r>
              <a:rPr lang="en-US" dirty="0">
                <a:latin typeface="Calibri" charset="0"/>
              </a:rPr>
              <a:t> is delivered with a focus on virtual cases using the discussion boards and MCQ to drive the student learning in year 1. </a:t>
            </a:r>
          </a:p>
          <a:p>
            <a:pPr defTabSz="455613" eaLnBrk="1" hangingPunct="1"/>
            <a:endParaRPr lang="en-US" dirty="0">
              <a:latin typeface="Calibri" charset="0"/>
            </a:endParaRPr>
          </a:p>
          <a:p>
            <a:pPr defTabSz="455613" eaLnBrk="1" hangingPunct="1"/>
            <a:r>
              <a:rPr lang="en-US" dirty="0">
                <a:latin typeface="Calibri" charset="0"/>
              </a:rPr>
              <a:t>In year 2 , the trainee progresses into modules that are more related to the application of the basic sciences in the </a:t>
            </a:r>
            <a:r>
              <a:rPr lang="en-US" dirty="0" err="1">
                <a:latin typeface="Calibri" charset="0"/>
              </a:rPr>
              <a:t>peroperative</a:t>
            </a:r>
            <a:r>
              <a:rPr lang="en-US" dirty="0">
                <a:latin typeface="Calibri" charset="0"/>
              </a:rPr>
              <a:t> assessment of the surgical patients. There is less emphasis on the case scenarios but greater interaction on the discussion boards with submitted mini-essays ensuring engagement in these.</a:t>
            </a:r>
          </a:p>
          <a:p>
            <a:pPr defTabSz="455613" eaLnBrk="1" hangingPunct="1"/>
            <a:endParaRPr lang="en-US" dirty="0">
              <a:latin typeface="Calibri" charset="0"/>
            </a:endParaRPr>
          </a:p>
          <a:p>
            <a:pPr defTabSz="455613" eaLnBrk="1" hangingPunct="1"/>
            <a:r>
              <a:rPr lang="en-US" dirty="0">
                <a:latin typeface="Calibri" charset="0"/>
              </a:rPr>
              <a:t>At this stage, the trainee is well prepared to negotiate the MRCS examination and has begun the preparation for the research dissertation year which forms the key content of  the third year</a:t>
            </a:r>
          </a:p>
        </p:txBody>
      </p:sp>
    </p:spTree>
    <p:extLst>
      <p:ext uri="{BB962C8B-B14F-4D97-AF65-F5344CB8AC3E}">
        <p14:creationId xmlns:p14="http://schemas.microsoft.com/office/powerpoint/2010/main" val="2319814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concept of our</a:t>
            </a:r>
            <a:r>
              <a:rPr lang="en-US" baseline="0" dirty="0"/>
              <a:t> first MSc (in Surgical Sciences) was to </a:t>
            </a:r>
            <a:r>
              <a:rPr lang="mr-IN" baseline="0" dirty="0"/>
              <a:t>…</a:t>
            </a:r>
            <a:r>
              <a:rPr lang="en-GB" baseline="0" dirty="0"/>
              <a:t>.</a:t>
            </a:r>
          </a:p>
          <a:p>
            <a:endParaRPr lang="en-GB" baseline="0" dirty="0"/>
          </a:p>
          <a:p>
            <a:r>
              <a:rPr lang="en-GB" baseline="0" dirty="0"/>
              <a:t>The same is also true for our advanced ChM programmes </a:t>
            </a:r>
            <a:endParaRPr lang="en-US" dirty="0"/>
          </a:p>
        </p:txBody>
      </p:sp>
      <p:sp>
        <p:nvSpPr>
          <p:cNvPr id="4" name="Slide Number Placeholder 3"/>
          <p:cNvSpPr>
            <a:spLocks noGrp="1"/>
          </p:cNvSpPr>
          <p:nvPr>
            <p:ph type="sldNum" sz="quarter" idx="10"/>
          </p:nvPr>
        </p:nvSpPr>
        <p:spPr/>
        <p:txBody>
          <a:bodyPr/>
          <a:lstStyle/>
          <a:p>
            <a:fld id="{C057FE33-C3A1-4AE9-AC07-6CC6D595D0E0}" type="slidenum">
              <a:rPr lang="en-GB" smtClean="0"/>
              <a:pPr/>
              <a:t>12</a:t>
            </a:fld>
            <a:endParaRPr lang="en-GB"/>
          </a:p>
        </p:txBody>
      </p:sp>
    </p:spTree>
    <p:extLst>
      <p:ext uri="{BB962C8B-B14F-4D97-AF65-F5344CB8AC3E}">
        <p14:creationId xmlns:p14="http://schemas.microsoft.com/office/powerpoint/2010/main" val="3673751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Programmes</a:t>
            </a:r>
            <a:r>
              <a:rPr lang="en-US" dirty="0"/>
              <a:t> delivered on dedicated VLE’s </a:t>
            </a:r>
          </a:p>
        </p:txBody>
      </p:sp>
      <p:sp>
        <p:nvSpPr>
          <p:cNvPr id="4" name="Slide Number Placeholder 3"/>
          <p:cNvSpPr>
            <a:spLocks noGrp="1"/>
          </p:cNvSpPr>
          <p:nvPr>
            <p:ph type="sldNum" sz="quarter" idx="10"/>
          </p:nvPr>
        </p:nvSpPr>
        <p:spPr/>
        <p:txBody>
          <a:bodyPr/>
          <a:lstStyle/>
          <a:p>
            <a:fld id="{D06BD28B-844E-4A40-AFEA-86640C30FCF3}" type="slidenum">
              <a:rPr lang="en-GB" smtClean="0"/>
              <a:pPr/>
              <a:t>13</a:t>
            </a:fld>
            <a:endParaRPr lang="en-GB"/>
          </a:p>
        </p:txBody>
      </p:sp>
    </p:spTree>
    <p:extLst>
      <p:ext uri="{BB962C8B-B14F-4D97-AF65-F5344CB8AC3E}">
        <p14:creationId xmlns:p14="http://schemas.microsoft.com/office/powerpoint/2010/main" val="2072806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a:ln/>
        </p:spPr>
      </p:sp>
      <p:sp>
        <p:nvSpPr>
          <p:cNvPr id="35842"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Calibri" charset="0"/>
              </a:rPr>
              <a:t>If we look at the performance of trainees in the UK who put themselves forward for the MRCS examination, we can see that our MSc/ESSQ students have a 20% higher pass rate than those not enrolled in our programmes. </a:t>
            </a:r>
          </a:p>
        </p:txBody>
      </p:sp>
      <p:sp>
        <p:nvSpPr>
          <p:cNvPr id="35843"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EE4F3F2-C7E6-394D-AA9B-FB59D29DF705}" type="slidenum">
              <a:rPr lang="en-GB" sz="1200"/>
              <a:pPr/>
              <a:t>14</a:t>
            </a:fld>
            <a:endParaRPr lang="en-GB" sz="1200"/>
          </a:p>
        </p:txBody>
      </p:sp>
    </p:spTree>
    <p:extLst>
      <p:ext uri="{BB962C8B-B14F-4D97-AF65-F5344CB8AC3E}">
        <p14:creationId xmlns:p14="http://schemas.microsoft.com/office/powerpoint/2010/main" val="228991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content w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94DB5-7671-4E15-9FA2-C7A14CE8F70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F62EF6A-0A22-4118-A37D-ACD6B08A6937}"/>
              </a:ext>
            </a:extLst>
          </p:cNvPr>
          <p:cNvSpPr>
            <a:spLocks noGrp="1"/>
          </p:cNvSpPr>
          <p:nvPr>
            <p:ph idx="1"/>
          </p:nvPr>
        </p:nvSpPr>
        <p:spPr>
          <a:xfrm>
            <a:off x="540000" y="2168525"/>
            <a:ext cx="6165600" cy="3967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FEA43474-F433-4029-83DD-B9EEEB26D98B}"/>
              </a:ext>
            </a:extLst>
          </p:cNvPr>
          <p:cNvSpPr>
            <a:spLocks noGrp="1"/>
          </p:cNvSpPr>
          <p:nvPr>
            <p:ph type="dt" sz="half" idx="10"/>
          </p:nvPr>
        </p:nvSpPr>
        <p:spPr/>
        <p:txBody>
          <a:bodyPr/>
          <a:lstStyle/>
          <a:p>
            <a:fld id="{D7F9FFDD-81B1-42A1-B58F-820148101540}" type="datetimeFigureOut">
              <a:rPr lang="en-GB" smtClean="0"/>
              <a:pPr/>
              <a:t>10/06/2020</a:t>
            </a:fld>
            <a:endParaRPr lang="en-GB"/>
          </a:p>
        </p:txBody>
      </p:sp>
      <p:sp>
        <p:nvSpPr>
          <p:cNvPr id="5" name="Footer Placeholder 4">
            <a:extLst>
              <a:ext uri="{FF2B5EF4-FFF2-40B4-BE49-F238E27FC236}">
                <a16:creationId xmlns:a16="http://schemas.microsoft.com/office/drawing/2014/main" id="{BC3CAE40-6F98-41B4-A952-E5D69C95C5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0D5382-EC6E-4262-A9D0-7C80465DEF11}"/>
              </a:ext>
            </a:extLst>
          </p:cNvPr>
          <p:cNvSpPr>
            <a:spLocks noGrp="1"/>
          </p:cNvSpPr>
          <p:nvPr>
            <p:ph type="sldNum" sz="quarter" idx="12"/>
          </p:nvPr>
        </p:nvSpPr>
        <p:spPr>
          <a:xfrm>
            <a:off x="8411726" y="6400413"/>
            <a:ext cx="275074" cy="276999"/>
          </a:xfrm>
        </p:spPr>
        <p:txBody>
          <a:bodyPr/>
          <a:lstStyle/>
          <a:p>
            <a:fld id="{BAD8E184-509D-47DC-B53C-6DF3BCBBFF2A}" type="slidenum">
              <a:rPr lang="en-GB" smtClean="0"/>
              <a:pPr/>
              <a:t>‹#›</a:t>
            </a:fld>
            <a:endParaRPr lang="en-GB"/>
          </a:p>
        </p:txBody>
      </p:sp>
    </p:spTree>
    <p:extLst>
      <p:ext uri="{BB962C8B-B14F-4D97-AF65-F5344CB8AC3E}">
        <p14:creationId xmlns:p14="http://schemas.microsoft.com/office/powerpoint/2010/main" val="403391351"/>
      </p:ext>
    </p:extLst>
  </p:cSld>
  <p:clrMapOvr>
    <a:masterClrMapping/>
  </p:clrMapOvr>
  <p:extLst>
    <p:ext uri="{DCECCB84-F9BA-43D5-87BE-67443E8EF086}">
      <p15:sldGuideLst xmlns:p15="http://schemas.microsoft.com/office/powerpoint/2012/main">
        <p15:guide id="1" pos="563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nten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94DB5-7671-4E15-9FA2-C7A14CE8F70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F62EF6A-0A22-4118-A37D-ACD6B08A6937}"/>
              </a:ext>
            </a:extLst>
          </p:cNvPr>
          <p:cNvSpPr>
            <a:spLocks noGrp="1"/>
          </p:cNvSpPr>
          <p:nvPr>
            <p:ph idx="1"/>
          </p:nvPr>
        </p:nvSpPr>
        <p:spPr>
          <a:xfrm>
            <a:off x="540000" y="2168525"/>
            <a:ext cx="4860000" cy="3967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FEA43474-F433-4029-83DD-B9EEEB26D98B}"/>
              </a:ext>
            </a:extLst>
          </p:cNvPr>
          <p:cNvSpPr>
            <a:spLocks noGrp="1"/>
          </p:cNvSpPr>
          <p:nvPr>
            <p:ph type="dt" sz="half" idx="10"/>
          </p:nvPr>
        </p:nvSpPr>
        <p:spPr/>
        <p:txBody>
          <a:bodyPr/>
          <a:lstStyle/>
          <a:p>
            <a:fld id="{D7F9FFDD-81B1-42A1-B58F-820148101540}" type="datetimeFigureOut">
              <a:rPr lang="en-GB" smtClean="0"/>
              <a:pPr/>
              <a:t>10/06/2020</a:t>
            </a:fld>
            <a:endParaRPr lang="en-GB"/>
          </a:p>
        </p:txBody>
      </p:sp>
      <p:sp>
        <p:nvSpPr>
          <p:cNvPr id="5" name="Footer Placeholder 4">
            <a:extLst>
              <a:ext uri="{FF2B5EF4-FFF2-40B4-BE49-F238E27FC236}">
                <a16:creationId xmlns:a16="http://schemas.microsoft.com/office/drawing/2014/main" id="{BC3CAE40-6F98-41B4-A952-E5D69C95C5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0D5382-EC6E-4262-A9D0-7C80465DEF11}"/>
              </a:ext>
            </a:extLst>
          </p:cNvPr>
          <p:cNvSpPr>
            <a:spLocks noGrp="1"/>
          </p:cNvSpPr>
          <p:nvPr>
            <p:ph type="sldNum" sz="quarter" idx="12"/>
          </p:nvPr>
        </p:nvSpPr>
        <p:spPr>
          <a:xfrm>
            <a:off x="8411726" y="6400413"/>
            <a:ext cx="275074" cy="276999"/>
          </a:xfrm>
        </p:spPr>
        <p:txBody>
          <a:bodyPr/>
          <a:lstStyle/>
          <a:p>
            <a:fld id="{BAD8E184-509D-47DC-B53C-6DF3BCBBFF2A}" type="slidenum">
              <a:rPr lang="en-GB" smtClean="0"/>
              <a:pPr/>
              <a:t>‹#›</a:t>
            </a:fld>
            <a:endParaRPr lang="en-GB"/>
          </a:p>
        </p:txBody>
      </p:sp>
      <p:sp>
        <p:nvSpPr>
          <p:cNvPr id="8" name="Picture Placeholder 7">
            <a:extLst>
              <a:ext uri="{FF2B5EF4-FFF2-40B4-BE49-F238E27FC236}">
                <a16:creationId xmlns:a16="http://schemas.microsoft.com/office/drawing/2014/main" id="{20E26B62-C34A-4B55-9A8A-6AD1C0DECDF6}"/>
              </a:ext>
            </a:extLst>
          </p:cNvPr>
          <p:cNvSpPr>
            <a:spLocks noGrp="1"/>
          </p:cNvSpPr>
          <p:nvPr>
            <p:ph type="pic" sz="quarter" idx="13"/>
          </p:nvPr>
        </p:nvSpPr>
        <p:spPr>
          <a:xfrm>
            <a:off x="6092725" y="1"/>
            <a:ext cx="3051275" cy="6462000"/>
          </a:xfrm>
          <a:solidFill>
            <a:schemeClr val="bg1">
              <a:lumMod val="95000"/>
            </a:schemeClr>
          </a:solidFill>
        </p:spPr>
        <p:txBody>
          <a:bodyPr/>
          <a:lstStyle/>
          <a:p>
            <a:r>
              <a:rPr lang="en-US"/>
              <a:t>Click icon to add picture</a:t>
            </a:r>
            <a:endParaRPr lang="en-GB"/>
          </a:p>
        </p:txBody>
      </p:sp>
      <p:sp>
        <p:nvSpPr>
          <p:cNvPr id="10" name="Text Placeholder 9">
            <a:extLst>
              <a:ext uri="{FF2B5EF4-FFF2-40B4-BE49-F238E27FC236}">
                <a16:creationId xmlns:a16="http://schemas.microsoft.com/office/drawing/2014/main" id="{23D7DA48-1095-4B2B-BF1E-0D1902BC2A4C}"/>
              </a:ext>
            </a:extLst>
          </p:cNvPr>
          <p:cNvSpPr>
            <a:spLocks noGrp="1"/>
          </p:cNvSpPr>
          <p:nvPr>
            <p:ph type="body" sz="quarter" idx="14" hasCustomPrompt="1"/>
          </p:nvPr>
        </p:nvSpPr>
        <p:spPr>
          <a:xfrm>
            <a:off x="6902725" y="277200"/>
            <a:ext cx="1890000" cy="565200"/>
          </a:xfrm>
          <a:blipFill>
            <a:blip r:embed="rId2" cstate="email">
              <a:extLst>
                <a:ext uri="{28A0092B-C50C-407E-A947-70E740481C1C}">
                  <a14:useLocalDpi xmlns:a14="http://schemas.microsoft.com/office/drawing/2010/main"/>
                </a:ext>
              </a:extLst>
            </a:blip>
            <a:stretch>
              <a:fillRect/>
            </a:stretch>
          </a:blipFill>
        </p:spPr>
        <p:txBody>
          <a:bodyPr/>
          <a:lstStyle>
            <a:lvl1pPr>
              <a:defRPr/>
            </a:lvl1pPr>
          </a:lstStyle>
          <a:p>
            <a:pPr lvl="0"/>
            <a:r>
              <a:rPr lang="en-GB" dirty="0"/>
              <a:t> </a:t>
            </a:r>
          </a:p>
        </p:txBody>
      </p:sp>
    </p:spTree>
    <p:extLst>
      <p:ext uri="{BB962C8B-B14F-4D97-AF65-F5344CB8AC3E}">
        <p14:creationId xmlns:p14="http://schemas.microsoft.com/office/powerpoint/2010/main" val="1732730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4645025" y="1535112"/>
            <a:ext cx="4041775" cy="639763"/>
          </a:xfrm>
          <a:prstGeom prst="rect">
            <a:avLst/>
          </a:prstGeom>
        </p:spPr>
        <p:txBody>
          <a:bodyPr anchor="b"/>
          <a:lstStyle/>
          <a:p>
            <a:pPr marL="0" indent="0">
              <a:spcBef>
                <a:spcPts val="500"/>
              </a:spcBef>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13"/>
          </p:nvPr>
        </p:nvSpPr>
        <p:spPr>
          <a:xfrm>
            <a:off x="457199" y="1435100"/>
            <a:ext cx="3008315" cy="4691063"/>
          </a:xfrm>
          <a:prstGeom prst="rect">
            <a:avLst/>
          </a:prstGeom>
        </p:spPr>
        <p:txBody>
          <a:bodyPr/>
          <a:lstStyle/>
          <a:p>
            <a:pPr marL="0" indent="0">
              <a:spcBef>
                <a:spcPts val="300"/>
              </a:spcBef>
              <a:buSzTx/>
              <a:buFont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83" name="Picture Placeholder 2"/>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274638"/>
            <a:ext cx="8229600" cy="114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428176" y="6404292"/>
            <a:ext cx="258624"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jpeg"/><Relationship Id="rId5" Type="http://schemas.openxmlformats.org/officeDocument/2006/relationships/image" Target="../media/image34.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png"/><Relationship Id="rId10" Type="http://schemas.openxmlformats.org/officeDocument/2006/relationships/image" Target="../media/image2.jpeg"/><Relationship Id="rId4" Type="http://schemas.openxmlformats.org/officeDocument/2006/relationships/image" Target="../media/image39.jpeg"/><Relationship Id="rId9" Type="http://schemas.openxmlformats.org/officeDocument/2006/relationships/image" Target="../media/image44.jpe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2.png"/><Relationship Id="rId5" Type="http://schemas.openxmlformats.org/officeDocument/2006/relationships/image" Target="../media/image2.jpe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10.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jpeg"/><Relationship Id="rId9" Type="http://schemas.openxmlformats.org/officeDocument/2006/relationships/image" Target="../media/image57.tiff"/></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1.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2.tiff"/><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hyperlink" Target="https://www.edinburghsurgeryonline.com/scholarships" TargetMode="External"/><Relationship Id="rId7" Type="http://schemas.openxmlformats.org/officeDocument/2006/relationships/image" Target="../media/image66.png"/><Relationship Id="rId2" Type="http://schemas.openxmlformats.org/officeDocument/2006/relationships/hyperlink" Target="https://www.ed.ac.uk/student-funding/postgraduate/e-learning/surgery-online" TargetMode="External"/><Relationship Id="rId1" Type="http://schemas.openxmlformats.org/officeDocument/2006/relationships/slideLayout" Target="../slideLayouts/slideLayout11.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jpeg"/><Relationship Id="rId9" Type="http://schemas.openxmlformats.org/officeDocument/2006/relationships/image" Target="../media/image2.jpeg"/></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70.png"/><Relationship Id="rId4" Type="http://schemas.openxmlformats.org/officeDocument/2006/relationships/image" Target="../media/image69.jpeg"/></Relationships>
</file>

<file path=ppt/slides/_rels/slide27.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slideLayout" Target="../slideLayouts/slideLayout1.xml"/><Relationship Id="rId7" Type="http://schemas.openxmlformats.org/officeDocument/2006/relationships/image" Target="../media/image72.jpe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2.png"/><Relationship Id="rId11" Type="http://schemas.openxmlformats.org/officeDocument/2006/relationships/image" Target="../media/image74.tiff"/><Relationship Id="rId5" Type="http://schemas.openxmlformats.org/officeDocument/2006/relationships/image" Target="../media/image71.jpeg"/><Relationship Id="rId10" Type="http://schemas.openxmlformats.org/officeDocument/2006/relationships/image" Target="../media/image2.jpeg"/><Relationship Id="rId4" Type="http://schemas.openxmlformats.org/officeDocument/2006/relationships/notesSlide" Target="../notesSlides/notesSlide15.xml"/><Relationship Id="rId9" Type="http://schemas.openxmlformats.org/officeDocument/2006/relationships/image" Target="../media/image73.tiff"/></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eg"/><Relationship Id="rId10" Type="http://schemas.openxmlformats.org/officeDocument/2006/relationships/image" Target="../media/image2.jpeg"/><Relationship Id="rId4" Type="http://schemas.openxmlformats.org/officeDocument/2006/relationships/image" Target="../media/image7.jpe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2.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slideLayout" Target="../slideLayouts/slideLayout1.xml"/><Relationship Id="rId7" Type="http://schemas.openxmlformats.org/officeDocument/2006/relationships/image" Target="../media/image22.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1.jpeg"/><Relationship Id="rId5" Type="http://schemas.openxmlformats.org/officeDocument/2006/relationships/image" Target="../media/image20.png"/><Relationship Id="rId10" Type="http://schemas.openxmlformats.org/officeDocument/2006/relationships/image" Target="../media/image2.jpeg"/><Relationship Id="rId4" Type="http://schemas.openxmlformats.org/officeDocument/2006/relationships/notesSlide" Target="../notesSlides/notesSlide3.xml"/><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8.tiff"/><Relationship Id="rId5" Type="http://schemas.openxmlformats.org/officeDocument/2006/relationships/image" Target="../media/image27.tiff"/><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2"/>
          <p:cNvSpPr txBox="1">
            <a:spLocks noGrp="1"/>
          </p:cNvSpPr>
          <p:nvPr>
            <p:ph type="ctrTitle"/>
          </p:nvPr>
        </p:nvSpPr>
        <p:spPr>
          <a:xfrm>
            <a:off x="147803" y="1712186"/>
            <a:ext cx="8928994" cy="1094840"/>
          </a:xfrm>
          <a:prstGeom prst="rect">
            <a:avLst/>
          </a:prstGeom>
        </p:spPr>
        <p:txBody>
          <a:bodyPr/>
          <a:lstStyle/>
          <a:p>
            <a:r>
              <a:rPr dirty="0">
                <a:solidFill>
                  <a:schemeClr val="accent1">
                    <a:lumMod val="75000"/>
                  </a:schemeClr>
                </a:solidFill>
              </a:rPr>
              <a:t>‘Online surgical training - going global’</a:t>
            </a:r>
            <a:r>
              <a:rPr sz="4000" dirty="0">
                <a:solidFill>
                  <a:schemeClr val="accent1">
                    <a:lumMod val="75000"/>
                  </a:schemeClr>
                </a:solidFill>
              </a:rPr>
              <a:t> </a:t>
            </a:r>
          </a:p>
        </p:txBody>
      </p:sp>
      <p:sp>
        <p:nvSpPr>
          <p:cNvPr id="95" name="Rectangle 3"/>
          <p:cNvSpPr txBox="1">
            <a:spLocks noGrp="1"/>
          </p:cNvSpPr>
          <p:nvPr>
            <p:ph type="subTitle" sz="quarter" idx="1"/>
          </p:nvPr>
        </p:nvSpPr>
        <p:spPr>
          <a:xfrm>
            <a:off x="796934" y="3256860"/>
            <a:ext cx="6872286" cy="1008114"/>
          </a:xfrm>
          <a:prstGeom prst="rect">
            <a:avLst/>
          </a:prstGeom>
        </p:spPr>
        <p:txBody>
          <a:bodyPr>
            <a:normAutofit fontScale="92500" lnSpcReduction="20000"/>
          </a:bodyPr>
          <a:lstStyle/>
          <a:p>
            <a:pPr>
              <a:lnSpc>
                <a:spcPct val="80000"/>
              </a:lnSpc>
              <a:spcBef>
                <a:spcPts val="400"/>
              </a:spcBef>
              <a:defRPr sz="2000" b="1"/>
            </a:pPr>
            <a:r>
              <a:rPr dirty="0"/>
              <a:t>Professor James Garden</a:t>
            </a:r>
          </a:p>
          <a:p>
            <a:pPr>
              <a:lnSpc>
                <a:spcPct val="80000"/>
              </a:lnSpc>
              <a:spcBef>
                <a:spcPts val="400"/>
              </a:spcBef>
              <a:defRPr sz="2000" b="1"/>
            </a:pPr>
            <a:r>
              <a:rPr dirty="0"/>
              <a:t>Professor Emeritus, Clinical Surgery</a:t>
            </a:r>
          </a:p>
          <a:p>
            <a:pPr>
              <a:lnSpc>
                <a:spcPct val="80000"/>
              </a:lnSpc>
              <a:spcBef>
                <a:spcPts val="400"/>
              </a:spcBef>
              <a:defRPr sz="2000" b="1"/>
            </a:pPr>
            <a:r>
              <a:rPr dirty="0"/>
              <a:t>Dean International, University of Edinburgh</a:t>
            </a:r>
            <a:endParaRPr lang="en-GB" dirty="0"/>
          </a:p>
          <a:p>
            <a:pPr>
              <a:lnSpc>
                <a:spcPct val="80000"/>
              </a:lnSpc>
              <a:spcBef>
                <a:spcPts val="400"/>
              </a:spcBef>
              <a:defRPr sz="2000" b="1"/>
            </a:pPr>
            <a:r>
              <a:rPr lang="en-GB" dirty="0"/>
              <a:t>Director, Edinburgh Surgery Online</a:t>
            </a:r>
            <a:endParaRPr dirty="0"/>
          </a:p>
        </p:txBody>
      </p:sp>
      <p:sp>
        <p:nvSpPr>
          <p:cNvPr id="97" name="Rectangle 2"/>
          <p:cNvSpPr txBox="1"/>
          <p:nvPr/>
        </p:nvSpPr>
        <p:spPr>
          <a:xfrm>
            <a:off x="914400" y="4481991"/>
            <a:ext cx="6637354" cy="17543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a:latin typeface="Arial"/>
                <a:ea typeface="Arial"/>
                <a:cs typeface="Arial"/>
                <a:sym typeface="Arial"/>
              </a:defRPr>
            </a:pPr>
            <a:r>
              <a:rPr dirty="0"/>
              <a:t>Known conflicts of interest: </a:t>
            </a:r>
            <a:endParaRPr lang="en-GB" dirty="0"/>
          </a:p>
          <a:p>
            <a:pPr marL="285750" indent="-285750">
              <a:buSzPct val="100000"/>
              <a:buFontTx/>
              <a:buChar char="-"/>
              <a:defRPr>
                <a:latin typeface="Arial"/>
                <a:ea typeface="Arial"/>
                <a:cs typeface="Arial"/>
                <a:sym typeface="Arial"/>
              </a:defRPr>
            </a:pPr>
            <a:r>
              <a:rPr lang="en-GB" dirty="0"/>
              <a:t>I was born in Carluke, Lanarkshire</a:t>
            </a:r>
          </a:p>
          <a:p>
            <a:pPr marL="285750" indent="-285750">
              <a:buSzPct val="100000"/>
              <a:buChar char="-"/>
              <a:defRPr>
                <a:latin typeface="Arial"/>
                <a:ea typeface="Arial"/>
                <a:cs typeface="Arial"/>
                <a:sym typeface="Arial"/>
              </a:defRPr>
            </a:pPr>
            <a:r>
              <a:rPr dirty="0"/>
              <a:t>I trained in Edinburgh, Glasgow and Paris</a:t>
            </a:r>
            <a:r>
              <a:rPr lang="en-GB" dirty="0"/>
              <a:t> as a liver surgeon</a:t>
            </a:r>
            <a:endParaRPr dirty="0"/>
          </a:p>
          <a:p>
            <a:pPr marL="285750" indent="-285750">
              <a:buSzPct val="100000"/>
              <a:buChar char="-"/>
              <a:defRPr>
                <a:latin typeface="Arial"/>
                <a:ea typeface="Arial"/>
                <a:cs typeface="Arial"/>
                <a:sym typeface="Arial"/>
              </a:defRPr>
            </a:pPr>
            <a:r>
              <a:rPr dirty="0"/>
              <a:t>I am employed by University of Edinburgh </a:t>
            </a:r>
          </a:p>
          <a:p>
            <a:pPr marL="285750" indent="-285750">
              <a:buSzPct val="100000"/>
              <a:buChar char="-"/>
              <a:defRPr>
                <a:latin typeface="Arial"/>
                <a:ea typeface="Arial"/>
                <a:cs typeface="Arial"/>
                <a:sym typeface="Arial"/>
              </a:defRPr>
            </a:pPr>
            <a:r>
              <a:rPr dirty="0"/>
              <a:t>I am a Fellow of the Royal College of Surgeons of Edinburgh</a:t>
            </a:r>
            <a:endParaRPr lang="en-GB" dirty="0"/>
          </a:p>
          <a:p>
            <a:pPr marL="285750" indent="-285750">
              <a:buSzPct val="100000"/>
              <a:buChar char="-"/>
              <a:defRPr>
                <a:latin typeface="Arial"/>
                <a:ea typeface="Arial"/>
                <a:cs typeface="Arial"/>
                <a:sym typeface="Arial"/>
              </a:defRPr>
            </a:pPr>
            <a:r>
              <a:rPr lang="en-GB" dirty="0"/>
              <a:t>I travelled for the first time to Malawi in October 2019</a:t>
            </a:r>
            <a:r>
              <a:rPr dirty="0"/>
              <a:t> </a:t>
            </a:r>
          </a:p>
        </p:txBody>
      </p:sp>
      <p:sp>
        <p:nvSpPr>
          <p:cNvPr id="10" name="Rectangle 6">
            <a:extLst>
              <a:ext uri="{FF2B5EF4-FFF2-40B4-BE49-F238E27FC236}">
                <a16:creationId xmlns:a16="http://schemas.microsoft.com/office/drawing/2014/main" id="{CC68F5D6-28EF-6147-A436-2E99BB27414E}"/>
              </a:ext>
            </a:extLst>
          </p:cNvPr>
          <p:cNvSpPr/>
          <p:nvPr/>
        </p:nvSpPr>
        <p:spPr>
          <a:xfrm>
            <a:off x="0" y="6453335"/>
            <a:ext cx="9144000" cy="404665"/>
          </a:xfrm>
          <a:prstGeom prst="rect">
            <a:avLst/>
          </a:prstGeom>
          <a:solidFill>
            <a:srgbClr val="002060"/>
          </a:solidFill>
          <a:ln w="25400">
            <a:solidFill>
              <a:srgbClr val="B46D33"/>
            </a:solidFill>
          </a:ln>
        </p:spPr>
        <p:txBody>
          <a:bodyPr lIns="45719" rIns="45719" anchor="ctr"/>
          <a:lstStyle/>
          <a:p>
            <a:pPr>
              <a:defRPr>
                <a:solidFill>
                  <a:srgbClr val="002060"/>
                </a:solidFill>
              </a:defRPr>
            </a:pPr>
            <a:endParaRPr/>
          </a:p>
        </p:txBody>
      </p:sp>
      <p:pic>
        <p:nvPicPr>
          <p:cNvPr id="11" name="Picture 11" descr="Picture 11">
            <a:extLst>
              <a:ext uri="{FF2B5EF4-FFF2-40B4-BE49-F238E27FC236}">
                <a16:creationId xmlns:a16="http://schemas.microsoft.com/office/drawing/2014/main" id="{4C79B531-22DF-054C-80E7-7B7948D0DFEB}"/>
              </a:ext>
            </a:extLst>
          </p:cNvPr>
          <p:cNvPicPr>
            <a:picLocks noChangeAspect="1"/>
          </p:cNvPicPr>
          <p:nvPr/>
        </p:nvPicPr>
        <p:blipFill>
          <a:blip r:embed="rId3"/>
          <a:stretch>
            <a:fillRect/>
          </a:stretch>
        </p:blipFill>
        <p:spPr>
          <a:xfrm>
            <a:off x="8748463" y="6412586"/>
            <a:ext cx="395537" cy="445414"/>
          </a:xfrm>
          <a:prstGeom prst="rect">
            <a:avLst/>
          </a:prstGeom>
          <a:ln w="12700">
            <a:miter lim="400000"/>
          </a:ln>
        </p:spPr>
      </p:pic>
      <p:pic>
        <p:nvPicPr>
          <p:cNvPr id="2" name="Picture 1">
            <a:extLst>
              <a:ext uri="{FF2B5EF4-FFF2-40B4-BE49-F238E27FC236}">
                <a16:creationId xmlns:a16="http://schemas.microsoft.com/office/drawing/2014/main" id="{123DD9BF-FC60-2B41-8283-6539532CB8F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2840"/>
            <a:ext cx="2514600" cy="1490869"/>
          </a:xfrm>
          <a:prstGeom prst="rect">
            <a:avLst/>
          </a:prstGeom>
        </p:spPr>
      </p:pic>
      <p:pic>
        <p:nvPicPr>
          <p:cNvPr id="12" name="Picture 5">
            <a:extLst>
              <a:ext uri="{FF2B5EF4-FFF2-40B4-BE49-F238E27FC236}">
                <a16:creationId xmlns:a16="http://schemas.microsoft.com/office/drawing/2014/main" id="{29EA4AC4-FA9D-4046-849B-74EBDAA96069}"/>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15175" y="0"/>
            <a:ext cx="2028825" cy="1283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a:xfrm>
            <a:off x="246597" y="109354"/>
            <a:ext cx="8501865" cy="1282971"/>
          </a:xfrm>
        </p:spPr>
        <p:txBody>
          <a:bodyPr>
            <a:noAutofit/>
          </a:bodyPr>
          <a:lstStyle/>
          <a:p>
            <a:r>
              <a:rPr lang="en-GB" sz="3200" dirty="0">
                <a:solidFill>
                  <a:schemeClr val="accent1">
                    <a:lumMod val="75000"/>
                  </a:schemeClr>
                </a:solidFill>
                <a:ea typeface="MS PGothic" pitchFamily="34" charset="-128"/>
                <a:cs typeface="+mn-cs"/>
              </a:rPr>
              <a:t>UK Surgical Training Structure (2007)</a:t>
            </a:r>
            <a:br>
              <a:rPr lang="en-GB" sz="3200" dirty="0">
                <a:solidFill>
                  <a:schemeClr val="accent1">
                    <a:lumMod val="75000"/>
                  </a:schemeClr>
                </a:solidFill>
                <a:ea typeface="MS PGothic" pitchFamily="34" charset="-128"/>
                <a:cs typeface="+mn-cs"/>
              </a:rPr>
            </a:br>
            <a:r>
              <a:rPr lang="en-GB" sz="3200" dirty="0">
                <a:solidFill>
                  <a:schemeClr val="accent1">
                    <a:lumMod val="75000"/>
                  </a:schemeClr>
                </a:solidFill>
                <a:ea typeface="MS PGothic" pitchFamily="34" charset="-128"/>
                <a:cs typeface="+mn-cs"/>
              </a:rPr>
              <a:t>- masters online programmes</a:t>
            </a:r>
          </a:p>
        </p:txBody>
      </p:sp>
      <p:sp>
        <p:nvSpPr>
          <p:cNvPr id="17410" name="Line 40"/>
          <p:cNvSpPr>
            <a:spLocks noChangeShapeType="1"/>
          </p:cNvSpPr>
          <p:nvPr/>
        </p:nvSpPr>
        <p:spPr bwMode="auto">
          <a:xfrm>
            <a:off x="1204513" y="3796904"/>
            <a:ext cx="2737247" cy="0"/>
          </a:xfrm>
          <a:prstGeom prst="line">
            <a:avLst/>
          </a:prstGeom>
          <a:noFill/>
          <a:ln w="38100">
            <a:solidFill>
              <a:schemeClr val="accent3">
                <a:lumMod val="60000"/>
                <a:lumOff val="40000"/>
              </a:schemeClr>
            </a:solidFill>
            <a:prstDash val="dash"/>
            <a:round/>
            <a:headEnd/>
            <a:tailEnd/>
          </a:ln>
          <a:extLst>
            <a:ext uri="{909E8E84-426E-40dd-AFC4-6F175D3DCCD1}">
              <a14:hiddenFill xmlns="" xmlns:a14="http://schemas.microsoft.com/office/drawing/2010/main">
                <a:noFill/>
              </a14:hiddenFill>
            </a:ext>
          </a:extLst>
        </p:spPr>
        <p:txBody>
          <a:bodyPr/>
          <a:lstStyle/>
          <a:p>
            <a:endParaRPr lang="en-US" sz="1350"/>
          </a:p>
        </p:txBody>
      </p:sp>
      <p:sp>
        <p:nvSpPr>
          <p:cNvPr id="17411" name="AutoShape 41"/>
          <p:cNvSpPr>
            <a:spLocks noChangeArrowheads="1"/>
          </p:cNvSpPr>
          <p:nvPr/>
        </p:nvSpPr>
        <p:spPr bwMode="auto">
          <a:xfrm>
            <a:off x="1815369" y="5392403"/>
            <a:ext cx="1590675" cy="397669"/>
          </a:xfrm>
          <a:prstGeom prst="roundRect">
            <a:avLst>
              <a:gd name="adj" fmla="val 16667"/>
            </a:avLst>
          </a:prstGeom>
          <a:solidFill>
            <a:schemeClr val="bg1"/>
          </a:solidFill>
          <a:ln w="9525">
            <a:solidFill>
              <a:schemeClr val="accent3">
                <a:lumMod val="60000"/>
                <a:lumOff val="40000"/>
              </a:schemeClr>
            </a:solidFill>
            <a:round/>
            <a:headEnd/>
            <a:tailEnd/>
          </a:ln>
        </p:spPr>
        <p:txBody>
          <a:bodyPr wrap="none" anchor="ctr"/>
          <a:lstStyle/>
          <a:p>
            <a:pPr algn="ctr"/>
            <a:r>
              <a:rPr lang="en-US" sz="1050" dirty="0">
                <a:solidFill>
                  <a:schemeClr val="accent1"/>
                </a:solidFill>
                <a:latin typeface="+mj-lt"/>
              </a:rPr>
              <a:t>Undergraduate </a:t>
            </a:r>
          </a:p>
          <a:p>
            <a:pPr algn="ctr"/>
            <a:r>
              <a:rPr lang="en-US" sz="1050" dirty="0">
                <a:solidFill>
                  <a:schemeClr val="accent1"/>
                </a:solidFill>
                <a:latin typeface="+mj-lt"/>
              </a:rPr>
              <a:t>Medical </a:t>
            </a:r>
            <a:r>
              <a:rPr lang="en-US" sz="1050" dirty="0">
                <a:solidFill>
                  <a:schemeClr val="accent1">
                    <a:lumMod val="75000"/>
                  </a:schemeClr>
                </a:solidFill>
                <a:latin typeface="+mj-lt"/>
              </a:rPr>
              <a:t>School</a:t>
            </a:r>
            <a:endParaRPr lang="en-GB" sz="1050" dirty="0">
              <a:solidFill>
                <a:schemeClr val="accent1">
                  <a:lumMod val="75000"/>
                </a:schemeClr>
              </a:solidFill>
              <a:latin typeface="+mj-lt"/>
            </a:endParaRPr>
          </a:p>
        </p:txBody>
      </p:sp>
      <p:sp>
        <p:nvSpPr>
          <p:cNvPr id="17412" name="AutoShape 42"/>
          <p:cNvSpPr>
            <a:spLocks noChangeArrowheads="1"/>
          </p:cNvSpPr>
          <p:nvPr/>
        </p:nvSpPr>
        <p:spPr bwMode="auto">
          <a:xfrm>
            <a:off x="1777799" y="3290190"/>
            <a:ext cx="1590675" cy="397669"/>
          </a:xfrm>
          <a:prstGeom prst="roundRect">
            <a:avLst>
              <a:gd name="adj" fmla="val 16667"/>
            </a:avLst>
          </a:prstGeom>
          <a:solidFill>
            <a:schemeClr val="accent3"/>
          </a:solidFill>
          <a:ln w="9525">
            <a:solidFill>
              <a:schemeClr val="accent2"/>
            </a:solidFill>
            <a:round/>
            <a:headEnd/>
            <a:tailEnd/>
          </a:ln>
        </p:spPr>
        <p:txBody>
          <a:bodyPr wrap="none" anchor="ctr"/>
          <a:lstStyle/>
          <a:p>
            <a:endParaRPr lang="en-US" sz="1350"/>
          </a:p>
        </p:txBody>
      </p:sp>
      <p:sp>
        <p:nvSpPr>
          <p:cNvPr id="17413" name="AutoShape 43"/>
          <p:cNvSpPr>
            <a:spLocks noChangeArrowheads="1"/>
          </p:cNvSpPr>
          <p:nvPr/>
        </p:nvSpPr>
        <p:spPr bwMode="auto">
          <a:xfrm>
            <a:off x="1791491" y="1738314"/>
            <a:ext cx="1590675" cy="397669"/>
          </a:xfrm>
          <a:prstGeom prst="roundRect">
            <a:avLst>
              <a:gd name="adj" fmla="val 16667"/>
            </a:avLst>
          </a:prstGeom>
          <a:solidFill>
            <a:schemeClr val="accent2">
              <a:lumMod val="60000"/>
              <a:lumOff val="40000"/>
            </a:schemeClr>
          </a:solidFill>
          <a:ln w="9525">
            <a:solidFill>
              <a:schemeClr val="accent3"/>
            </a:solidFill>
            <a:round/>
            <a:headEnd/>
            <a:tailEnd/>
          </a:ln>
        </p:spPr>
        <p:txBody>
          <a:bodyPr wrap="none" anchor="ctr"/>
          <a:lstStyle/>
          <a:p>
            <a:endParaRPr lang="en-US" sz="1350"/>
          </a:p>
        </p:txBody>
      </p:sp>
      <p:sp>
        <p:nvSpPr>
          <p:cNvPr id="147500" name="AutoShape 44"/>
          <p:cNvSpPr>
            <a:spLocks noChangeArrowheads="1"/>
          </p:cNvSpPr>
          <p:nvPr/>
        </p:nvSpPr>
        <p:spPr bwMode="auto">
          <a:xfrm>
            <a:off x="4458453" y="4651512"/>
            <a:ext cx="1590675" cy="397669"/>
          </a:xfrm>
          <a:prstGeom prst="roundRect">
            <a:avLst>
              <a:gd name="adj" fmla="val 16667"/>
            </a:avLst>
          </a:prstGeom>
          <a:solidFill>
            <a:schemeClr val="accent2">
              <a:lumMod val="40000"/>
              <a:lumOff val="60000"/>
            </a:schemeClr>
          </a:solidFill>
          <a:ln w="9525">
            <a:solidFill>
              <a:schemeClr val="accent3">
                <a:lumMod val="60000"/>
                <a:lumOff val="40000"/>
              </a:schemeClr>
            </a:solidFill>
            <a:round/>
            <a:headEnd/>
            <a:tailEnd/>
          </a:ln>
        </p:spPr>
        <p:txBody>
          <a:bodyPr wrap="none" anchor="ctr"/>
          <a:lstStyle/>
          <a:p>
            <a:endParaRPr lang="en-US" sz="1350"/>
          </a:p>
        </p:txBody>
      </p:sp>
      <p:sp>
        <p:nvSpPr>
          <p:cNvPr id="147501" name="AutoShape 45"/>
          <p:cNvSpPr>
            <a:spLocks noChangeArrowheads="1"/>
          </p:cNvSpPr>
          <p:nvPr/>
        </p:nvSpPr>
        <p:spPr bwMode="auto">
          <a:xfrm>
            <a:off x="4458453" y="4166928"/>
            <a:ext cx="1590675" cy="397669"/>
          </a:xfrm>
          <a:prstGeom prst="roundRect">
            <a:avLst>
              <a:gd name="adj" fmla="val 16667"/>
            </a:avLst>
          </a:prstGeom>
          <a:solidFill>
            <a:schemeClr val="accent2">
              <a:lumMod val="40000"/>
              <a:lumOff val="60000"/>
            </a:schemeClr>
          </a:solidFill>
          <a:ln w="9525">
            <a:solidFill>
              <a:schemeClr val="accent3">
                <a:lumMod val="60000"/>
                <a:lumOff val="40000"/>
              </a:schemeClr>
            </a:solidFill>
            <a:round/>
            <a:headEnd/>
            <a:tailEnd/>
          </a:ln>
        </p:spPr>
        <p:txBody>
          <a:bodyPr wrap="none" anchor="ctr"/>
          <a:lstStyle/>
          <a:p>
            <a:endParaRPr lang="en-US" sz="1350">
              <a:solidFill>
                <a:schemeClr val="accent1">
                  <a:lumMod val="75000"/>
                </a:schemeClr>
              </a:solidFill>
            </a:endParaRPr>
          </a:p>
        </p:txBody>
      </p:sp>
      <p:sp>
        <p:nvSpPr>
          <p:cNvPr id="147502" name="AutoShape 46"/>
          <p:cNvSpPr>
            <a:spLocks noChangeArrowheads="1"/>
          </p:cNvSpPr>
          <p:nvPr/>
        </p:nvSpPr>
        <p:spPr bwMode="auto">
          <a:xfrm>
            <a:off x="4458453" y="3682344"/>
            <a:ext cx="1590675" cy="397669"/>
          </a:xfrm>
          <a:prstGeom prst="roundRect">
            <a:avLst>
              <a:gd name="adj" fmla="val 16667"/>
            </a:avLst>
          </a:prstGeom>
          <a:solidFill>
            <a:schemeClr val="accent2">
              <a:lumMod val="40000"/>
              <a:lumOff val="60000"/>
            </a:schemeClr>
          </a:solidFill>
          <a:ln w="9525">
            <a:solidFill>
              <a:schemeClr val="accent3">
                <a:lumMod val="60000"/>
                <a:lumOff val="40000"/>
              </a:schemeClr>
            </a:solidFill>
            <a:round/>
            <a:headEnd/>
            <a:tailEnd/>
          </a:ln>
        </p:spPr>
        <p:txBody>
          <a:bodyPr wrap="none" anchor="ctr"/>
          <a:lstStyle/>
          <a:p>
            <a:endParaRPr lang="en-US" sz="1350"/>
          </a:p>
        </p:txBody>
      </p:sp>
      <p:sp>
        <p:nvSpPr>
          <p:cNvPr id="17417" name="Line 47"/>
          <p:cNvSpPr>
            <a:spLocks noChangeShapeType="1"/>
          </p:cNvSpPr>
          <p:nvPr/>
        </p:nvSpPr>
        <p:spPr bwMode="auto">
          <a:xfrm>
            <a:off x="1281904" y="5355020"/>
            <a:ext cx="2737247" cy="0"/>
          </a:xfrm>
          <a:prstGeom prst="line">
            <a:avLst/>
          </a:prstGeom>
          <a:noFill/>
          <a:ln w="38100">
            <a:solidFill>
              <a:schemeClr val="accent3">
                <a:lumMod val="60000"/>
                <a:lumOff val="40000"/>
              </a:schemeClr>
            </a:solidFill>
            <a:prstDash val="dash"/>
            <a:round/>
            <a:headEnd/>
            <a:tailEnd/>
          </a:ln>
          <a:extLst>
            <a:ext uri="{909E8E84-426E-40dd-AFC4-6F175D3DCCD1}">
              <a14:hiddenFill xmlns="" xmlns:a14="http://schemas.microsoft.com/office/drawing/2010/main">
                <a:noFill/>
              </a14:hiddenFill>
            </a:ext>
          </a:extLst>
        </p:spPr>
        <p:txBody>
          <a:bodyPr/>
          <a:lstStyle/>
          <a:p>
            <a:endParaRPr lang="en-US" sz="1350"/>
          </a:p>
        </p:txBody>
      </p:sp>
      <p:sp>
        <p:nvSpPr>
          <p:cNvPr id="17418" name="Line 48"/>
          <p:cNvSpPr>
            <a:spLocks noChangeShapeType="1"/>
          </p:cNvSpPr>
          <p:nvPr/>
        </p:nvSpPr>
        <p:spPr bwMode="auto">
          <a:xfrm>
            <a:off x="1281904" y="2202656"/>
            <a:ext cx="2737247" cy="0"/>
          </a:xfrm>
          <a:prstGeom prst="line">
            <a:avLst/>
          </a:prstGeom>
          <a:noFill/>
          <a:ln w="38100">
            <a:solidFill>
              <a:schemeClr val="accent3">
                <a:lumMod val="60000"/>
                <a:lumOff val="40000"/>
              </a:schemeClr>
            </a:solidFill>
            <a:prstDash val="dash"/>
            <a:round/>
            <a:headEnd/>
            <a:tailEnd/>
          </a:ln>
          <a:extLst>
            <a:ext uri="{909E8E84-426E-40dd-AFC4-6F175D3DCCD1}">
              <a14:hiddenFill xmlns="" xmlns:a14="http://schemas.microsoft.com/office/drawing/2010/main">
                <a:noFill/>
              </a14:hiddenFill>
            </a:ext>
          </a:extLst>
        </p:spPr>
        <p:txBody>
          <a:bodyPr/>
          <a:lstStyle/>
          <a:p>
            <a:endParaRPr lang="en-US" sz="1350"/>
          </a:p>
        </p:txBody>
      </p:sp>
      <p:sp>
        <p:nvSpPr>
          <p:cNvPr id="17419" name="AutoShape 49"/>
          <p:cNvSpPr>
            <a:spLocks noChangeArrowheads="1"/>
          </p:cNvSpPr>
          <p:nvPr/>
        </p:nvSpPr>
        <p:spPr bwMode="auto">
          <a:xfrm>
            <a:off x="3665628" y="3264695"/>
            <a:ext cx="763321" cy="532210"/>
          </a:xfrm>
          <a:prstGeom prst="roundRect">
            <a:avLst>
              <a:gd name="adj" fmla="val 16667"/>
            </a:avLst>
          </a:prstGeom>
          <a:solidFill>
            <a:schemeClr val="accent2">
              <a:lumMod val="60000"/>
              <a:lumOff val="40000"/>
            </a:schemeClr>
          </a:solidFill>
          <a:ln w="9525">
            <a:solidFill>
              <a:schemeClr val="accent3"/>
            </a:solidFill>
            <a:round/>
            <a:headEnd/>
            <a:tailEnd/>
          </a:ln>
        </p:spPr>
        <p:txBody>
          <a:bodyPr wrap="none" anchor="ctr"/>
          <a:lstStyle/>
          <a:p>
            <a:endParaRPr lang="en-US" sz="1350"/>
          </a:p>
        </p:txBody>
      </p:sp>
      <p:sp>
        <p:nvSpPr>
          <p:cNvPr id="17420" name="Oval 50"/>
          <p:cNvSpPr>
            <a:spLocks noChangeArrowheads="1"/>
          </p:cNvSpPr>
          <p:nvPr/>
        </p:nvSpPr>
        <p:spPr bwMode="auto">
          <a:xfrm>
            <a:off x="1110346" y="3865569"/>
            <a:ext cx="573881" cy="265509"/>
          </a:xfrm>
          <a:prstGeom prst="ellipse">
            <a:avLst/>
          </a:prstGeom>
          <a:solidFill>
            <a:schemeClr val="accent3"/>
          </a:solidFill>
          <a:ln w="9525">
            <a:solidFill>
              <a:schemeClr val="tx1"/>
            </a:solidFill>
            <a:round/>
            <a:headEnd/>
            <a:tailEnd/>
          </a:ln>
        </p:spPr>
        <p:txBody>
          <a:bodyPr wrap="none" anchor="ctr"/>
          <a:lstStyle/>
          <a:p>
            <a:endParaRPr lang="en-US" sz="1350"/>
          </a:p>
        </p:txBody>
      </p:sp>
      <p:sp>
        <p:nvSpPr>
          <p:cNvPr id="17421" name="Oval 51"/>
          <p:cNvSpPr>
            <a:spLocks noChangeArrowheads="1"/>
          </p:cNvSpPr>
          <p:nvPr/>
        </p:nvSpPr>
        <p:spPr bwMode="auto">
          <a:xfrm>
            <a:off x="1110346" y="2069307"/>
            <a:ext cx="573881" cy="264319"/>
          </a:xfrm>
          <a:prstGeom prst="ellipse">
            <a:avLst/>
          </a:prstGeom>
          <a:solidFill>
            <a:schemeClr val="accent3"/>
          </a:solidFill>
          <a:ln w="9525">
            <a:solidFill>
              <a:schemeClr val="tx1"/>
            </a:solidFill>
            <a:round/>
            <a:headEnd/>
            <a:tailEnd/>
          </a:ln>
        </p:spPr>
        <p:txBody>
          <a:bodyPr wrap="none" anchor="ctr"/>
          <a:lstStyle/>
          <a:p>
            <a:endParaRPr lang="en-US" sz="1350"/>
          </a:p>
        </p:txBody>
      </p:sp>
      <p:sp>
        <p:nvSpPr>
          <p:cNvPr id="17422" name="AutoShape 52"/>
          <p:cNvSpPr>
            <a:spLocks noChangeArrowheads="1"/>
          </p:cNvSpPr>
          <p:nvPr/>
        </p:nvSpPr>
        <p:spPr bwMode="auto">
          <a:xfrm>
            <a:off x="3510846" y="3079626"/>
            <a:ext cx="508397" cy="133350"/>
          </a:xfrm>
          <a:prstGeom prst="leftArrow">
            <a:avLst>
              <a:gd name="adj1" fmla="val 50000"/>
              <a:gd name="adj2" fmla="val 95312"/>
            </a:avLst>
          </a:prstGeom>
          <a:solidFill>
            <a:schemeClr val="accent3"/>
          </a:solidFill>
          <a:ln w="9525">
            <a:solidFill>
              <a:schemeClr val="accent3"/>
            </a:solidFill>
            <a:miter lim="800000"/>
            <a:headEnd/>
            <a:tailEnd/>
          </a:ln>
        </p:spPr>
        <p:txBody>
          <a:bodyPr wrap="none" anchor="ctr"/>
          <a:lstStyle/>
          <a:p>
            <a:endParaRPr lang="en-US" sz="1350"/>
          </a:p>
        </p:txBody>
      </p:sp>
      <p:sp>
        <p:nvSpPr>
          <p:cNvPr id="17423" name="AutoShape 53"/>
          <p:cNvSpPr>
            <a:spLocks noChangeArrowheads="1"/>
          </p:cNvSpPr>
          <p:nvPr/>
        </p:nvSpPr>
        <p:spPr bwMode="auto">
          <a:xfrm rot="10800000">
            <a:off x="3510847" y="3890906"/>
            <a:ext cx="508397" cy="132159"/>
          </a:xfrm>
          <a:prstGeom prst="leftArrow">
            <a:avLst>
              <a:gd name="adj1" fmla="val 50000"/>
              <a:gd name="adj2" fmla="val 96171"/>
            </a:avLst>
          </a:prstGeom>
          <a:solidFill>
            <a:schemeClr val="accent3"/>
          </a:solidFill>
          <a:ln w="9525">
            <a:solidFill>
              <a:schemeClr val="accent3"/>
            </a:solidFill>
            <a:miter lim="800000"/>
            <a:headEnd/>
            <a:tailEnd/>
          </a:ln>
        </p:spPr>
        <p:txBody>
          <a:bodyPr wrap="none" anchor="ctr"/>
          <a:lstStyle/>
          <a:p>
            <a:endParaRPr lang="en-US" sz="1350"/>
          </a:p>
        </p:txBody>
      </p:sp>
      <p:sp>
        <p:nvSpPr>
          <p:cNvPr id="17424" name="AutoShape 54"/>
          <p:cNvSpPr>
            <a:spLocks noChangeArrowheads="1"/>
          </p:cNvSpPr>
          <p:nvPr/>
        </p:nvSpPr>
        <p:spPr bwMode="auto">
          <a:xfrm>
            <a:off x="1809130" y="2790566"/>
            <a:ext cx="1590675" cy="398860"/>
          </a:xfrm>
          <a:prstGeom prst="roundRect">
            <a:avLst>
              <a:gd name="adj" fmla="val 16667"/>
            </a:avLst>
          </a:prstGeom>
          <a:solidFill>
            <a:schemeClr val="accent3"/>
          </a:solidFill>
          <a:ln w="9525">
            <a:solidFill>
              <a:schemeClr val="accent2"/>
            </a:solidFill>
            <a:round/>
            <a:headEnd/>
            <a:tailEnd/>
          </a:ln>
        </p:spPr>
        <p:txBody>
          <a:bodyPr wrap="none" anchor="ctr"/>
          <a:lstStyle/>
          <a:p>
            <a:endParaRPr lang="en-US" sz="1350"/>
          </a:p>
        </p:txBody>
      </p:sp>
      <p:sp>
        <p:nvSpPr>
          <p:cNvPr id="147511" name="Rectangle 55"/>
          <p:cNvSpPr>
            <a:spLocks noChangeArrowheads="1"/>
          </p:cNvSpPr>
          <p:nvPr/>
        </p:nvSpPr>
        <p:spPr bwMode="auto">
          <a:xfrm>
            <a:off x="4746585" y="4651511"/>
            <a:ext cx="1016794"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sz="1050" dirty="0">
                <a:solidFill>
                  <a:schemeClr val="accent1">
                    <a:lumMod val="75000"/>
                  </a:schemeClr>
                </a:solidFill>
                <a:latin typeface="+mj-lt"/>
              </a:rPr>
              <a:t>MSc - Year 1</a:t>
            </a:r>
          </a:p>
          <a:p>
            <a:pPr algn="ctr"/>
            <a:r>
              <a:rPr lang="en-US" sz="1050" dirty="0">
                <a:solidFill>
                  <a:schemeClr val="accent1">
                    <a:lumMod val="75000"/>
                  </a:schemeClr>
                </a:solidFill>
                <a:latin typeface="+mj-lt"/>
              </a:rPr>
              <a:t>Certificate</a:t>
            </a:r>
            <a:endParaRPr lang="en-GB" sz="1050" dirty="0">
              <a:solidFill>
                <a:schemeClr val="accent1">
                  <a:lumMod val="75000"/>
                </a:schemeClr>
              </a:solidFill>
              <a:latin typeface="+mj-lt"/>
            </a:endParaRPr>
          </a:p>
        </p:txBody>
      </p:sp>
      <p:sp>
        <p:nvSpPr>
          <p:cNvPr id="147512" name="Rectangle 56"/>
          <p:cNvSpPr>
            <a:spLocks noChangeArrowheads="1"/>
          </p:cNvSpPr>
          <p:nvPr/>
        </p:nvSpPr>
        <p:spPr bwMode="auto">
          <a:xfrm>
            <a:off x="4746585" y="4174071"/>
            <a:ext cx="1016794"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sz="1050" dirty="0">
                <a:solidFill>
                  <a:schemeClr val="accent1">
                    <a:lumMod val="75000"/>
                  </a:schemeClr>
                </a:solidFill>
                <a:latin typeface="+mj-lt"/>
              </a:rPr>
              <a:t>MSc - Year 2</a:t>
            </a:r>
          </a:p>
          <a:p>
            <a:pPr algn="ctr"/>
            <a:r>
              <a:rPr lang="en-US" sz="1050" dirty="0">
                <a:solidFill>
                  <a:schemeClr val="accent1">
                    <a:lumMod val="75000"/>
                  </a:schemeClr>
                </a:solidFill>
                <a:latin typeface="+mj-lt"/>
              </a:rPr>
              <a:t>Diploma</a:t>
            </a:r>
            <a:endParaRPr lang="en-GB" sz="1050" dirty="0">
              <a:solidFill>
                <a:schemeClr val="accent1">
                  <a:lumMod val="75000"/>
                </a:schemeClr>
              </a:solidFill>
              <a:latin typeface="+mj-lt"/>
            </a:endParaRPr>
          </a:p>
        </p:txBody>
      </p:sp>
      <p:sp>
        <p:nvSpPr>
          <p:cNvPr id="147513" name="Rectangle 57"/>
          <p:cNvSpPr>
            <a:spLocks noChangeArrowheads="1"/>
          </p:cNvSpPr>
          <p:nvPr/>
        </p:nvSpPr>
        <p:spPr bwMode="auto">
          <a:xfrm>
            <a:off x="4746585" y="3682342"/>
            <a:ext cx="1016794"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sz="1050" dirty="0">
                <a:solidFill>
                  <a:schemeClr val="accent1">
                    <a:lumMod val="75000"/>
                  </a:schemeClr>
                </a:solidFill>
                <a:latin typeface="+mj-lt"/>
              </a:rPr>
              <a:t>MSc -Year 3</a:t>
            </a:r>
          </a:p>
          <a:p>
            <a:pPr algn="ctr"/>
            <a:r>
              <a:rPr lang="en-US" sz="1050" dirty="0">
                <a:solidFill>
                  <a:schemeClr val="accent1">
                    <a:lumMod val="75000"/>
                  </a:schemeClr>
                </a:solidFill>
                <a:latin typeface="+mj-lt"/>
              </a:rPr>
              <a:t>Masters</a:t>
            </a:r>
            <a:endParaRPr lang="en-GB" sz="1050" dirty="0">
              <a:solidFill>
                <a:schemeClr val="accent1">
                  <a:lumMod val="75000"/>
                </a:schemeClr>
              </a:solidFill>
              <a:latin typeface="+mj-lt"/>
            </a:endParaRPr>
          </a:p>
        </p:txBody>
      </p:sp>
      <p:sp>
        <p:nvSpPr>
          <p:cNvPr id="17428" name="Rectangle 58"/>
          <p:cNvSpPr>
            <a:spLocks noChangeArrowheads="1"/>
          </p:cNvSpPr>
          <p:nvPr/>
        </p:nvSpPr>
        <p:spPr bwMode="auto">
          <a:xfrm>
            <a:off x="3564852" y="3268288"/>
            <a:ext cx="972108" cy="4732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en-US" sz="825" dirty="0">
                <a:solidFill>
                  <a:schemeClr val="accent1">
                    <a:lumMod val="75000"/>
                  </a:schemeClr>
                </a:solidFill>
                <a:latin typeface="+mj-lt"/>
              </a:rPr>
              <a:t>Academic Training</a:t>
            </a:r>
          </a:p>
          <a:p>
            <a:pPr algn="ctr"/>
            <a:r>
              <a:rPr lang="en-US" sz="825" dirty="0">
                <a:solidFill>
                  <a:schemeClr val="accent1">
                    <a:lumMod val="75000"/>
                  </a:schemeClr>
                </a:solidFill>
                <a:latin typeface="+mj-lt"/>
              </a:rPr>
              <a:t>MSc, MD, PhD</a:t>
            </a:r>
            <a:endParaRPr lang="en-GB" sz="825" dirty="0">
              <a:solidFill>
                <a:schemeClr val="accent1">
                  <a:lumMod val="75000"/>
                </a:schemeClr>
              </a:solidFill>
              <a:latin typeface="+mj-lt"/>
            </a:endParaRPr>
          </a:p>
        </p:txBody>
      </p:sp>
      <p:sp>
        <p:nvSpPr>
          <p:cNvPr id="17429" name="Text Box 59"/>
          <p:cNvSpPr txBox="1">
            <a:spLocks noChangeArrowheads="1"/>
          </p:cNvSpPr>
          <p:nvPr/>
        </p:nvSpPr>
        <p:spPr bwMode="auto">
          <a:xfrm>
            <a:off x="1148321" y="2083274"/>
            <a:ext cx="502061" cy="219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Freestyle Script" charset="0"/>
                <a:ea typeface="ＭＳ Ｐゴシック" charset="0"/>
                <a:cs typeface="ＭＳ Ｐゴシック" charset="0"/>
              </a:defRPr>
            </a:lvl1pPr>
            <a:lvl2pPr marL="742950" indent="-285750" eaLnBrk="0" hangingPunct="0">
              <a:defRPr sz="3600">
                <a:solidFill>
                  <a:schemeClr val="tx1"/>
                </a:solidFill>
                <a:latin typeface="Freestyle Script" charset="0"/>
                <a:ea typeface="ＭＳ Ｐゴシック" charset="0"/>
              </a:defRPr>
            </a:lvl2pPr>
            <a:lvl3pPr marL="1143000" indent="-228600" eaLnBrk="0" hangingPunct="0">
              <a:defRPr sz="3600">
                <a:solidFill>
                  <a:schemeClr val="tx1"/>
                </a:solidFill>
                <a:latin typeface="Freestyle Script" charset="0"/>
                <a:ea typeface="ＭＳ Ｐゴシック" charset="0"/>
              </a:defRPr>
            </a:lvl3pPr>
            <a:lvl4pPr marL="1600200" indent="-228600" eaLnBrk="0" hangingPunct="0">
              <a:defRPr sz="3600">
                <a:solidFill>
                  <a:schemeClr val="tx1"/>
                </a:solidFill>
                <a:latin typeface="Freestyle Script" charset="0"/>
                <a:ea typeface="ＭＳ Ｐゴシック" charset="0"/>
              </a:defRPr>
            </a:lvl4pPr>
            <a:lvl5pPr marL="2057400" indent="-228600" eaLnBrk="0" hangingPunct="0">
              <a:defRPr sz="3600">
                <a:solidFill>
                  <a:schemeClr val="tx1"/>
                </a:solidFill>
                <a:latin typeface="Freestyle Script" charset="0"/>
                <a:ea typeface="ＭＳ Ｐゴシック" charset="0"/>
              </a:defRPr>
            </a:lvl5pPr>
            <a:lvl6pPr marL="2514600" indent="-228600" eaLnBrk="0" fontAlgn="base" hangingPunct="0">
              <a:spcBef>
                <a:spcPct val="0"/>
              </a:spcBef>
              <a:spcAft>
                <a:spcPct val="0"/>
              </a:spcAft>
              <a:defRPr sz="3600">
                <a:solidFill>
                  <a:schemeClr val="tx1"/>
                </a:solidFill>
                <a:latin typeface="Freestyle Script" charset="0"/>
                <a:ea typeface="ＭＳ Ｐゴシック" charset="0"/>
              </a:defRPr>
            </a:lvl6pPr>
            <a:lvl7pPr marL="2971800" indent="-228600" eaLnBrk="0" fontAlgn="base" hangingPunct="0">
              <a:spcBef>
                <a:spcPct val="0"/>
              </a:spcBef>
              <a:spcAft>
                <a:spcPct val="0"/>
              </a:spcAft>
              <a:defRPr sz="3600">
                <a:solidFill>
                  <a:schemeClr val="tx1"/>
                </a:solidFill>
                <a:latin typeface="Freestyle Script" charset="0"/>
                <a:ea typeface="ＭＳ Ｐゴシック" charset="0"/>
              </a:defRPr>
            </a:lvl7pPr>
            <a:lvl8pPr marL="3429000" indent="-228600" eaLnBrk="0" fontAlgn="base" hangingPunct="0">
              <a:spcBef>
                <a:spcPct val="0"/>
              </a:spcBef>
              <a:spcAft>
                <a:spcPct val="0"/>
              </a:spcAft>
              <a:defRPr sz="3600">
                <a:solidFill>
                  <a:schemeClr val="tx1"/>
                </a:solidFill>
                <a:latin typeface="Freestyle Script" charset="0"/>
                <a:ea typeface="ＭＳ Ｐゴシック" charset="0"/>
              </a:defRPr>
            </a:lvl8pPr>
            <a:lvl9pPr marL="3886200" indent="-228600" eaLnBrk="0" fontAlgn="base" hangingPunct="0">
              <a:spcBef>
                <a:spcPct val="0"/>
              </a:spcBef>
              <a:spcAft>
                <a:spcPct val="0"/>
              </a:spcAft>
              <a:defRPr sz="3600">
                <a:solidFill>
                  <a:schemeClr val="tx1"/>
                </a:solidFill>
                <a:latin typeface="Freestyle Script" charset="0"/>
                <a:ea typeface="ＭＳ Ｐゴシック" charset="0"/>
              </a:defRPr>
            </a:lvl9pPr>
          </a:lstStyle>
          <a:p>
            <a:pPr eaLnBrk="1" hangingPunct="1"/>
            <a:r>
              <a:rPr lang="en-GB" sz="825" b="1" dirty="0">
                <a:solidFill>
                  <a:schemeClr val="accent1">
                    <a:lumMod val="75000"/>
                  </a:schemeClr>
                </a:solidFill>
                <a:latin typeface="Arial" charset="0"/>
              </a:rPr>
              <a:t> </a:t>
            </a:r>
            <a:r>
              <a:rPr lang="en-GB" sz="825" b="1" dirty="0">
                <a:solidFill>
                  <a:schemeClr val="accent1">
                    <a:lumMod val="75000"/>
                  </a:schemeClr>
                </a:solidFill>
                <a:latin typeface="+mj-lt"/>
              </a:rPr>
              <a:t>FRCS</a:t>
            </a:r>
          </a:p>
        </p:txBody>
      </p:sp>
      <p:sp>
        <p:nvSpPr>
          <p:cNvPr id="17430" name="Text Box 60"/>
          <p:cNvSpPr txBox="1">
            <a:spLocks noChangeArrowheads="1"/>
          </p:cNvSpPr>
          <p:nvPr/>
        </p:nvSpPr>
        <p:spPr bwMode="auto">
          <a:xfrm>
            <a:off x="1185590" y="3890907"/>
            <a:ext cx="497252" cy="219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Freestyle Script" charset="0"/>
                <a:ea typeface="ＭＳ Ｐゴシック" charset="0"/>
                <a:cs typeface="ＭＳ Ｐゴシック" charset="0"/>
              </a:defRPr>
            </a:lvl1pPr>
            <a:lvl2pPr marL="742950" indent="-285750" eaLnBrk="0" hangingPunct="0">
              <a:defRPr sz="3600">
                <a:solidFill>
                  <a:schemeClr val="tx1"/>
                </a:solidFill>
                <a:latin typeface="Freestyle Script" charset="0"/>
                <a:ea typeface="ＭＳ Ｐゴシック" charset="0"/>
              </a:defRPr>
            </a:lvl2pPr>
            <a:lvl3pPr marL="1143000" indent="-228600" eaLnBrk="0" hangingPunct="0">
              <a:defRPr sz="3600">
                <a:solidFill>
                  <a:schemeClr val="tx1"/>
                </a:solidFill>
                <a:latin typeface="Freestyle Script" charset="0"/>
                <a:ea typeface="ＭＳ Ｐゴシック" charset="0"/>
              </a:defRPr>
            </a:lvl3pPr>
            <a:lvl4pPr marL="1600200" indent="-228600" eaLnBrk="0" hangingPunct="0">
              <a:defRPr sz="3600">
                <a:solidFill>
                  <a:schemeClr val="tx1"/>
                </a:solidFill>
                <a:latin typeface="Freestyle Script" charset="0"/>
                <a:ea typeface="ＭＳ Ｐゴシック" charset="0"/>
              </a:defRPr>
            </a:lvl4pPr>
            <a:lvl5pPr marL="2057400" indent="-228600" eaLnBrk="0" hangingPunct="0">
              <a:defRPr sz="3600">
                <a:solidFill>
                  <a:schemeClr val="tx1"/>
                </a:solidFill>
                <a:latin typeface="Freestyle Script" charset="0"/>
                <a:ea typeface="ＭＳ Ｐゴシック" charset="0"/>
              </a:defRPr>
            </a:lvl5pPr>
            <a:lvl6pPr marL="2514600" indent="-228600" eaLnBrk="0" fontAlgn="base" hangingPunct="0">
              <a:spcBef>
                <a:spcPct val="0"/>
              </a:spcBef>
              <a:spcAft>
                <a:spcPct val="0"/>
              </a:spcAft>
              <a:defRPr sz="3600">
                <a:solidFill>
                  <a:schemeClr val="tx1"/>
                </a:solidFill>
                <a:latin typeface="Freestyle Script" charset="0"/>
                <a:ea typeface="ＭＳ Ｐゴシック" charset="0"/>
              </a:defRPr>
            </a:lvl6pPr>
            <a:lvl7pPr marL="2971800" indent="-228600" eaLnBrk="0" fontAlgn="base" hangingPunct="0">
              <a:spcBef>
                <a:spcPct val="0"/>
              </a:spcBef>
              <a:spcAft>
                <a:spcPct val="0"/>
              </a:spcAft>
              <a:defRPr sz="3600">
                <a:solidFill>
                  <a:schemeClr val="tx1"/>
                </a:solidFill>
                <a:latin typeface="Freestyle Script" charset="0"/>
                <a:ea typeface="ＭＳ Ｐゴシック" charset="0"/>
              </a:defRPr>
            </a:lvl7pPr>
            <a:lvl8pPr marL="3429000" indent="-228600" eaLnBrk="0" fontAlgn="base" hangingPunct="0">
              <a:spcBef>
                <a:spcPct val="0"/>
              </a:spcBef>
              <a:spcAft>
                <a:spcPct val="0"/>
              </a:spcAft>
              <a:defRPr sz="3600">
                <a:solidFill>
                  <a:schemeClr val="tx1"/>
                </a:solidFill>
                <a:latin typeface="Freestyle Script" charset="0"/>
                <a:ea typeface="ＭＳ Ｐゴシック" charset="0"/>
              </a:defRPr>
            </a:lvl8pPr>
            <a:lvl9pPr marL="3886200" indent="-228600" eaLnBrk="0" fontAlgn="base" hangingPunct="0">
              <a:spcBef>
                <a:spcPct val="0"/>
              </a:spcBef>
              <a:spcAft>
                <a:spcPct val="0"/>
              </a:spcAft>
              <a:defRPr sz="3600">
                <a:solidFill>
                  <a:schemeClr val="tx1"/>
                </a:solidFill>
                <a:latin typeface="Freestyle Script" charset="0"/>
                <a:ea typeface="ＭＳ Ｐゴシック" charset="0"/>
              </a:defRPr>
            </a:lvl9pPr>
          </a:lstStyle>
          <a:p>
            <a:pPr eaLnBrk="1" hangingPunct="1"/>
            <a:r>
              <a:rPr lang="en-GB" sz="825" b="1" dirty="0">
                <a:solidFill>
                  <a:schemeClr val="accent1">
                    <a:lumMod val="75000"/>
                  </a:schemeClr>
                </a:solidFill>
                <a:latin typeface="+mj-lt"/>
              </a:rPr>
              <a:t>MRCS</a:t>
            </a:r>
          </a:p>
        </p:txBody>
      </p:sp>
      <p:sp>
        <p:nvSpPr>
          <p:cNvPr id="147517" name="AutoShape 61"/>
          <p:cNvSpPr>
            <a:spLocks noChangeArrowheads="1"/>
          </p:cNvSpPr>
          <p:nvPr/>
        </p:nvSpPr>
        <p:spPr bwMode="auto">
          <a:xfrm>
            <a:off x="4458453" y="2876290"/>
            <a:ext cx="1590675" cy="398859"/>
          </a:xfrm>
          <a:prstGeom prst="roundRect">
            <a:avLst>
              <a:gd name="adj" fmla="val 16667"/>
            </a:avLst>
          </a:prstGeom>
          <a:solidFill>
            <a:schemeClr val="accent2">
              <a:lumMod val="60000"/>
              <a:lumOff val="40000"/>
            </a:schemeClr>
          </a:solidFill>
          <a:ln w="9525">
            <a:solidFill>
              <a:schemeClr val="accent3"/>
            </a:solidFill>
            <a:round/>
            <a:headEnd/>
            <a:tailEnd/>
          </a:ln>
        </p:spPr>
        <p:txBody>
          <a:bodyPr wrap="none" anchor="ctr"/>
          <a:lstStyle/>
          <a:p>
            <a:endParaRPr lang="en-US" sz="1350">
              <a:solidFill>
                <a:schemeClr val="accent1">
                  <a:lumMod val="75000"/>
                </a:schemeClr>
              </a:solidFill>
            </a:endParaRPr>
          </a:p>
        </p:txBody>
      </p:sp>
      <p:sp>
        <p:nvSpPr>
          <p:cNvPr id="147518" name="AutoShape 62"/>
          <p:cNvSpPr>
            <a:spLocks noChangeArrowheads="1"/>
          </p:cNvSpPr>
          <p:nvPr/>
        </p:nvSpPr>
        <p:spPr bwMode="auto">
          <a:xfrm>
            <a:off x="4458453" y="2391706"/>
            <a:ext cx="1590675" cy="398860"/>
          </a:xfrm>
          <a:prstGeom prst="roundRect">
            <a:avLst>
              <a:gd name="adj" fmla="val 16667"/>
            </a:avLst>
          </a:prstGeom>
          <a:solidFill>
            <a:schemeClr val="accent2">
              <a:lumMod val="60000"/>
              <a:lumOff val="40000"/>
            </a:schemeClr>
          </a:solidFill>
          <a:ln w="9525">
            <a:solidFill>
              <a:schemeClr val="accent3"/>
            </a:solidFill>
            <a:round/>
            <a:headEnd/>
            <a:tailEnd/>
          </a:ln>
        </p:spPr>
        <p:txBody>
          <a:bodyPr wrap="none" anchor="ctr"/>
          <a:lstStyle/>
          <a:p>
            <a:endParaRPr lang="en-US" sz="1350"/>
          </a:p>
        </p:txBody>
      </p:sp>
      <p:sp>
        <p:nvSpPr>
          <p:cNvPr id="147519" name="Rectangle 63"/>
          <p:cNvSpPr>
            <a:spLocks noChangeArrowheads="1"/>
          </p:cNvSpPr>
          <p:nvPr/>
        </p:nvSpPr>
        <p:spPr bwMode="auto">
          <a:xfrm>
            <a:off x="4746585" y="2954872"/>
            <a:ext cx="1016794" cy="2539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sz="1050" dirty="0">
                <a:solidFill>
                  <a:schemeClr val="accent1">
                    <a:lumMod val="75000"/>
                  </a:schemeClr>
                </a:solidFill>
                <a:latin typeface="+mj-lt"/>
              </a:rPr>
              <a:t>ChM Year 1</a:t>
            </a:r>
            <a:endParaRPr lang="en-GB" sz="1050" dirty="0">
              <a:solidFill>
                <a:schemeClr val="accent1">
                  <a:lumMod val="75000"/>
                </a:schemeClr>
              </a:solidFill>
              <a:latin typeface="+mj-lt"/>
            </a:endParaRPr>
          </a:p>
        </p:txBody>
      </p:sp>
      <p:sp>
        <p:nvSpPr>
          <p:cNvPr id="147520" name="Rectangle 64"/>
          <p:cNvSpPr>
            <a:spLocks noChangeArrowheads="1"/>
          </p:cNvSpPr>
          <p:nvPr/>
        </p:nvSpPr>
        <p:spPr bwMode="auto">
          <a:xfrm>
            <a:off x="4746585" y="2461952"/>
            <a:ext cx="1016794" cy="2539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sz="1050" dirty="0">
                <a:solidFill>
                  <a:schemeClr val="accent1">
                    <a:lumMod val="75000"/>
                  </a:schemeClr>
                </a:solidFill>
                <a:latin typeface="+mj-lt"/>
              </a:rPr>
              <a:t>ChM Year 2</a:t>
            </a:r>
          </a:p>
        </p:txBody>
      </p:sp>
      <p:sp>
        <p:nvSpPr>
          <p:cNvPr id="17435" name="AutoShape 65"/>
          <p:cNvSpPr>
            <a:spLocks noChangeArrowheads="1"/>
          </p:cNvSpPr>
          <p:nvPr/>
        </p:nvSpPr>
        <p:spPr bwMode="auto">
          <a:xfrm>
            <a:off x="1791491" y="2268141"/>
            <a:ext cx="1590675" cy="398859"/>
          </a:xfrm>
          <a:prstGeom prst="roundRect">
            <a:avLst>
              <a:gd name="adj" fmla="val 16667"/>
            </a:avLst>
          </a:prstGeom>
          <a:solidFill>
            <a:schemeClr val="accent3"/>
          </a:solidFill>
          <a:ln w="9525">
            <a:solidFill>
              <a:schemeClr val="accent2"/>
            </a:solidFill>
            <a:round/>
            <a:headEnd/>
            <a:tailEnd/>
          </a:ln>
        </p:spPr>
        <p:txBody>
          <a:bodyPr wrap="none" anchor="ctr"/>
          <a:lstStyle/>
          <a:p>
            <a:endParaRPr lang="en-US" sz="1350"/>
          </a:p>
        </p:txBody>
      </p:sp>
      <p:sp>
        <p:nvSpPr>
          <p:cNvPr id="17436" name="AutoShape 66"/>
          <p:cNvSpPr>
            <a:spLocks noChangeArrowheads="1"/>
          </p:cNvSpPr>
          <p:nvPr/>
        </p:nvSpPr>
        <p:spPr bwMode="auto">
          <a:xfrm>
            <a:off x="1791491" y="4920854"/>
            <a:ext cx="1590675" cy="398859"/>
          </a:xfrm>
          <a:prstGeom prst="roundRect">
            <a:avLst>
              <a:gd name="adj" fmla="val 16667"/>
            </a:avLst>
          </a:prstGeom>
          <a:solidFill>
            <a:schemeClr val="accent3">
              <a:lumMod val="60000"/>
              <a:lumOff val="40000"/>
            </a:schemeClr>
          </a:solidFill>
          <a:ln w="9525">
            <a:solidFill>
              <a:schemeClr val="accent2">
                <a:lumMod val="40000"/>
                <a:lumOff val="60000"/>
              </a:schemeClr>
            </a:solidFill>
            <a:round/>
            <a:headEnd/>
            <a:tailEnd/>
          </a:ln>
        </p:spPr>
        <p:txBody>
          <a:bodyPr wrap="none" anchor="ctr"/>
          <a:lstStyle/>
          <a:p>
            <a:endParaRPr lang="en-US" sz="1350"/>
          </a:p>
        </p:txBody>
      </p:sp>
      <p:sp>
        <p:nvSpPr>
          <p:cNvPr id="17437" name="AutoShape 67"/>
          <p:cNvSpPr>
            <a:spLocks noChangeArrowheads="1"/>
          </p:cNvSpPr>
          <p:nvPr/>
        </p:nvSpPr>
        <p:spPr bwMode="auto">
          <a:xfrm>
            <a:off x="1791491" y="4391026"/>
            <a:ext cx="1590675" cy="398860"/>
          </a:xfrm>
          <a:prstGeom prst="roundRect">
            <a:avLst>
              <a:gd name="adj" fmla="val 16667"/>
            </a:avLst>
          </a:prstGeom>
          <a:solidFill>
            <a:schemeClr val="accent3">
              <a:lumMod val="60000"/>
              <a:lumOff val="40000"/>
            </a:schemeClr>
          </a:solidFill>
          <a:ln w="9525">
            <a:solidFill>
              <a:schemeClr val="accent2">
                <a:lumMod val="40000"/>
                <a:lumOff val="60000"/>
              </a:schemeClr>
            </a:solidFill>
            <a:round/>
            <a:headEnd/>
            <a:tailEnd/>
          </a:ln>
        </p:spPr>
        <p:txBody>
          <a:bodyPr wrap="none" anchor="ctr"/>
          <a:lstStyle/>
          <a:p>
            <a:endParaRPr lang="en-US" sz="1350"/>
          </a:p>
        </p:txBody>
      </p:sp>
      <p:sp>
        <p:nvSpPr>
          <p:cNvPr id="17438" name="AutoShape 68"/>
          <p:cNvSpPr>
            <a:spLocks noChangeArrowheads="1"/>
          </p:cNvSpPr>
          <p:nvPr/>
        </p:nvSpPr>
        <p:spPr bwMode="auto">
          <a:xfrm>
            <a:off x="1791491" y="3860007"/>
            <a:ext cx="1590675" cy="397669"/>
          </a:xfrm>
          <a:prstGeom prst="roundRect">
            <a:avLst>
              <a:gd name="adj" fmla="val 16667"/>
            </a:avLst>
          </a:prstGeom>
          <a:solidFill>
            <a:schemeClr val="accent3">
              <a:lumMod val="60000"/>
              <a:lumOff val="40000"/>
            </a:schemeClr>
          </a:solidFill>
          <a:ln w="9525">
            <a:solidFill>
              <a:schemeClr val="accent2">
                <a:lumMod val="40000"/>
                <a:lumOff val="60000"/>
              </a:schemeClr>
            </a:solidFill>
            <a:round/>
            <a:headEnd/>
            <a:tailEnd/>
          </a:ln>
        </p:spPr>
        <p:txBody>
          <a:bodyPr wrap="none" anchor="ctr"/>
          <a:lstStyle/>
          <a:p>
            <a:endParaRPr lang="en-US" sz="1350"/>
          </a:p>
        </p:txBody>
      </p:sp>
      <p:sp>
        <p:nvSpPr>
          <p:cNvPr id="17439" name="Rectangle 69"/>
          <p:cNvSpPr>
            <a:spLocks noChangeArrowheads="1"/>
          </p:cNvSpPr>
          <p:nvPr/>
        </p:nvSpPr>
        <p:spPr bwMode="auto">
          <a:xfrm>
            <a:off x="1942700" y="1776413"/>
            <a:ext cx="1378904" cy="2539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1050" dirty="0">
                <a:solidFill>
                  <a:schemeClr val="accent1">
                    <a:lumMod val="75000"/>
                  </a:schemeClr>
                </a:solidFill>
                <a:latin typeface="Arial" charset="0"/>
              </a:rPr>
              <a:t>Consultant Surgeon</a:t>
            </a:r>
            <a:endParaRPr lang="en-GB" sz="1050" dirty="0">
              <a:solidFill>
                <a:schemeClr val="accent1">
                  <a:lumMod val="75000"/>
                </a:schemeClr>
              </a:solidFill>
              <a:latin typeface="Arial" charset="0"/>
            </a:endParaRPr>
          </a:p>
        </p:txBody>
      </p:sp>
      <p:sp>
        <p:nvSpPr>
          <p:cNvPr id="17440" name="Rectangle 70"/>
          <p:cNvSpPr>
            <a:spLocks noChangeArrowheads="1"/>
          </p:cNvSpPr>
          <p:nvPr/>
        </p:nvSpPr>
        <p:spPr bwMode="auto">
          <a:xfrm>
            <a:off x="1939055" y="4894660"/>
            <a:ext cx="1295547"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sz="1050" dirty="0">
                <a:solidFill>
                  <a:schemeClr val="accent1">
                    <a:lumMod val="75000"/>
                  </a:schemeClr>
                </a:solidFill>
                <a:latin typeface="+mj-lt"/>
              </a:rPr>
              <a:t>Foundation Year 1</a:t>
            </a:r>
          </a:p>
          <a:p>
            <a:pPr algn="ctr"/>
            <a:r>
              <a:rPr lang="en-US" sz="1050" dirty="0">
                <a:solidFill>
                  <a:schemeClr val="accent1">
                    <a:lumMod val="75000"/>
                  </a:schemeClr>
                </a:solidFill>
                <a:latin typeface="+mj-lt"/>
              </a:rPr>
              <a:t>(FY1)</a:t>
            </a:r>
            <a:endParaRPr lang="en-GB" sz="1050" dirty="0">
              <a:solidFill>
                <a:schemeClr val="accent1">
                  <a:lumMod val="75000"/>
                </a:schemeClr>
              </a:solidFill>
              <a:latin typeface="+mj-lt"/>
            </a:endParaRPr>
          </a:p>
        </p:txBody>
      </p:sp>
      <p:sp>
        <p:nvSpPr>
          <p:cNvPr id="17441" name="Rectangle 71"/>
          <p:cNvSpPr>
            <a:spLocks noChangeArrowheads="1"/>
          </p:cNvSpPr>
          <p:nvPr/>
        </p:nvSpPr>
        <p:spPr bwMode="auto">
          <a:xfrm>
            <a:off x="1981468" y="4358878"/>
            <a:ext cx="1183337"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sz="1050" dirty="0">
                <a:solidFill>
                  <a:schemeClr val="accent1">
                    <a:lumMod val="75000"/>
                  </a:schemeClr>
                </a:solidFill>
              </a:rPr>
              <a:t>Foundation Year 2</a:t>
            </a:r>
          </a:p>
          <a:p>
            <a:pPr algn="ctr"/>
            <a:r>
              <a:rPr lang="en-US" sz="1050" dirty="0">
                <a:solidFill>
                  <a:schemeClr val="accent1">
                    <a:lumMod val="75000"/>
                  </a:schemeClr>
                </a:solidFill>
              </a:rPr>
              <a:t>(FY2)</a:t>
            </a:r>
            <a:endParaRPr lang="en-GB" sz="1050" dirty="0">
              <a:solidFill>
                <a:schemeClr val="accent1">
                  <a:lumMod val="75000"/>
                </a:schemeClr>
              </a:solidFill>
            </a:endParaRPr>
          </a:p>
        </p:txBody>
      </p:sp>
      <p:sp>
        <p:nvSpPr>
          <p:cNvPr id="17442" name="Rectangle 72"/>
          <p:cNvSpPr>
            <a:spLocks noChangeArrowheads="1"/>
          </p:cNvSpPr>
          <p:nvPr/>
        </p:nvSpPr>
        <p:spPr bwMode="auto">
          <a:xfrm>
            <a:off x="1793872" y="3846910"/>
            <a:ext cx="1566863"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sz="1050" dirty="0">
                <a:solidFill>
                  <a:schemeClr val="accent1">
                    <a:lumMod val="75000"/>
                  </a:schemeClr>
                </a:solidFill>
                <a:latin typeface="+mj-lt"/>
              </a:rPr>
              <a:t>Early Years Surgical Training ( CT1/2)</a:t>
            </a:r>
            <a:endParaRPr lang="en-GB" sz="1050" dirty="0">
              <a:solidFill>
                <a:schemeClr val="accent1">
                  <a:lumMod val="75000"/>
                </a:schemeClr>
              </a:solidFill>
              <a:latin typeface="+mj-lt"/>
            </a:endParaRPr>
          </a:p>
        </p:txBody>
      </p:sp>
      <p:sp>
        <p:nvSpPr>
          <p:cNvPr id="17443" name="Rectangle 73"/>
          <p:cNvSpPr>
            <a:spLocks noChangeArrowheads="1"/>
          </p:cNvSpPr>
          <p:nvPr/>
        </p:nvSpPr>
        <p:spPr bwMode="auto">
          <a:xfrm>
            <a:off x="1828400" y="3314700"/>
            <a:ext cx="1503759"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sz="1050" dirty="0">
                <a:solidFill>
                  <a:schemeClr val="accent1">
                    <a:lumMod val="75000"/>
                  </a:schemeClr>
                </a:solidFill>
                <a:latin typeface="+mj-lt"/>
              </a:rPr>
              <a:t>Specialist Surgical Training (ST3/4)</a:t>
            </a:r>
            <a:endParaRPr lang="en-GB" sz="1050" dirty="0">
              <a:solidFill>
                <a:schemeClr val="accent1">
                  <a:lumMod val="75000"/>
                </a:schemeClr>
              </a:solidFill>
              <a:latin typeface="+mj-lt"/>
            </a:endParaRPr>
          </a:p>
        </p:txBody>
      </p:sp>
      <p:sp>
        <p:nvSpPr>
          <p:cNvPr id="17444" name="Rectangle 74"/>
          <p:cNvSpPr>
            <a:spLocks noChangeArrowheads="1"/>
          </p:cNvSpPr>
          <p:nvPr/>
        </p:nvSpPr>
        <p:spPr bwMode="auto">
          <a:xfrm>
            <a:off x="1833163" y="2801541"/>
            <a:ext cx="1503759"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sz="1050" dirty="0">
                <a:solidFill>
                  <a:schemeClr val="accent1">
                    <a:lumMod val="75000"/>
                  </a:schemeClr>
                </a:solidFill>
                <a:latin typeface="+mj-lt"/>
              </a:rPr>
              <a:t>Specialist Surgical Training (ST5/6)</a:t>
            </a:r>
            <a:endParaRPr lang="en-GB" sz="1050" dirty="0">
              <a:solidFill>
                <a:schemeClr val="accent1">
                  <a:lumMod val="75000"/>
                </a:schemeClr>
              </a:solidFill>
              <a:latin typeface="+mj-lt"/>
            </a:endParaRPr>
          </a:p>
        </p:txBody>
      </p:sp>
      <p:sp>
        <p:nvSpPr>
          <p:cNvPr id="17445" name="Rectangle 75"/>
          <p:cNvSpPr>
            <a:spLocks noChangeArrowheads="1"/>
          </p:cNvSpPr>
          <p:nvPr/>
        </p:nvSpPr>
        <p:spPr bwMode="auto">
          <a:xfrm>
            <a:off x="1833163" y="2256235"/>
            <a:ext cx="1503759"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sz="1050" dirty="0">
                <a:solidFill>
                  <a:schemeClr val="accent1">
                    <a:lumMod val="75000"/>
                  </a:schemeClr>
                </a:solidFill>
                <a:latin typeface="+mj-lt"/>
              </a:rPr>
              <a:t>Specialist Surgical Training (ST7/8)</a:t>
            </a:r>
            <a:endParaRPr lang="en-GB" sz="1050" dirty="0">
              <a:solidFill>
                <a:schemeClr val="accent1">
                  <a:lumMod val="75000"/>
                </a:schemeClr>
              </a:solidFill>
              <a:latin typeface="+mj-lt"/>
            </a:endParaRPr>
          </a:p>
        </p:txBody>
      </p:sp>
      <p:sp>
        <p:nvSpPr>
          <p:cNvPr id="39" name="Rectangle 73"/>
          <p:cNvSpPr>
            <a:spLocks noChangeArrowheads="1"/>
          </p:cNvSpPr>
          <p:nvPr/>
        </p:nvSpPr>
        <p:spPr bwMode="auto">
          <a:xfrm>
            <a:off x="771027" y="1700809"/>
            <a:ext cx="270030" cy="3624069"/>
          </a:xfrm>
          <a:prstGeom prst="rect">
            <a:avLst/>
          </a:prstGeom>
          <a:solidFill>
            <a:schemeClr val="accent3"/>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1350" b="1" dirty="0">
                <a:solidFill>
                  <a:schemeClr val="accent1">
                    <a:lumMod val="75000"/>
                  </a:schemeClr>
                </a:solidFill>
                <a:latin typeface="+mj-lt"/>
              </a:rPr>
              <a:t>SURGICAL   </a:t>
            </a:r>
          </a:p>
          <a:p>
            <a:pPr algn="ctr"/>
            <a:r>
              <a:rPr lang="en-US" sz="1350" b="1" dirty="0">
                <a:solidFill>
                  <a:schemeClr val="accent1">
                    <a:lumMod val="75000"/>
                  </a:schemeClr>
                </a:solidFill>
                <a:latin typeface="+mj-lt"/>
              </a:rPr>
              <a:t> TRAINING</a:t>
            </a:r>
          </a:p>
        </p:txBody>
      </p:sp>
      <p:sp>
        <p:nvSpPr>
          <p:cNvPr id="40" name="Rectangle 73"/>
          <p:cNvSpPr>
            <a:spLocks noChangeArrowheads="1"/>
          </p:cNvSpPr>
          <p:nvPr/>
        </p:nvSpPr>
        <p:spPr bwMode="auto">
          <a:xfrm>
            <a:off x="6211147" y="1707097"/>
            <a:ext cx="254408" cy="3785652"/>
          </a:xfrm>
          <a:prstGeom prst="rect">
            <a:avLst/>
          </a:prstGeom>
          <a:solidFill>
            <a:schemeClr val="accent2">
              <a:lumMod val="60000"/>
              <a:lumOff val="40000"/>
            </a:schemeClr>
          </a:solidFill>
          <a:ln>
            <a:solidFill>
              <a:schemeClr val="accent3"/>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200" b="1" dirty="0">
                <a:solidFill>
                  <a:schemeClr val="accent1">
                    <a:lumMod val="75000"/>
                  </a:schemeClr>
                </a:solidFill>
                <a:latin typeface="+mj-lt"/>
              </a:rPr>
              <a:t>ACADEMIC</a:t>
            </a:r>
          </a:p>
          <a:p>
            <a:pPr algn="ctr"/>
            <a:r>
              <a:rPr lang="en-US" sz="1200" b="1" dirty="0">
                <a:solidFill>
                  <a:schemeClr val="accent1">
                    <a:lumMod val="75000"/>
                  </a:schemeClr>
                </a:solidFill>
                <a:latin typeface="+mj-lt"/>
              </a:rPr>
              <a:t> DEVELOPMENT</a:t>
            </a:r>
          </a:p>
        </p:txBody>
      </p:sp>
      <p:sp>
        <p:nvSpPr>
          <p:cNvPr id="43" name="AutoShape 52"/>
          <p:cNvSpPr>
            <a:spLocks noChangeArrowheads="1"/>
          </p:cNvSpPr>
          <p:nvPr/>
        </p:nvSpPr>
        <p:spPr bwMode="auto">
          <a:xfrm rot="3728779">
            <a:off x="3314873" y="2383165"/>
            <a:ext cx="508397" cy="133350"/>
          </a:xfrm>
          <a:prstGeom prst="leftArrow">
            <a:avLst>
              <a:gd name="adj1" fmla="val 50000"/>
              <a:gd name="adj2" fmla="val 95312"/>
            </a:avLst>
          </a:prstGeom>
          <a:solidFill>
            <a:schemeClr val="accent3"/>
          </a:solidFill>
          <a:ln w="9525">
            <a:solidFill>
              <a:schemeClr val="accent3"/>
            </a:solidFill>
            <a:miter lim="800000"/>
            <a:headEnd/>
            <a:tailEnd/>
          </a:ln>
        </p:spPr>
        <p:txBody>
          <a:bodyPr wrap="none" anchor="ctr"/>
          <a:lstStyle/>
          <a:p>
            <a:endParaRPr lang="en-US" sz="1350"/>
          </a:p>
        </p:txBody>
      </p:sp>
      <p:sp>
        <p:nvSpPr>
          <p:cNvPr id="45" name="AutoShape 49"/>
          <p:cNvSpPr>
            <a:spLocks noChangeArrowheads="1"/>
          </p:cNvSpPr>
          <p:nvPr/>
        </p:nvSpPr>
        <p:spPr bwMode="auto">
          <a:xfrm>
            <a:off x="3510847" y="1723859"/>
            <a:ext cx="1331956" cy="408998"/>
          </a:xfrm>
          <a:prstGeom prst="roundRect">
            <a:avLst>
              <a:gd name="adj" fmla="val 16667"/>
            </a:avLst>
          </a:prstGeom>
          <a:solidFill>
            <a:schemeClr val="accent2">
              <a:lumMod val="60000"/>
              <a:lumOff val="40000"/>
            </a:schemeClr>
          </a:solidFill>
          <a:ln w="9525">
            <a:solidFill>
              <a:schemeClr val="accent3"/>
            </a:solidFill>
            <a:round/>
            <a:headEnd/>
            <a:tailEnd/>
          </a:ln>
        </p:spPr>
        <p:txBody>
          <a:bodyPr wrap="none" anchor="ctr"/>
          <a:lstStyle/>
          <a:p>
            <a:endParaRPr lang="en-US" sz="1350"/>
          </a:p>
        </p:txBody>
      </p:sp>
      <p:sp>
        <p:nvSpPr>
          <p:cNvPr id="47" name="Rectangle 58"/>
          <p:cNvSpPr>
            <a:spLocks noChangeArrowheads="1"/>
          </p:cNvSpPr>
          <p:nvPr/>
        </p:nvSpPr>
        <p:spPr bwMode="auto">
          <a:xfrm>
            <a:off x="3456840" y="1794012"/>
            <a:ext cx="1458162" cy="2539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en-US" sz="1050" dirty="0">
                <a:solidFill>
                  <a:schemeClr val="accent1">
                    <a:lumMod val="75000"/>
                  </a:schemeClr>
                </a:solidFill>
                <a:latin typeface="+mj-lt"/>
              </a:rPr>
              <a:t>Academic Surgeon</a:t>
            </a:r>
            <a:endParaRPr lang="en-GB" sz="1050" dirty="0">
              <a:solidFill>
                <a:schemeClr val="accent1">
                  <a:lumMod val="75000"/>
                </a:schemeClr>
              </a:solidFill>
              <a:latin typeface="+mj-lt"/>
            </a:endParaRPr>
          </a:p>
        </p:txBody>
      </p:sp>
      <p:sp>
        <p:nvSpPr>
          <p:cNvPr id="52" name="AutoShape 52"/>
          <p:cNvSpPr>
            <a:spLocks noChangeArrowheads="1"/>
          </p:cNvSpPr>
          <p:nvPr/>
        </p:nvSpPr>
        <p:spPr bwMode="auto">
          <a:xfrm rot="7774098">
            <a:off x="3620789" y="2403427"/>
            <a:ext cx="518972" cy="128300"/>
          </a:xfrm>
          <a:prstGeom prst="leftArrow">
            <a:avLst>
              <a:gd name="adj1" fmla="val 50000"/>
              <a:gd name="adj2" fmla="val 95312"/>
            </a:avLst>
          </a:prstGeom>
          <a:solidFill>
            <a:schemeClr val="accent3"/>
          </a:solidFill>
          <a:ln w="9525">
            <a:solidFill>
              <a:schemeClr val="accent3"/>
            </a:solidFill>
            <a:miter lim="800000"/>
            <a:headEnd/>
            <a:tailEnd/>
          </a:ln>
        </p:spPr>
        <p:txBody>
          <a:bodyPr wrap="none" anchor="ctr"/>
          <a:lstStyle/>
          <a:p>
            <a:endParaRPr lang="en-US" sz="1350"/>
          </a:p>
        </p:txBody>
      </p:sp>
      <p:sp>
        <p:nvSpPr>
          <p:cNvPr id="46" name="Rectangle 45"/>
          <p:cNvSpPr/>
          <p:nvPr/>
        </p:nvSpPr>
        <p:spPr>
          <a:xfrm>
            <a:off x="6627574" y="1779980"/>
            <a:ext cx="2456447" cy="3785652"/>
          </a:xfrm>
          <a:prstGeom prst="rect">
            <a:avLst/>
          </a:prstGeom>
        </p:spPr>
        <p:txBody>
          <a:bodyPr wrap="square">
            <a:spAutoFit/>
          </a:bodyPr>
          <a:lstStyle/>
          <a:p>
            <a:pPr marL="342900" indent="-342900">
              <a:buFont typeface="Arial"/>
              <a:buChar char="•"/>
            </a:pPr>
            <a:r>
              <a:rPr lang="en-GB" sz="1600" dirty="0"/>
              <a:t>48 hour week had reduced clinical opportunities</a:t>
            </a:r>
          </a:p>
          <a:p>
            <a:pPr marL="342900" indent="-342900">
              <a:buFont typeface="Arial"/>
              <a:buChar char="•"/>
            </a:pPr>
            <a:endParaRPr lang="en-GB" sz="1600" dirty="0"/>
          </a:p>
          <a:p>
            <a:pPr marL="342900" indent="-342900">
              <a:buFont typeface="Arial"/>
              <a:buChar char="•"/>
            </a:pPr>
            <a:r>
              <a:rPr lang="en-GB" sz="1600" dirty="0"/>
              <a:t>Study for prof exam often unsupported </a:t>
            </a:r>
          </a:p>
          <a:p>
            <a:pPr marL="342900" indent="-342900">
              <a:buFont typeface="Arial"/>
              <a:buChar char="•"/>
            </a:pPr>
            <a:endParaRPr lang="en-GB" sz="1600" dirty="0"/>
          </a:p>
          <a:p>
            <a:pPr marL="342900" indent="-342900">
              <a:buFont typeface="Arial"/>
              <a:buChar char="•"/>
            </a:pPr>
            <a:r>
              <a:rPr lang="en-GB" sz="1600" dirty="0"/>
              <a:t>Research required time out of programme </a:t>
            </a:r>
          </a:p>
          <a:p>
            <a:endParaRPr lang="en-GB" sz="1600" dirty="0"/>
          </a:p>
          <a:p>
            <a:pPr marL="342900" indent="-342900">
              <a:buFont typeface="Arial"/>
              <a:buChar char="•"/>
            </a:pPr>
            <a:r>
              <a:rPr lang="en-GB" sz="1600" dirty="0"/>
              <a:t>Minority commit to academic career but need for evidence-based practice</a:t>
            </a:r>
          </a:p>
        </p:txBody>
      </p:sp>
      <p:pic>
        <p:nvPicPr>
          <p:cNvPr id="49" name="Picture 37" descr="The University of Edinburgh"/>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100390" y="5646625"/>
            <a:ext cx="648072" cy="6528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 name="Picture 49">
            <a:extLst>
              <a:ext uri="{FF2B5EF4-FFF2-40B4-BE49-F238E27FC236}">
                <a16:creationId xmlns:a16="http://schemas.microsoft.com/office/drawing/2014/main" id="{937501F7-7DFD-7F40-8368-A41BEE82CB5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434" y="5711599"/>
            <a:ext cx="1599608" cy="589089"/>
          </a:xfrm>
          <a:prstGeom prst="rect">
            <a:avLst/>
          </a:prstGeom>
        </p:spPr>
      </p:pic>
      <p:sp>
        <p:nvSpPr>
          <p:cNvPr id="48" name="Rectangle 6">
            <a:extLst>
              <a:ext uri="{FF2B5EF4-FFF2-40B4-BE49-F238E27FC236}">
                <a16:creationId xmlns:a16="http://schemas.microsoft.com/office/drawing/2014/main" id="{F7A47312-B882-3B41-A9BC-1C3632FFFEB3}"/>
              </a:ext>
            </a:extLst>
          </p:cNvPr>
          <p:cNvSpPr/>
          <p:nvPr/>
        </p:nvSpPr>
        <p:spPr>
          <a:xfrm>
            <a:off x="0" y="6453335"/>
            <a:ext cx="9144000" cy="404665"/>
          </a:xfrm>
          <a:prstGeom prst="rect">
            <a:avLst/>
          </a:prstGeom>
          <a:solidFill>
            <a:srgbClr val="002060"/>
          </a:solidFill>
          <a:ln w="25400">
            <a:solidFill>
              <a:srgbClr val="B46D33"/>
            </a:solidFill>
          </a:ln>
        </p:spPr>
        <p:txBody>
          <a:bodyPr lIns="45719" rIns="45719" anchor="ctr"/>
          <a:lstStyle/>
          <a:p>
            <a:pPr>
              <a:defRPr>
                <a:solidFill>
                  <a:srgbClr val="002060"/>
                </a:solidFill>
              </a:defRPr>
            </a:pPr>
            <a:endParaRPr/>
          </a:p>
        </p:txBody>
      </p:sp>
      <p:pic>
        <p:nvPicPr>
          <p:cNvPr id="51" name="Picture 11" descr="Picture 11">
            <a:extLst>
              <a:ext uri="{FF2B5EF4-FFF2-40B4-BE49-F238E27FC236}">
                <a16:creationId xmlns:a16="http://schemas.microsoft.com/office/drawing/2014/main" id="{031EDA34-7FB6-E743-B46C-86D6084DE256}"/>
              </a:ext>
            </a:extLst>
          </p:cNvPr>
          <p:cNvPicPr>
            <a:picLocks noChangeAspect="1"/>
          </p:cNvPicPr>
          <p:nvPr/>
        </p:nvPicPr>
        <p:blipFill>
          <a:blip r:embed="rId6"/>
          <a:stretch>
            <a:fillRect/>
          </a:stretch>
        </p:blipFill>
        <p:spPr>
          <a:xfrm>
            <a:off x="8748463" y="6412586"/>
            <a:ext cx="395537" cy="445414"/>
          </a:xfrm>
          <a:prstGeom prst="rect">
            <a:avLst/>
          </a:prstGeom>
          <a:ln w="12700">
            <a:miter lim="400000"/>
          </a:ln>
        </p:spPr>
      </p:pic>
      <p:sp>
        <p:nvSpPr>
          <p:cNvPr id="53" name="Rectangle 7">
            <a:extLst>
              <a:ext uri="{FF2B5EF4-FFF2-40B4-BE49-F238E27FC236}">
                <a16:creationId xmlns:a16="http://schemas.microsoft.com/office/drawing/2014/main" id="{FDE457D4-3C84-BD42-8180-53E6A05F1B8A}"/>
              </a:ext>
            </a:extLst>
          </p:cNvPr>
          <p:cNvSpPr/>
          <p:nvPr/>
        </p:nvSpPr>
        <p:spPr>
          <a:xfrm>
            <a:off x="0" y="0"/>
            <a:ext cx="9144000" cy="142875"/>
          </a:xfrm>
          <a:prstGeom prst="rect">
            <a:avLst/>
          </a:prstGeom>
          <a:solidFill>
            <a:srgbClr val="A7114A"/>
          </a:solidFill>
          <a:ln w="6350">
            <a:solidFill>
              <a:srgbClr val="A7114A"/>
            </a:solidFill>
          </a:ln>
        </p:spPr>
        <p:txBody>
          <a:bodyPr lIns="45719" rIns="45719" anchor="ctr"/>
          <a:lstStyle/>
          <a:p>
            <a:pPr algn="ctr">
              <a:defRPr>
                <a:solidFill>
                  <a:srgbClr val="FFFFFF"/>
                </a:solidFill>
              </a:defRPr>
            </a:pPr>
            <a:endParaRPr/>
          </a:p>
        </p:txBody>
      </p:sp>
    </p:spTree>
    <p:custDataLst>
      <p:tags r:id="rId1"/>
    </p:custDataLst>
    <p:extLst>
      <p:ext uri="{BB962C8B-B14F-4D97-AF65-F5344CB8AC3E}">
        <p14:creationId xmlns:p14="http://schemas.microsoft.com/office/powerpoint/2010/main" val="381415605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7500"/>
                                        </p:tgtEl>
                                        <p:attrNameLst>
                                          <p:attrName>style.visibility</p:attrName>
                                        </p:attrNameLst>
                                      </p:cBhvr>
                                      <p:to>
                                        <p:strVal val="visible"/>
                                      </p:to>
                                    </p:set>
                                    <p:anim calcmode="lin" valueType="num">
                                      <p:cBhvr additive="base">
                                        <p:cTn id="7" dur="500" fill="hold"/>
                                        <p:tgtEl>
                                          <p:spTgt spid="147500"/>
                                        </p:tgtEl>
                                        <p:attrNameLst>
                                          <p:attrName>ppt_x</p:attrName>
                                        </p:attrNameLst>
                                      </p:cBhvr>
                                      <p:tavLst>
                                        <p:tav tm="0">
                                          <p:val>
                                            <p:strVal val="#ppt_x"/>
                                          </p:val>
                                        </p:tav>
                                        <p:tav tm="100000">
                                          <p:val>
                                            <p:strVal val="#ppt_x"/>
                                          </p:val>
                                        </p:tav>
                                      </p:tavLst>
                                    </p:anim>
                                    <p:anim calcmode="lin" valueType="num">
                                      <p:cBhvr additive="base">
                                        <p:cTn id="8" dur="500" fill="hold"/>
                                        <p:tgtEl>
                                          <p:spTgt spid="14750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7501"/>
                                        </p:tgtEl>
                                        <p:attrNameLst>
                                          <p:attrName>style.visibility</p:attrName>
                                        </p:attrNameLst>
                                      </p:cBhvr>
                                      <p:to>
                                        <p:strVal val="visible"/>
                                      </p:to>
                                    </p:set>
                                    <p:anim calcmode="lin" valueType="num">
                                      <p:cBhvr additive="base">
                                        <p:cTn id="11" dur="500" fill="hold"/>
                                        <p:tgtEl>
                                          <p:spTgt spid="147501"/>
                                        </p:tgtEl>
                                        <p:attrNameLst>
                                          <p:attrName>ppt_x</p:attrName>
                                        </p:attrNameLst>
                                      </p:cBhvr>
                                      <p:tavLst>
                                        <p:tav tm="0">
                                          <p:val>
                                            <p:strVal val="#ppt_x"/>
                                          </p:val>
                                        </p:tav>
                                        <p:tav tm="100000">
                                          <p:val>
                                            <p:strVal val="#ppt_x"/>
                                          </p:val>
                                        </p:tav>
                                      </p:tavLst>
                                    </p:anim>
                                    <p:anim calcmode="lin" valueType="num">
                                      <p:cBhvr additive="base">
                                        <p:cTn id="12" dur="500" fill="hold"/>
                                        <p:tgtEl>
                                          <p:spTgt spid="14750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7502"/>
                                        </p:tgtEl>
                                        <p:attrNameLst>
                                          <p:attrName>style.visibility</p:attrName>
                                        </p:attrNameLst>
                                      </p:cBhvr>
                                      <p:to>
                                        <p:strVal val="visible"/>
                                      </p:to>
                                    </p:set>
                                    <p:anim calcmode="lin" valueType="num">
                                      <p:cBhvr additive="base">
                                        <p:cTn id="15" dur="500" fill="hold"/>
                                        <p:tgtEl>
                                          <p:spTgt spid="147502"/>
                                        </p:tgtEl>
                                        <p:attrNameLst>
                                          <p:attrName>ppt_x</p:attrName>
                                        </p:attrNameLst>
                                      </p:cBhvr>
                                      <p:tavLst>
                                        <p:tav tm="0">
                                          <p:val>
                                            <p:strVal val="#ppt_x"/>
                                          </p:val>
                                        </p:tav>
                                        <p:tav tm="100000">
                                          <p:val>
                                            <p:strVal val="#ppt_x"/>
                                          </p:val>
                                        </p:tav>
                                      </p:tavLst>
                                    </p:anim>
                                    <p:anim calcmode="lin" valueType="num">
                                      <p:cBhvr additive="base">
                                        <p:cTn id="16" dur="500" fill="hold"/>
                                        <p:tgtEl>
                                          <p:spTgt spid="14750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7511"/>
                                        </p:tgtEl>
                                        <p:attrNameLst>
                                          <p:attrName>style.visibility</p:attrName>
                                        </p:attrNameLst>
                                      </p:cBhvr>
                                      <p:to>
                                        <p:strVal val="visible"/>
                                      </p:to>
                                    </p:set>
                                    <p:anim calcmode="lin" valueType="num">
                                      <p:cBhvr additive="base">
                                        <p:cTn id="19" dur="500" fill="hold"/>
                                        <p:tgtEl>
                                          <p:spTgt spid="147511"/>
                                        </p:tgtEl>
                                        <p:attrNameLst>
                                          <p:attrName>ppt_x</p:attrName>
                                        </p:attrNameLst>
                                      </p:cBhvr>
                                      <p:tavLst>
                                        <p:tav tm="0">
                                          <p:val>
                                            <p:strVal val="#ppt_x"/>
                                          </p:val>
                                        </p:tav>
                                        <p:tav tm="100000">
                                          <p:val>
                                            <p:strVal val="#ppt_x"/>
                                          </p:val>
                                        </p:tav>
                                      </p:tavLst>
                                    </p:anim>
                                    <p:anim calcmode="lin" valueType="num">
                                      <p:cBhvr additive="base">
                                        <p:cTn id="20" dur="500" fill="hold"/>
                                        <p:tgtEl>
                                          <p:spTgt spid="1475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7512"/>
                                        </p:tgtEl>
                                        <p:attrNameLst>
                                          <p:attrName>style.visibility</p:attrName>
                                        </p:attrNameLst>
                                      </p:cBhvr>
                                      <p:to>
                                        <p:strVal val="visible"/>
                                      </p:to>
                                    </p:set>
                                    <p:anim calcmode="lin" valueType="num">
                                      <p:cBhvr additive="base">
                                        <p:cTn id="23" dur="500" fill="hold"/>
                                        <p:tgtEl>
                                          <p:spTgt spid="147512"/>
                                        </p:tgtEl>
                                        <p:attrNameLst>
                                          <p:attrName>ppt_x</p:attrName>
                                        </p:attrNameLst>
                                      </p:cBhvr>
                                      <p:tavLst>
                                        <p:tav tm="0">
                                          <p:val>
                                            <p:strVal val="#ppt_x"/>
                                          </p:val>
                                        </p:tav>
                                        <p:tav tm="100000">
                                          <p:val>
                                            <p:strVal val="#ppt_x"/>
                                          </p:val>
                                        </p:tav>
                                      </p:tavLst>
                                    </p:anim>
                                    <p:anim calcmode="lin" valueType="num">
                                      <p:cBhvr additive="base">
                                        <p:cTn id="24" dur="500" fill="hold"/>
                                        <p:tgtEl>
                                          <p:spTgt spid="1475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7513"/>
                                        </p:tgtEl>
                                        <p:attrNameLst>
                                          <p:attrName>style.visibility</p:attrName>
                                        </p:attrNameLst>
                                      </p:cBhvr>
                                      <p:to>
                                        <p:strVal val="visible"/>
                                      </p:to>
                                    </p:set>
                                    <p:anim calcmode="lin" valueType="num">
                                      <p:cBhvr additive="base">
                                        <p:cTn id="27" dur="500" fill="hold"/>
                                        <p:tgtEl>
                                          <p:spTgt spid="147513"/>
                                        </p:tgtEl>
                                        <p:attrNameLst>
                                          <p:attrName>ppt_x</p:attrName>
                                        </p:attrNameLst>
                                      </p:cBhvr>
                                      <p:tavLst>
                                        <p:tav tm="0">
                                          <p:val>
                                            <p:strVal val="#ppt_x"/>
                                          </p:val>
                                        </p:tav>
                                        <p:tav tm="100000">
                                          <p:val>
                                            <p:strVal val="#ppt_x"/>
                                          </p:val>
                                        </p:tav>
                                      </p:tavLst>
                                    </p:anim>
                                    <p:anim calcmode="lin" valueType="num">
                                      <p:cBhvr additive="base">
                                        <p:cTn id="28" dur="500" fill="hold"/>
                                        <p:tgtEl>
                                          <p:spTgt spid="1475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7517"/>
                                        </p:tgtEl>
                                        <p:attrNameLst>
                                          <p:attrName>style.visibility</p:attrName>
                                        </p:attrNameLst>
                                      </p:cBhvr>
                                      <p:to>
                                        <p:strVal val="visible"/>
                                      </p:to>
                                    </p:set>
                                    <p:anim calcmode="lin" valueType="num">
                                      <p:cBhvr additive="base">
                                        <p:cTn id="31" dur="500" fill="hold"/>
                                        <p:tgtEl>
                                          <p:spTgt spid="147517"/>
                                        </p:tgtEl>
                                        <p:attrNameLst>
                                          <p:attrName>ppt_x</p:attrName>
                                        </p:attrNameLst>
                                      </p:cBhvr>
                                      <p:tavLst>
                                        <p:tav tm="0">
                                          <p:val>
                                            <p:strVal val="#ppt_x"/>
                                          </p:val>
                                        </p:tav>
                                        <p:tav tm="100000">
                                          <p:val>
                                            <p:strVal val="#ppt_x"/>
                                          </p:val>
                                        </p:tav>
                                      </p:tavLst>
                                    </p:anim>
                                    <p:anim calcmode="lin" valueType="num">
                                      <p:cBhvr additive="base">
                                        <p:cTn id="32" dur="500" fill="hold"/>
                                        <p:tgtEl>
                                          <p:spTgt spid="14751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7518"/>
                                        </p:tgtEl>
                                        <p:attrNameLst>
                                          <p:attrName>style.visibility</p:attrName>
                                        </p:attrNameLst>
                                      </p:cBhvr>
                                      <p:to>
                                        <p:strVal val="visible"/>
                                      </p:to>
                                    </p:set>
                                    <p:anim calcmode="lin" valueType="num">
                                      <p:cBhvr additive="base">
                                        <p:cTn id="35" dur="500" fill="hold"/>
                                        <p:tgtEl>
                                          <p:spTgt spid="147518"/>
                                        </p:tgtEl>
                                        <p:attrNameLst>
                                          <p:attrName>ppt_x</p:attrName>
                                        </p:attrNameLst>
                                      </p:cBhvr>
                                      <p:tavLst>
                                        <p:tav tm="0">
                                          <p:val>
                                            <p:strVal val="#ppt_x"/>
                                          </p:val>
                                        </p:tav>
                                        <p:tav tm="100000">
                                          <p:val>
                                            <p:strVal val="#ppt_x"/>
                                          </p:val>
                                        </p:tav>
                                      </p:tavLst>
                                    </p:anim>
                                    <p:anim calcmode="lin" valueType="num">
                                      <p:cBhvr additive="base">
                                        <p:cTn id="36" dur="500" fill="hold"/>
                                        <p:tgtEl>
                                          <p:spTgt spid="14751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7519"/>
                                        </p:tgtEl>
                                        <p:attrNameLst>
                                          <p:attrName>style.visibility</p:attrName>
                                        </p:attrNameLst>
                                      </p:cBhvr>
                                      <p:to>
                                        <p:strVal val="visible"/>
                                      </p:to>
                                    </p:set>
                                    <p:anim calcmode="lin" valueType="num">
                                      <p:cBhvr additive="base">
                                        <p:cTn id="39" dur="500" fill="hold"/>
                                        <p:tgtEl>
                                          <p:spTgt spid="147519"/>
                                        </p:tgtEl>
                                        <p:attrNameLst>
                                          <p:attrName>ppt_x</p:attrName>
                                        </p:attrNameLst>
                                      </p:cBhvr>
                                      <p:tavLst>
                                        <p:tav tm="0">
                                          <p:val>
                                            <p:strVal val="#ppt_x"/>
                                          </p:val>
                                        </p:tav>
                                        <p:tav tm="100000">
                                          <p:val>
                                            <p:strVal val="#ppt_x"/>
                                          </p:val>
                                        </p:tav>
                                      </p:tavLst>
                                    </p:anim>
                                    <p:anim calcmode="lin" valueType="num">
                                      <p:cBhvr additive="base">
                                        <p:cTn id="40" dur="500" fill="hold"/>
                                        <p:tgtEl>
                                          <p:spTgt spid="14751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47520"/>
                                        </p:tgtEl>
                                        <p:attrNameLst>
                                          <p:attrName>style.visibility</p:attrName>
                                        </p:attrNameLst>
                                      </p:cBhvr>
                                      <p:to>
                                        <p:strVal val="visible"/>
                                      </p:to>
                                    </p:set>
                                    <p:anim calcmode="lin" valueType="num">
                                      <p:cBhvr additive="base">
                                        <p:cTn id="43" dur="500" fill="hold"/>
                                        <p:tgtEl>
                                          <p:spTgt spid="147520"/>
                                        </p:tgtEl>
                                        <p:attrNameLst>
                                          <p:attrName>ppt_x</p:attrName>
                                        </p:attrNameLst>
                                      </p:cBhvr>
                                      <p:tavLst>
                                        <p:tav tm="0">
                                          <p:val>
                                            <p:strVal val="#ppt_x"/>
                                          </p:val>
                                        </p:tav>
                                        <p:tav tm="100000">
                                          <p:val>
                                            <p:strVal val="#ppt_x"/>
                                          </p:val>
                                        </p:tav>
                                      </p:tavLst>
                                    </p:anim>
                                    <p:anim calcmode="lin" valueType="num">
                                      <p:cBhvr additive="base">
                                        <p:cTn id="44" dur="500" fill="hold"/>
                                        <p:tgtEl>
                                          <p:spTgt spid="14752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additive="base">
                                        <p:cTn id="47" dur="500" fill="hold"/>
                                        <p:tgtEl>
                                          <p:spTgt spid="40"/>
                                        </p:tgtEl>
                                        <p:attrNameLst>
                                          <p:attrName>ppt_x</p:attrName>
                                        </p:attrNameLst>
                                      </p:cBhvr>
                                      <p:tavLst>
                                        <p:tav tm="0">
                                          <p:val>
                                            <p:strVal val="#ppt_x"/>
                                          </p:val>
                                        </p:tav>
                                        <p:tav tm="100000">
                                          <p:val>
                                            <p:strVal val="#ppt_x"/>
                                          </p:val>
                                        </p:tav>
                                      </p:tavLst>
                                    </p:anim>
                                    <p:anim calcmode="lin" valueType="num">
                                      <p:cBhvr additive="base">
                                        <p:cTn id="48" dur="500" fill="hold"/>
                                        <p:tgtEl>
                                          <p:spTgt spid="40"/>
                                        </p:tgtEl>
                                        <p:attrNameLst>
                                          <p:attrName>ppt_y</p:attrName>
                                        </p:attrNameLst>
                                      </p:cBhvr>
                                      <p:tavLst>
                                        <p:tav tm="0">
                                          <p:val>
                                            <p:strVal val="1+#ppt_h/2"/>
                                          </p:val>
                                        </p:tav>
                                        <p:tav tm="100000">
                                          <p:val>
                                            <p:strVal val="#ppt_y"/>
                                          </p:val>
                                        </p:tav>
                                      </p:tavLst>
                                    </p:anim>
                                  </p:childTnLst>
                                </p:cTn>
                              </p:par>
                              <p:par>
                                <p:cTn id="49" presetID="1" presetClass="entr" presetSubtype="0" fill="hold" nodeType="with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500" grpId="0" animBg="1"/>
      <p:bldP spid="147501" grpId="0" animBg="1"/>
      <p:bldP spid="147502" grpId="0" animBg="1"/>
      <p:bldP spid="147511" grpId="0"/>
      <p:bldP spid="147512" grpId="0"/>
      <p:bldP spid="147513" grpId="0"/>
      <p:bldP spid="147517" grpId="0" animBg="1"/>
      <p:bldP spid="147518" grpId="0" animBg="1"/>
      <p:bldP spid="147519" grpId="0"/>
      <p:bldP spid="147520" grpId="0"/>
      <p:bldP spid="4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 Box 6"/>
          <p:cNvSpPr txBox="1">
            <a:spLocks noChangeArrowheads="1"/>
          </p:cNvSpPr>
          <p:nvPr/>
        </p:nvSpPr>
        <p:spPr bwMode="auto">
          <a:xfrm>
            <a:off x="6675582" y="2027522"/>
            <a:ext cx="3087603"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GB" sz="1400" b="1" dirty="0">
                <a:solidFill>
                  <a:schemeClr val="accent2"/>
                </a:solidFill>
                <a:latin typeface="Arial" charset="0"/>
              </a:rPr>
              <a:t>Case-scenarios (n~90)</a:t>
            </a:r>
          </a:p>
          <a:p>
            <a:pPr eaLnBrk="1" hangingPunct="1"/>
            <a:r>
              <a:rPr lang="en-GB" sz="1400" dirty="0">
                <a:solidFill>
                  <a:schemeClr val="accent2"/>
                </a:solidFill>
                <a:latin typeface="Arial" charset="0"/>
              </a:rPr>
              <a:t>MCQs (10%)</a:t>
            </a:r>
          </a:p>
          <a:p>
            <a:pPr eaLnBrk="1" hangingPunct="1"/>
            <a:r>
              <a:rPr lang="en-GB" sz="1400" dirty="0">
                <a:solidFill>
                  <a:schemeClr val="accent2"/>
                </a:solidFill>
                <a:latin typeface="Arial" charset="0"/>
              </a:rPr>
              <a:t>Discussion Boards (15%)</a:t>
            </a:r>
          </a:p>
          <a:p>
            <a:pPr eaLnBrk="1" hangingPunct="1"/>
            <a:r>
              <a:rPr lang="en-GB" sz="1400" dirty="0">
                <a:solidFill>
                  <a:srgbClr val="FF0000"/>
                </a:solidFill>
                <a:latin typeface="Arial" charset="0"/>
              </a:rPr>
              <a:t>end of year exam (75%)</a:t>
            </a:r>
          </a:p>
        </p:txBody>
      </p:sp>
      <p:sp>
        <p:nvSpPr>
          <p:cNvPr id="46082" name="Text Box 7"/>
          <p:cNvSpPr txBox="1">
            <a:spLocks noChangeArrowheads="1"/>
          </p:cNvSpPr>
          <p:nvPr/>
        </p:nvSpPr>
        <p:spPr bwMode="auto">
          <a:xfrm>
            <a:off x="6700300" y="3186047"/>
            <a:ext cx="2726208" cy="11695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GB" sz="1400" dirty="0">
                <a:solidFill>
                  <a:schemeClr val="accent2"/>
                </a:solidFill>
                <a:latin typeface="Arial" charset="0"/>
              </a:rPr>
              <a:t>Case-scenarios (n~10)</a:t>
            </a:r>
          </a:p>
          <a:p>
            <a:pPr eaLnBrk="1" hangingPunct="1"/>
            <a:r>
              <a:rPr lang="en-GB" sz="1400" b="1" dirty="0">
                <a:solidFill>
                  <a:schemeClr val="accent2"/>
                </a:solidFill>
                <a:latin typeface="Arial" charset="0"/>
              </a:rPr>
              <a:t>Discussion Boards (20%)</a:t>
            </a:r>
          </a:p>
          <a:p>
            <a:pPr eaLnBrk="1" hangingPunct="1"/>
            <a:r>
              <a:rPr lang="en-GB" sz="1400" dirty="0">
                <a:solidFill>
                  <a:schemeClr val="accent2"/>
                </a:solidFill>
                <a:latin typeface="Arial" charset="0"/>
              </a:rPr>
              <a:t>MCQs (5%)</a:t>
            </a:r>
          </a:p>
          <a:p>
            <a:pPr eaLnBrk="1" hangingPunct="1"/>
            <a:r>
              <a:rPr lang="en-GB" sz="1400" dirty="0">
                <a:solidFill>
                  <a:schemeClr val="accent2"/>
                </a:solidFill>
                <a:latin typeface="Arial" charset="0"/>
              </a:rPr>
              <a:t>Mini-essays (15%)</a:t>
            </a:r>
          </a:p>
          <a:p>
            <a:pPr eaLnBrk="1" hangingPunct="1"/>
            <a:r>
              <a:rPr lang="en-GB" sz="1400" dirty="0">
                <a:solidFill>
                  <a:srgbClr val="FF0000"/>
                </a:solidFill>
                <a:latin typeface="Arial" charset="0"/>
              </a:rPr>
              <a:t>end of year exam (60%)</a:t>
            </a:r>
          </a:p>
        </p:txBody>
      </p:sp>
      <p:sp>
        <p:nvSpPr>
          <p:cNvPr id="46083" name="Text Box 8"/>
          <p:cNvSpPr txBox="1">
            <a:spLocks noChangeArrowheads="1"/>
          </p:cNvSpPr>
          <p:nvPr/>
        </p:nvSpPr>
        <p:spPr bwMode="auto">
          <a:xfrm>
            <a:off x="6700300" y="4550387"/>
            <a:ext cx="2930155" cy="12311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GB" sz="1600" b="1" dirty="0">
                <a:solidFill>
                  <a:schemeClr val="accent2"/>
                </a:solidFill>
                <a:latin typeface="Arial" charset="0"/>
              </a:rPr>
              <a:t>Independent research</a:t>
            </a:r>
          </a:p>
          <a:p>
            <a:pPr eaLnBrk="1" hangingPunct="1"/>
            <a:r>
              <a:rPr lang="en-GB" sz="1200" dirty="0">
                <a:solidFill>
                  <a:schemeClr val="accent2"/>
                </a:solidFill>
                <a:latin typeface="Arial" charset="0"/>
              </a:rPr>
              <a:t>Supervisor</a:t>
            </a:r>
          </a:p>
          <a:p>
            <a:pPr eaLnBrk="1" hangingPunct="1"/>
            <a:r>
              <a:rPr lang="en-GB" sz="1200" dirty="0">
                <a:solidFill>
                  <a:schemeClr val="accent2"/>
                </a:solidFill>
                <a:latin typeface="Arial" charset="0"/>
              </a:rPr>
              <a:t>Project outline (15%)</a:t>
            </a:r>
          </a:p>
          <a:p>
            <a:pPr eaLnBrk="1" hangingPunct="1"/>
            <a:r>
              <a:rPr lang="en-GB" sz="1200" dirty="0">
                <a:solidFill>
                  <a:schemeClr val="accent2"/>
                </a:solidFill>
                <a:latin typeface="Arial" charset="0"/>
              </a:rPr>
              <a:t>e-poster (25%)</a:t>
            </a:r>
          </a:p>
          <a:p>
            <a:pPr eaLnBrk="1" hangingPunct="1"/>
            <a:r>
              <a:rPr lang="en-GB" sz="1200" dirty="0">
                <a:solidFill>
                  <a:schemeClr val="accent2"/>
                </a:solidFill>
                <a:latin typeface="Arial" charset="0"/>
              </a:rPr>
              <a:t>Dissertation (60%)</a:t>
            </a:r>
          </a:p>
          <a:p>
            <a:pPr eaLnBrk="1" hangingPunct="1"/>
            <a:r>
              <a:rPr lang="en-GB" sz="1000" dirty="0">
                <a:solidFill>
                  <a:schemeClr val="accent2"/>
                </a:solidFill>
                <a:latin typeface="Arial" charset="0"/>
              </a:rPr>
              <a:t>Discussion Helpdesk</a:t>
            </a:r>
          </a:p>
        </p:txBody>
      </p:sp>
      <p:sp>
        <p:nvSpPr>
          <p:cNvPr id="46084" name="Rectangle 2"/>
          <p:cNvSpPr txBox="1">
            <a:spLocks noChangeArrowheads="1"/>
          </p:cNvSpPr>
          <p:nvPr/>
        </p:nvSpPr>
        <p:spPr bwMode="auto">
          <a:xfrm>
            <a:off x="265333" y="313382"/>
            <a:ext cx="8430549" cy="6254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r>
              <a:rPr lang="en-GB" sz="3600" dirty="0">
                <a:solidFill>
                  <a:schemeClr val="accent1">
                    <a:lumMod val="75000"/>
                  </a:schemeClr>
                </a:solidFill>
                <a:latin typeface="+mn-lt"/>
              </a:rPr>
              <a:t>MSc Surgical  Sciences - modular/flexible </a:t>
            </a:r>
            <a:endParaRPr lang="en-GB" sz="3600" dirty="0">
              <a:solidFill>
                <a:schemeClr val="accent1">
                  <a:lumMod val="75000"/>
                </a:schemeClr>
              </a:solidFill>
              <a:latin typeface="+mn-lt"/>
              <a:cs typeface="Arial" charset="0"/>
            </a:endParaRPr>
          </a:p>
        </p:txBody>
      </p:sp>
      <p:sp>
        <p:nvSpPr>
          <p:cNvPr id="13" name="Rounded Rectangle 12"/>
          <p:cNvSpPr/>
          <p:nvPr/>
        </p:nvSpPr>
        <p:spPr>
          <a:xfrm>
            <a:off x="1422400" y="2032001"/>
            <a:ext cx="3058208" cy="931560"/>
          </a:xfrm>
          <a:prstGeom prst="roundRect">
            <a:avLst/>
          </a:prstGeom>
          <a:solidFill>
            <a:schemeClr val="tx2">
              <a:lumMod val="20000"/>
              <a:lumOff val="80000"/>
            </a:schemeClr>
          </a:solidFill>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solidFill>
                  <a:schemeClr val="tx1"/>
                </a:solidFill>
              </a:rPr>
              <a:t>Year 1</a:t>
            </a:r>
          </a:p>
          <a:p>
            <a:pPr algn="ctr">
              <a:defRPr/>
            </a:pPr>
            <a:r>
              <a:rPr lang="en-US" sz="1200" dirty="0">
                <a:solidFill>
                  <a:schemeClr val="tx1"/>
                </a:solidFill>
              </a:rPr>
              <a:t>Applied anatomy, radiology, physiology, pathology and bacteriology</a:t>
            </a:r>
          </a:p>
        </p:txBody>
      </p:sp>
      <p:sp>
        <p:nvSpPr>
          <p:cNvPr id="14" name="Rounded Rectangle 13"/>
          <p:cNvSpPr/>
          <p:nvPr/>
        </p:nvSpPr>
        <p:spPr>
          <a:xfrm>
            <a:off x="1422400" y="3253582"/>
            <a:ext cx="3058208" cy="931560"/>
          </a:xfrm>
          <a:prstGeom prst="roundRect">
            <a:avLst/>
          </a:prstGeom>
          <a:solidFill>
            <a:schemeClr val="tx2">
              <a:lumMod val="40000"/>
              <a:lumOff val="60000"/>
            </a:schemeClr>
          </a:solidFill>
          <a:ln>
            <a:solidFill>
              <a:schemeClr val="tx2">
                <a:lumMod val="40000"/>
                <a:lumOff val="60000"/>
              </a:schemeClr>
            </a:solidFill>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solidFill>
                  <a:schemeClr val="tx1"/>
                </a:solidFill>
              </a:rPr>
              <a:t>Year 2</a:t>
            </a:r>
          </a:p>
          <a:p>
            <a:pPr algn="ctr">
              <a:defRPr/>
            </a:pPr>
            <a:r>
              <a:rPr lang="en-US" sz="1200" dirty="0">
                <a:solidFill>
                  <a:schemeClr val="tx1"/>
                </a:solidFill>
              </a:rPr>
              <a:t>Assessment and care of the surgical patient, research and communication skills</a:t>
            </a:r>
          </a:p>
        </p:txBody>
      </p:sp>
      <p:sp>
        <p:nvSpPr>
          <p:cNvPr id="15" name="Rounded Rectangle 14"/>
          <p:cNvSpPr/>
          <p:nvPr/>
        </p:nvSpPr>
        <p:spPr>
          <a:xfrm>
            <a:off x="1422400" y="4526361"/>
            <a:ext cx="3058208" cy="931560"/>
          </a:xfrm>
          <a:prstGeom prst="roundRect">
            <a:avLst/>
          </a:prstGeom>
          <a:solidFill>
            <a:schemeClr val="tx2">
              <a:lumMod val="60000"/>
              <a:lumOff val="40000"/>
            </a:schemeClr>
          </a:solidFill>
          <a:ln>
            <a:solidFill>
              <a:schemeClr val="tx2">
                <a:lumMod val="60000"/>
                <a:lumOff val="40000"/>
              </a:schemeClr>
            </a:solidFill>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solidFill>
                  <a:schemeClr val="tx1"/>
                </a:solidFill>
              </a:rPr>
              <a:t>Year 3</a:t>
            </a:r>
          </a:p>
          <a:p>
            <a:pPr algn="ctr">
              <a:defRPr/>
            </a:pPr>
            <a:r>
              <a:rPr lang="en-US" sz="1200" dirty="0">
                <a:solidFill>
                  <a:schemeClr val="tx1"/>
                </a:solidFill>
              </a:rPr>
              <a:t>Research dissertation</a:t>
            </a:r>
          </a:p>
        </p:txBody>
      </p:sp>
      <p:sp>
        <p:nvSpPr>
          <p:cNvPr id="18" name="Oval 17"/>
          <p:cNvSpPr/>
          <p:nvPr/>
        </p:nvSpPr>
        <p:spPr>
          <a:xfrm>
            <a:off x="4893325" y="1907672"/>
            <a:ext cx="1446246" cy="1139232"/>
          </a:xfrm>
          <a:prstGeom prst="ellipse">
            <a:avLst/>
          </a:prstGeom>
          <a:solidFill>
            <a:schemeClr val="accent4">
              <a:lumMod val="20000"/>
              <a:lumOff val="80000"/>
            </a:schemeClr>
          </a:solidFill>
          <a:ln>
            <a:solidFill>
              <a:schemeClr val="accent4">
                <a:lumMod val="20000"/>
                <a:lumOff val="80000"/>
              </a:schemeClr>
            </a:solidFill>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400" b="1" dirty="0">
                <a:solidFill>
                  <a:srgbClr val="000000"/>
                </a:solidFill>
              </a:rPr>
              <a:t>Certificate</a:t>
            </a:r>
          </a:p>
        </p:txBody>
      </p:sp>
      <p:sp>
        <p:nvSpPr>
          <p:cNvPr id="19" name="Oval 18"/>
          <p:cNvSpPr/>
          <p:nvPr/>
        </p:nvSpPr>
        <p:spPr>
          <a:xfrm>
            <a:off x="4893325" y="3129253"/>
            <a:ext cx="1446246" cy="1139232"/>
          </a:xfrm>
          <a:prstGeom prst="ellipse">
            <a:avLst/>
          </a:prstGeom>
          <a:solidFill>
            <a:schemeClr val="accent4">
              <a:lumMod val="40000"/>
              <a:lumOff val="60000"/>
            </a:schemeClr>
          </a:solidFill>
          <a:ln>
            <a:solidFill>
              <a:schemeClr val="accent4">
                <a:lumMod val="40000"/>
                <a:lumOff val="60000"/>
              </a:schemeClr>
            </a:solidFill>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solidFill>
                  <a:srgbClr val="000000"/>
                </a:solidFill>
              </a:rPr>
              <a:t>Diploma</a:t>
            </a:r>
          </a:p>
        </p:txBody>
      </p:sp>
      <p:sp>
        <p:nvSpPr>
          <p:cNvPr id="20" name="Oval 19"/>
          <p:cNvSpPr/>
          <p:nvPr/>
        </p:nvSpPr>
        <p:spPr>
          <a:xfrm>
            <a:off x="4893325" y="4402031"/>
            <a:ext cx="1446246" cy="1139232"/>
          </a:xfrm>
          <a:prstGeom prst="ellipse">
            <a:avLst/>
          </a:prstGeom>
          <a:solidFill>
            <a:schemeClr val="accent4">
              <a:lumMod val="60000"/>
              <a:lumOff val="40000"/>
            </a:schemeClr>
          </a:solidFill>
          <a:ln>
            <a:solidFill>
              <a:schemeClr val="accent4">
                <a:lumMod val="60000"/>
                <a:lumOff val="40000"/>
              </a:schemeClr>
            </a:solidFill>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400" b="1" dirty="0">
                <a:solidFill>
                  <a:srgbClr val="000000"/>
                </a:solidFill>
              </a:rPr>
              <a:t>Master of Science (</a:t>
            </a:r>
            <a:r>
              <a:rPr lang="en-US" sz="1400" b="1" dirty="0" err="1">
                <a:solidFill>
                  <a:srgbClr val="000000"/>
                </a:solidFill>
              </a:rPr>
              <a:t>MSc</a:t>
            </a:r>
            <a:r>
              <a:rPr lang="en-US" sz="1400" b="1" dirty="0">
                <a:solidFill>
                  <a:srgbClr val="000000"/>
                </a:solidFill>
              </a:rPr>
              <a:t>)</a:t>
            </a:r>
          </a:p>
        </p:txBody>
      </p:sp>
      <p:sp>
        <p:nvSpPr>
          <p:cNvPr id="21" name="Right Arrow 20"/>
          <p:cNvSpPr/>
          <p:nvPr/>
        </p:nvSpPr>
        <p:spPr>
          <a:xfrm rot="5400000">
            <a:off x="2968282" y="2941896"/>
            <a:ext cx="379742" cy="425588"/>
          </a:xfrm>
          <a:prstGeom prst="rightArrow">
            <a:avLst>
              <a:gd name="adj1" fmla="val 42906"/>
              <a:gd name="adj2" fmla="val 50000"/>
            </a:avLst>
          </a:prstGeom>
          <a:gradFill flip="none" rotWithShape="1">
            <a:gsLst>
              <a:gs pos="0">
                <a:srgbClr val="FFCC66"/>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22" name="Right Arrow 21"/>
          <p:cNvSpPr/>
          <p:nvPr/>
        </p:nvSpPr>
        <p:spPr>
          <a:xfrm rot="5400000">
            <a:off x="2969024" y="4203511"/>
            <a:ext cx="378259" cy="425588"/>
          </a:xfrm>
          <a:prstGeom prst="rightArrow">
            <a:avLst>
              <a:gd name="adj1" fmla="val 42906"/>
              <a:gd name="adj2" fmla="val 50000"/>
            </a:avLst>
          </a:prstGeom>
          <a:gradFill flip="none" rotWithShape="1">
            <a:gsLst>
              <a:gs pos="0">
                <a:srgbClr val="FFCC66"/>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24" name="Right Arrow 23"/>
          <p:cNvSpPr/>
          <p:nvPr/>
        </p:nvSpPr>
        <p:spPr>
          <a:xfrm>
            <a:off x="4576673" y="3628445"/>
            <a:ext cx="480200" cy="335242"/>
          </a:xfrm>
          <a:prstGeom prst="rightArrow">
            <a:avLst>
              <a:gd name="adj1" fmla="val 42906"/>
              <a:gd name="adj2" fmla="val 50000"/>
            </a:avLst>
          </a:prstGeom>
          <a:gradFill flip="none" rotWithShape="1">
            <a:gsLst>
              <a:gs pos="0">
                <a:srgbClr val="FFCC66"/>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p>
        </p:txBody>
      </p:sp>
      <p:sp>
        <p:nvSpPr>
          <p:cNvPr id="25" name="Right Arrow 24"/>
          <p:cNvSpPr/>
          <p:nvPr/>
        </p:nvSpPr>
        <p:spPr>
          <a:xfrm>
            <a:off x="4576673" y="2419961"/>
            <a:ext cx="480200" cy="335242"/>
          </a:xfrm>
          <a:prstGeom prst="rightArrow">
            <a:avLst>
              <a:gd name="adj1" fmla="val 42906"/>
              <a:gd name="adj2" fmla="val 50000"/>
            </a:avLst>
          </a:prstGeom>
          <a:gradFill flip="none" rotWithShape="1">
            <a:gsLst>
              <a:gs pos="0">
                <a:srgbClr val="FFCC66"/>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p>
        </p:txBody>
      </p:sp>
      <p:sp>
        <p:nvSpPr>
          <p:cNvPr id="26" name="Right Arrow 25"/>
          <p:cNvSpPr/>
          <p:nvPr/>
        </p:nvSpPr>
        <p:spPr>
          <a:xfrm>
            <a:off x="4576673" y="4871457"/>
            <a:ext cx="480200" cy="335242"/>
          </a:xfrm>
          <a:prstGeom prst="rightArrow">
            <a:avLst>
              <a:gd name="adj1" fmla="val 42906"/>
              <a:gd name="adj2" fmla="val 50000"/>
            </a:avLst>
          </a:prstGeom>
          <a:gradFill flip="none" rotWithShape="1">
            <a:gsLst>
              <a:gs pos="0">
                <a:srgbClr val="FFCC66"/>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p>
        </p:txBody>
      </p:sp>
      <p:sp>
        <p:nvSpPr>
          <p:cNvPr id="28" name="Oval 50"/>
          <p:cNvSpPr>
            <a:spLocks noChangeArrowheads="1"/>
          </p:cNvSpPr>
          <p:nvPr/>
        </p:nvSpPr>
        <p:spPr bwMode="auto">
          <a:xfrm>
            <a:off x="112183" y="4000677"/>
            <a:ext cx="1410126" cy="704415"/>
          </a:xfrm>
          <a:prstGeom prst="ellipse">
            <a:avLst/>
          </a:prstGeom>
          <a:solidFill>
            <a:srgbClr val="FF6600"/>
          </a:solidFill>
          <a:ln w="9525">
            <a:solidFill>
              <a:schemeClr val="tx1"/>
            </a:solidFill>
            <a:round/>
            <a:headEnd/>
            <a:tailEnd/>
          </a:ln>
        </p:spPr>
        <p:txBody>
          <a:bodyPr wrap="none" anchor="ctr"/>
          <a:lstStyle/>
          <a:p>
            <a:endParaRPr lang="en-US" sz="1350"/>
          </a:p>
        </p:txBody>
      </p:sp>
      <p:sp>
        <p:nvSpPr>
          <p:cNvPr id="29" name="Text Box 60"/>
          <p:cNvSpPr txBox="1">
            <a:spLocks noChangeArrowheads="1"/>
          </p:cNvSpPr>
          <p:nvPr/>
        </p:nvSpPr>
        <p:spPr bwMode="auto">
          <a:xfrm>
            <a:off x="250822" y="4199258"/>
            <a:ext cx="1100015" cy="3000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Freestyle Script" charset="0"/>
                <a:ea typeface="ＭＳ Ｐゴシック" charset="0"/>
                <a:cs typeface="ＭＳ Ｐゴシック" charset="0"/>
              </a:defRPr>
            </a:lvl1pPr>
            <a:lvl2pPr marL="742950" indent="-285750" eaLnBrk="0" hangingPunct="0">
              <a:defRPr sz="3600">
                <a:solidFill>
                  <a:schemeClr val="tx1"/>
                </a:solidFill>
                <a:latin typeface="Freestyle Script" charset="0"/>
                <a:ea typeface="ＭＳ Ｐゴシック" charset="0"/>
              </a:defRPr>
            </a:lvl2pPr>
            <a:lvl3pPr marL="1143000" indent="-228600" eaLnBrk="0" hangingPunct="0">
              <a:defRPr sz="3600">
                <a:solidFill>
                  <a:schemeClr val="tx1"/>
                </a:solidFill>
                <a:latin typeface="Freestyle Script" charset="0"/>
                <a:ea typeface="ＭＳ Ｐゴシック" charset="0"/>
              </a:defRPr>
            </a:lvl3pPr>
            <a:lvl4pPr marL="1600200" indent="-228600" eaLnBrk="0" hangingPunct="0">
              <a:defRPr sz="3600">
                <a:solidFill>
                  <a:schemeClr val="tx1"/>
                </a:solidFill>
                <a:latin typeface="Freestyle Script" charset="0"/>
                <a:ea typeface="ＭＳ Ｐゴシック" charset="0"/>
              </a:defRPr>
            </a:lvl4pPr>
            <a:lvl5pPr marL="2057400" indent="-228600" eaLnBrk="0" hangingPunct="0">
              <a:defRPr sz="3600">
                <a:solidFill>
                  <a:schemeClr val="tx1"/>
                </a:solidFill>
                <a:latin typeface="Freestyle Script" charset="0"/>
                <a:ea typeface="ＭＳ Ｐゴシック" charset="0"/>
              </a:defRPr>
            </a:lvl5pPr>
            <a:lvl6pPr marL="2514600" indent="-228600" eaLnBrk="0" fontAlgn="base" hangingPunct="0">
              <a:spcBef>
                <a:spcPct val="0"/>
              </a:spcBef>
              <a:spcAft>
                <a:spcPct val="0"/>
              </a:spcAft>
              <a:defRPr sz="3600">
                <a:solidFill>
                  <a:schemeClr val="tx1"/>
                </a:solidFill>
                <a:latin typeface="Freestyle Script" charset="0"/>
                <a:ea typeface="ＭＳ Ｐゴシック" charset="0"/>
              </a:defRPr>
            </a:lvl6pPr>
            <a:lvl7pPr marL="2971800" indent="-228600" eaLnBrk="0" fontAlgn="base" hangingPunct="0">
              <a:spcBef>
                <a:spcPct val="0"/>
              </a:spcBef>
              <a:spcAft>
                <a:spcPct val="0"/>
              </a:spcAft>
              <a:defRPr sz="3600">
                <a:solidFill>
                  <a:schemeClr val="tx1"/>
                </a:solidFill>
                <a:latin typeface="Freestyle Script" charset="0"/>
                <a:ea typeface="ＭＳ Ｐゴシック" charset="0"/>
              </a:defRPr>
            </a:lvl7pPr>
            <a:lvl8pPr marL="3429000" indent="-228600" eaLnBrk="0" fontAlgn="base" hangingPunct="0">
              <a:spcBef>
                <a:spcPct val="0"/>
              </a:spcBef>
              <a:spcAft>
                <a:spcPct val="0"/>
              </a:spcAft>
              <a:defRPr sz="3600">
                <a:solidFill>
                  <a:schemeClr val="tx1"/>
                </a:solidFill>
                <a:latin typeface="Freestyle Script" charset="0"/>
                <a:ea typeface="ＭＳ Ｐゴシック" charset="0"/>
              </a:defRPr>
            </a:lvl8pPr>
            <a:lvl9pPr marL="3886200" indent="-228600" eaLnBrk="0" fontAlgn="base" hangingPunct="0">
              <a:spcBef>
                <a:spcPct val="0"/>
              </a:spcBef>
              <a:spcAft>
                <a:spcPct val="0"/>
              </a:spcAft>
              <a:defRPr sz="3600">
                <a:solidFill>
                  <a:schemeClr val="tx1"/>
                </a:solidFill>
                <a:latin typeface="Freestyle Script" charset="0"/>
                <a:ea typeface="ＭＳ Ｐゴシック" charset="0"/>
              </a:defRPr>
            </a:lvl9pPr>
          </a:lstStyle>
          <a:p>
            <a:pPr algn="ctr" eaLnBrk="1" hangingPunct="1"/>
            <a:r>
              <a:rPr lang="en-GB" sz="1350" b="1" dirty="0">
                <a:solidFill>
                  <a:schemeClr val="bg1"/>
                </a:solidFill>
                <a:latin typeface="Arial" charset="0"/>
              </a:rPr>
              <a:t>MRCS</a:t>
            </a:r>
          </a:p>
        </p:txBody>
      </p:sp>
      <p:sp>
        <p:nvSpPr>
          <p:cNvPr id="23" name="Rectangle 6">
            <a:extLst>
              <a:ext uri="{FF2B5EF4-FFF2-40B4-BE49-F238E27FC236}">
                <a16:creationId xmlns:a16="http://schemas.microsoft.com/office/drawing/2014/main" id="{3467FE5F-8540-8643-84DA-BACBE7B6B103}"/>
              </a:ext>
            </a:extLst>
          </p:cNvPr>
          <p:cNvSpPr/>
          <p:nvPr/>
        </p:nvSpPr>
        <p:spPr>
          <a:xfrm>
            <a:off x="0" y="6453335"/>
            <a:ext cx="9144000" cy="404665"/>
          </a:xfrm>
          <a:prstGeom prst="rect">
            <a:avLst/>
          </a:prstGeom>
          <a:solidFill>
            <a:srgbClr val="002060"/>
          </a:solidFill>
          <a:ln w="25400">
            <a:solidFill>
              <a:srgbClr val="B46D33"/>
            </a:solidFill>
          </a:ln>
        </p:spPr>
        <p:txBody>
          <a:bodyPr lIns="45719" rIns="45719" anchor="ctr"/>
          <a:lstStyle/>
          <a:p>
            <a:pPr>
              <a:defRPr>
                <a:solidFill>
                  <a:srgbClr val="002060"/>
                </a:solidFill>
              </a:defRPr>
            </a:pPr>
            <a:endParaRPr/>
          </a:p>
        </p:txBody>
      </p:sp>
      <p:pic>
        <p:nvPicPr>
          <p:cNvPr id="27" name="Picture 11" descr="Picture 11">
            <a:extLst>
              <a:ext uri="{FF2B5EF4-FFF2-40B4-BE49-F238E27FC236}">
                <a16:creationId xmlns:a16="http://schemas.microsoft.com/office/drawing/2014/main" id="{5EFBF0CF-D7E2-8549-9664-1345F83AC63E}"/>
              </a:ext>
            </a:extLst>
          </p:cNvPr>
          <p:cNvPicPr>
            <a:picLocks noChangeAspect="1"/>
          </p:cNvPicPr>
          <p:nvPr/>
        </p:nvPicPr>
        <p:blipFill>
          <a:blip r:embed="rId3"/>
          <a:stretch>
            <a:fillRect/>
          </a:stretch>
        </p:blipFill>
        <p:spPr>
          <a:xfrm>
            <a:off x="8748463" y="6412586"/>
            <a:ext cx="395537" cy="445414"/>
          </a:xfrm>
          <a:prstGeom prst="rect">
            <a:avLst/>
          </a:prstGeom>
          <a:ln w="12700">
            <a:miter lim="400000"/>
          </a:ln>
        </p:spPr>
      </p:pic>
      <p:sp>
        <p:nvSpPr>
          <p:cNvPr id="30" name="Rectangle 7">
            <a:extLst>
              <a:ext uri="{FF2B5EF4-FFF2-40B4-BE49-F238E27FC236}">
                <a16:creationId xmlns:a16="http://schemas.microsoft.com/office/drawing/2014/main" id="{1DA99C11-C123-0B47-8CC5-C42A4BAAFDEB}"/>
              </a:ext>
            </a:extLst>
          </p:cNvPr>
          <p:cNvSpPr/>
          <p:nvPr/>
        </p:nvSpPr>
        <p:spPr>
          <a:xfrm>
            <a:off x="0" y="0"/>
            <a:ext cx="9144000" cy="142875"/>
          </a:xfrm>
          <a:prstGeom prst="rect">
            <a:avLst/>
          </a:prstGeom>
          <a:solidFill>
            <a:srgbClr val="A7114A"/>
          </a:solidFill>
          <a:ln w="6350">
            <a:solidFill>
              <a:srgbClr val="A7114A"/>
            </a:solidFill>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180931405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319293" y="203200"/>
            <a:ext cx="8429170" cy="1441776"/>
          </a:xfrm>
        </p:spPr>
        <p:txBody>
          <a:bodyPr>
            <a:noAutofit/>
          </a:bodyPr>
          <a:lstStyle/>
          <a:p>
            <a:r>
              <a:rPr lang="en-GB" sz="3200" b="1" dirty="0">
                <a:solidFill>
                  <a:schemeClr val="accent1">
                    <a:lumMod val="75000"/>
                  </a:schemeClr>
                </a:solidFill>
              </a:rPr>
              <a:t> MSc in Surgical Sciences (online learning) </a:t>
            </a:r>
            <a:br>
              <a:rPr lang="en-GB" sz="3200" b="1" dirty="0">
                <a:solidFill>
                  <a:schemeClr val="accent1">
                    <a:lumMod val="75000"/>
                  </a:schemeClr>
                </a:solidFill>
              </a:rPr>
            </a:br>
            <a:r>
              <a:rPr lang="en-GB" sz="3200" b="1" dirty="0">
                <a:solidFill>
                  <a:schemeClr val="accent1">
                    <a:lumMod val="75000"/>
                  </a:schemeClr>
                </a:solidFill>
              </a:rPr>
              <a:t>- the rationale </a:t>
            </a:r>
          </a:p>
        </p:txBody>
      </p:sp>
      <p:sp>
        <p:nvSpPr>
          <p:cNvPr id="117763" name="Rectangle 3"/>
          <p:cNvSpPr>
            <a:spLocks noGrp="1" noChangeArrowheads="1"/>
          </p:cNvSpPr>
          <p:nvPr>
            <p:ph type="body" idx="1"/>
          </p:nvPr>
        </p:nvSpPr>
        <p:spPr>
          <a:xfrm>
            <a:off x="188686" y="1582055"/>
            <a:ext cx="8723085" cy="4775199"/>
          </a:xfrm>
        </p:spPr>
        <p:txBody>
          <a:bodyPr>
            <a:normAutofit fontScale="92500" lnSpcReduction="10000"/>
          </a:bodyPr>
          <a:lstStyle/>
          <a:p>
            <a:pPr>
              <a:lnSpc>
                <a:spcPct val="90000"/>
              </a:lnSpc>
            </a:pPr>
            <a:r>
              <a:rPr lang="en-GB" sz="2400" b="1" dirty="0">
                <a:solidFill>
                  <a:schemeClr val="accent1">
                    <a:lumMod val="75000"/>
                  </a:schemeClr>
                </a:solidFill>
              </a:rPr>
              <a:t>Support surgical trainee in early years of surgical training </a:t>
            </a:r>
          </a:p>
          <a:p>
            <a:pPr lvl="1">
              <a:lnSpc>
                <a:spcPct val="90000"/>
              </a:lnSpc>
            </a:pPr>
            <a:r>
              <a:rPr lang="en-GB" sz="2000" dirty="0"/>
              <a:t>Acquire understanding of applied basic surgical sciences </a:t>
            </a:r>
          </a:p>
          <a:p>
            <a:pPr lvl="1">
              <a:lnSpc>
                <a:spcPct val="90000"/>
              </a:lnSpc>
            </a:pPr>
            <a:r>
              <a:rPr lang="en-GB" sz="2000" dirty="0"/>
              <a:t>consolidate knowledge base for MRCS curriculum (UK) - relevant to early years of training (global)</a:t>
            </a:r>
          </a:p>
          <a:p>
            <a:pPr lvl="1">
              <a:lnSpc>
                <a:spcPct val="90000"/>
              </a:lnSpc>
            </a:pPr>
            <a:r>
              <a:rPr lang="en-GB" sz="2000" dirty="0"/>
              <a:t>support professional development (values, skills)</a:t>
            </a:r>
          </a:p>
          <a:p>
            <a:pPr lvl="1">
              <a:lnSpc>
                <a:spcPct val="90000"/>
              </a:lnSpc>
            </a:pPr>
            <a:r>
              <a:rPr lang="en-GB" sz="2000" dirty="0"/>
              <a:t>complement in the work place training (address deficiencies) </a:t>
            </a:r>
          </a:p>
          <a:p>
            <a:pPr>
              <a:lnSpc>
                <a:spcPct val="90000"/>
              </a:lnSpc>
            </a:pPr>
            <a:r>
              <a:rPr lang="en-GB" sz="2400" b="1" dirty="0">
                <a:solidFill>
                  <a:schemeClr val="accent1">
                    <a:lumMod val="75000"/>
                  </a:schemeClr>
                </a:solidFill>
              </a:rPr>
              <a:t>Opportunity for ambitious trainees to acquire additional qualifications which would </a:t>
            </a:r>
          </a:p>
          <a:p>
            <a:pPr lvl="1">
              <a:lnSpc>
                <a:spcPct val="90000"/>
              </a:lnSpc>
            </a:pPr>
            <a:r>
              <a:rPr lang="en-GB" sz="2000" dirty="0"/>
              <a:t>enhance portfolio and promote career development</a:t>
            </a:r>
          </a:p>
          <a:p>
            <a:pPr lvl="1">
              <a:lnSpc>
                <a:spcPct val="90000"/>
              </a:lnSpc>
            </a:pPr>
            <a:r>
              <a:rPr lang="en-GB" sz="2000" dirty="0"/>
              <a:t>provide trainee with essential ‘academic tools’ to support life-long learning</a:t>
            </a:r>
          </a:p>
          <a:p>
            <a:pPr>
              <a:lnSpc>
                <a:spcPct val="90000"/>
              </a:lnSpc>
            </a:pPr>
            <a:r>
              <a:rPr lang="en-GB" sz="2400" b="1" dirty="0">
                <a:solidFill>
                  <a:schemeClr val="accent1">
                    <a:lumMod val="75000"/>
                  </a:schemeClr>
                </a:solidFill>
              </a:rPr>
              <a:t>Opportunity for prospective academic surgeons to acquire qualification which would</a:t>
            </a:r>
          </a:p>
          <a:p>
            <a:pPr lvl="1">
              <a:lnSpc>
                <a:spcPct val="90000"/>
              </a:lnSpc>
            </a:pPr>
            <a:r>
              <a:rPr lang="en-GB" sz="2000" dirty="0"/>
              <a:t>identify career intentions</a:t>
            </a:r>
          </a:p>
          <a:p>
            <a:pPr lvl="1">
              <a:lnSpc>
                <a:spcPct val="90000"/>
              </a:lnSpc>
            </a:pPr>
            <a:r>
              <a:rPr lang="en-GB" sz="2000" dirty="0"/>
              <a:t>provide possible academic base for career development</a:t>
            </a:r>
          </a:p>
          <a:p>
            <a:pPr>
              <a:lnSpc>
                <a:spcPct val="90000"/>
              </a:lnSpc>
            </a:pPr>
            <a:r>
              <a:rPr lang="en-GB" sz="2400" b="1" dirty="0">
                <a:solidFill>
                  <a:schemeClr val="accent1">
                    <a:lumMod val="75000"/>
                  </a:schemeClr>
                </a:solidFill>
              </a:rPr>
              <a:t>Equity of access (global)</a:t>
            </a:r>
          </a:p>
        </p:txBody>
      </p:sp>
      <p:sp>
        <p:nvSpPr>
          <p:cNvPr id="4" name="Rectangle 6">
            <a:extLst>
              <a:ext uri="{FF2B5EF4-FFF2-40B4-BE49-F238E27FC236}">
                <a16:creationId xmlns:a16="http://schemas.microsoft.com/office/drawing/2014/main" id="{5017AEE2-58D1-E64A-A048-849161733FB8}"/>
              </a:ext>
            </a:extLst>
          </p:cNvPr>
          <p:cNvSpPr/>
          <p:nvPr/>
        </p:nvSpPr>
        <p:spPr>
          <a:xfrm>
            <a:off x="0" y="6453335"/>
            <a:ext cx="9144000" cy="404665"/>
          </a:xfrm>
          <a:prstGeom prst="rect">
            <a:avLst/>
          </a:prstGeom>
          <a:solidFill>
            <a:srgbClr val="002060"/>
          </a:solidFill>
          <a:ln w="25400">
            <a:solidFill>
              <a:srgbClr val="B46D33"/>
            </a:solidFill>
          </a:ln>
        </p:spPr>
        <p:txBody>
          <a:bodyPr lIns="45719" rIns="45719" anchor="ctr"/>
          <a:lstStyle/>
          <a:p>
            <a:pPr>
              <a:defRPr>
                <a:solidFill>
                  <a:srgbClr val="002060"/>
                </a:solidFill>
              </a:defRPr>
            </a:pPr>
            <a:endParaRPr/>
          </a:p>
        </p:txBody>
      </p:sp>
      <p:pic>
        <p:nvPicPr>
          <p:cNvPr id="5" name="Picture 11" descr="Picture 11">
            <a:extLst>
              <a:ext uri="{FF2B5EF4-FFF2-40B4-BE49-F238E27FC236}">
                <a16:creationId xmlns:a16="http://schemas.microsoft.com/office/drawing/2014/main" id="{19736587-67CC-D44D-806F-B45B7B70600A}"/>
              </a:ext>
            </a:extLst>
          </p:cNvPr>
          <p:cNvPicPr>
            <a:picLocks noChangeAspect="1"/>
          </p:cNvPicPr>
          <p:nvPr/>
        </p:nvPicPr>
        <p:blipFill>
          <a:blip r:embed="rId3"/>
          <a:stretch>
            <a:fillRect/>
          </a:stretch>
        </p:blipFill>
        <p:spPr>
          <a:xfrm>
            <a:off x="8748463" y="6412586"/>
            <a:ext cx="395537" cy="445414"/>
          </a:xfrm>
          <a:prstGeom prst="rect">
            <a:avLst/>
          </a:prstGeom>
          <a:ln w="12700">
            <a:miter lim="400000"/>
          </a:ln>
        </p:spPr>
      </p:pic>
      <p:sp>
        <p:nvSpPr>
          <p:cNvPr id="6" name="Rectangle 7">
            <a:extLst>
              <a:ext uri="{FF2B5EF4-FFF2-40B4-BE49-F238E27FC236}">
                <a16:creationId xmlns:a16="http://schemas.microsoft.com/office/drawing/2014/main" id="{24F94FEE-0E7B-804D-B0F7-C4739F120765}"/>
              </a:ext>
            </a:extLst>
          </p:cNvPr>
          <p:cNvSpPr/>
          <p:nvPr/>
        </p:nvSpPr>
        <p:spPr>
          <a:xfrm>
            <a:off x="0" y="0"/>
            <a:ext cx="9144000" cy="142875"/>
          </a:xfrm>
          <a:prstGeom prst="rect">
            <a:avLst/>
          </a:prstGeom>
          <a:solidFill>
            <a:srgbClr val="A7114A"/>
          </a:solidFill>
          <a:ln w="6350">
            <a:solidFill>
              <a:srgbClr val="A7114A"/>
            </a:solidFill>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63780110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7668" y="1207572"/>
            <a:ext cx="8018332" cy="4949420"/>
          </a:xfrm>
          <a:prstGeom prst="rect">
            <a:avLst/>
          </a:prstGeom>
        </p:spPr>
      </p:pic>
      <p:sp>
        <p:nvSpPr>
          <p:cNvPr id="2" name="Rectangle 1"/>
          <p:cNvSpPr/>
          <p:nvPr/>
        </p:nvSpPr>
        <p:spPr>
          <a:xfrm>
            <a:off x="188686" y="358982"/>
            <a:ext cx="8839200" cy="584775"/>
          </a:xfrm>
          <a:prstGeom prst="rect">
            <a:avLst/>
          </a:prstGeom>
        </p:spPr>
        <p:txBody>
          <a:bodyPr wrap="square">
            <a:spAutoFit/>
          </a:bodyPr>
          <a:lstStyle/>
          <a:p>
            <a:r>
              <a:rPr lang="en-US" sz="3200" dirty="0">
                <a:solidFill>
                  <a:schemeClr val="accent1">
                    <a:lumMod val="75000"/>
                  </a:schemeClr>
                </a:solidFill>
              </a:rPr>
              <a:t>Dedicated VLE</a:t>
            </a:r>
          </a:p>
        </p:txBody>
      </p:sp>
      <p:sp>
        <p:nvSpPr>
          <p:cNvPr id="3" name="Oval 2">
            <a:extLst>
              <a:ext uri="{FF2B5EF4-FFF2-40B4-BE49-F238E27FC236}">
                <a16:creationId xmlns:a16="http://schemas.microsoft.com/office/drawing/2014/main" id="{CD6D22E7-8313-3F4F-A4D6-206E8E9A0C24}"/>
              </a:ext>
            </a:extLst>
          </p:cNvPr>
          <p:cNvSpPr/>
          <p:nvPr/>
        </p:nvSpPr>
        <p:spPr>
          <a:xfrm>
            <a:off x="5544454" y="2505875"/>
            <a:ext cx="2756389" cy="2136530"/>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spcAft>
                <a:spcPts val="900"/>
              </a:spcAft>
            </a:pPr>
            <a:endParaRPr lang="en-US" sz="1050" dirty="0" err="1"/>
          </a:p>
        </p:txBody>
      </p:sp>
      <p:sp>
        <p:nvSpPr>
          <p:cNvPr id="5" name="Oval 4">
            <a:extLst>
              <a:ext uri="{FF2B5EF4-FFF2-40B4-BE49-F238E27FC236}">
                <a16:creationId xmlns:a16="http://schemas.microsoft.com/office/drawing/2014/main" id="{1A75BE29-4A49-E743-920F-3D19D02D3A59}"/>
              </a:ext>
            </a:extLst>
          </p:cNvPr>
          <p:cNvSpPr/>
          <p:nvPr/>
        </p:nvSpPr>
        <p:spPr>
          <a:xfrm>
            <a:off x="2664697" y="2360735"/>
            <a:ext cx="2756389" cy="2136530"/>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spcAft>
                <a:spcPts val="900"/>
              </a:spcAft>
            </a:pPr>
            <a:endParaRPr lang="en-US" sz="1050" dirty="0" err="1"/>
          </a:p>
        </p:txBody>
      </p:sp>
      <p:sp>
        <p:nvSpPr>
          <p:cNvPr id="6" name="Oval 5">
            <a:extLst>
              <a:ext uri="{FF2B5EF4-FFF2-40B4-BE49-F238E27FC236}">
                <a16:creationId xmlns:a16="http://schemas.microsoft.com/office/drawing/2014/main" id="{027AFE6E-6151-5E42-94E5-D006F7415E9C}"/>
              </a:ext>
            </a:extLst>
          </p:cNvPr>
          <p:cNvSpPr/>
          <p:nvPr/>
        </p:nvSpPr>
        <p:spPr>
          <a:xfrm>
            <a:off x="599167" y="1536844"/>
            <a:ext cx="2218242" cy="1846385"/>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spcAft>
                <a:spcPts val="900"/>
              </a:spcAft>
            </a:pPr>
            <a:endParaRPr lang="en-US" sz="1050" dirty="0" err="1"/>
          </a:p>
        </p:txBody>
      </p:sp>
      <p:sp>
        <p:nvSpPr>
          <p:cNvPr id="7" name="Oval 6">
            <a:extLst>
              <a:ext uri="{FF2B5EF4-FFF2-40B4-BE49-F238E27FC236}">
                <a16:creationId xmlns:a16="http://schemas.microsoft.com/office/drawing/2014/main" id="{7EDA5886-AD4A-CD46-919E-25CF79356C37}"/>
              </a:ext>
            </a:extLst>
          </p:cNvPr>
          <p:cNvSpPr/>
          <p:nvPr/>
        </p:nvSpPr>
        <p:spPr>
          <a:xfrm>
            <a:off x="2592543" y="4518677"/>
            <a:ext cx="1492351" cy="1308256"/>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spcAft>
                <a:spcPts val="900"/>
              </a:spcAft>
            </a:pPr>
            <a:endParaRPr lang="en-US" sz="1050" dirty="0" err="1"/>
          </a:p>
        </p:txBody>
      </p:sp>
      <p:sp>
        <p:nvSpPr>
          <p:cNvPr id="8" name="Rectangle 6">
            <a:extLst>
              <a:ext uri="{FF2B5EF4-FFF2-40B4-BE49-F238E27FC236}">
                <a16:creationId xmlns:a16="http://schemas.microsoft.com/office/drawing/2014/main" id="{17FDC366-890A-F04E-BD3B-2A939CD35E5D}"/>
              </a:ext>
            </a:extLst>
          </p:cNvPr>
          <p:cNvSpPr/>
          <p:nvPr/>
        </p:nvSpPr>
        <p:spPr>
          <a:xfrm>
            <a:off x="0" y="6453335"/>
            <a:ext cx="9144000" cy="404665"/>
          </a:xfrm>
          <a:prstGeom prst="rect">
            <a:avLst/>
          </a:prstGeom>
          <a:solidFill>
            <a:srgbClr val="002060"/>
          </a:solidFill>
          <a:ln w="25400">
            <a:solidFill>
              <a:srgbClr val="B46D33"/>
            </a:solidFill>
          </a:ln>
        </p:spPr>
        <p:txBody>
          <a:bodyPr lIns="45719" rIns="45719" anchor="ctr"/>
          <a:lstStyle/>
          <a:p>
            <a:pPr>
              <a:defRPr>
                <a:solidFill>
                  <a:srgbClr val="002060"/>
                </a:solidFill>
              </a:defRPr>
            </a:pPr>
            <a:endParaRPr/>
          </a:p>
        </p:txBody>
      </p:sp>
      <p:pic>
        <p:nvPicPr>
          <p:cNvPr id="9" name="Picture 11" descr="Picture 11">
            <a:extLst>
              <a:ext uri="{FF2B5EF4-FFF2-40B4-BE49-F238E27FC236}">
                <a16:creationId xmlns:a16="http://schemas.microsoft.com/office/drawing/2014/main" id="{22A6E4C7-01A0-E54B-BDFD-9026DCE0CD88}"/>
              </a:ext>
            </a:extLst>
          </p:cNvPr>
          <p:cNvPicPr>
            <a:picLocks noChangeAspect="1"/>
          </p:cNvPicPr>
          <p:nvPr/>
        </p:nvPicPr>
        <p:blipFill>
          <a:blip r:embed="rId4"/>
          <a:stretch>
            <a:fillRect/>
          </a:stretch>
        </p:blipFill>
        <p:spPr>
          <a:xfrm>
            <a:off x="8748463" y="6412586"/>
            <a:ext cx="395537" cy="445414"/>
          </a:xfrm>
          <a:prstGeom prst="rect">
            <a:avLst/>
          </a:prstGeom>
          <a:ln w="12700">
            <a:miter lim="400000"/>
          </a:ln>
        </p:spPr>
      </p:pic>
      <p:sp>
        <p:nvSpPr>
          <p:cNvPr id="10" name="Rectangle 7">
            <a:extLst>
              <a:ext uri="{FF2B5EF4-FFF2-40B4-BE49-F238E27FC236}">
                <a16:creationId xmlns:a16="http://schemas.microsoft.com/office/drawing/2014/main" id="{C0C8825A-6F0A-9748-AF26-6D566C9171CD}"/>
              </a:ext>
            </a:extLst>
          </p:cNvPr>
          <p:cNvSpPr/>
          <p:nvPr/>
        </p:nvSpPr>
        <p:spPr>
          <a:xfrm>
            <a:off x="0" y="0"/>
            <a:ext cx="9144000" cy="142875"/>
          </a:xfrm>
          <a:prstGeom prst="rect">
            <a:avLst/>
          </a:prstGeom>
          <a:solidFill>
            <a:srgbClr val="A7114A"/>
          </a:solidFill>
          <a:ln w="6350">
            <a:solidFill>
              <a:srgbClr val="A7114A"/>
            </a:solidFill>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174822168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3"/>
          <p:cNvSpPr>
            <a:spLocks noGrp="1" noChangeArrowheads="1"/>
          </p:cNvSpPr>
          <p:nvPr>
            <p:ph type="body" idx="1"/>
          </p:nvPr>
        </p:nvSpPr>
        <p:spPr>
          <a:xfrm>
            <a:off x="1727200" y="120665"/>
            <a:ext cx="5065485" cy="1255699"/>
          </a:xfrm>
        </p:spPr>
        <p:txBody>
          <a:bodyPr>
            <a:normAutofit/>
          </a:bodyPr>
          <a:lstStyle/>
          <a:p>
            <a:pPr marL="0" indent="0" algn="ctr">
              <a:buNone/>
            </a:pPr>
            <a:r>
              <a:rPr lang="en-GB" sz="5400" dirty="0">
                <a:solidFill>
                  <a:schemeClr val="accent1">
                    <a:lumMod val="75000"/>
                  </a:schemeClr>
                </a:solidFill>
                <a:latin typeface="Arial" charset="0"/>
                <a:cs typeface="Arial" charset="0"/>
              </a:rPr>
              <a:t>Contextual</a:t>
            </a:r>
          </a:p>
          <a:p>
            <a:pPr marL="0" indent="0" algn="ctr">
              <a:buNone/>
            </a:pPr>
            <a:endParaRPr lang="en-GB" sz="5400" dirty="0">
              <a:latin typeface="Arial" charset="0"/>
              <a:cs typeface="Arial" charset="0"/>
            </a:endParaRPr>
          </a:p>
          <a:p>
            <a:pPr marL="0" indent="0" algn="ctr">
              <a:buNone/>
            </a:pPr>
            <a:endParaRPr lang="en-GB" sz="5400" dirty="0">
              <a:latin typeface="Arial" charset="0"/>
              <a:cs typeface="Arial" charset="0"/>
            </a:endParaRPr>
          </a:p>
        </p:txBody>
      </p:sp>
      <p:pic>
        <p:nvPicPr>
          <p:cNvPr id="3482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47563" y="2284810"/>
            <a:ext cx="3829050" cy="289917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2" name="Group 5"/>
          <p:cNvGrpSpPr>
            <a:grpSpLocks/>
          </p:cNvGrpSpPr>
          <p:nvPr/>
        </p:nvGrpSpPr>
        <p:grpSpPr bwMode="auto">
          <a:xfrm>
            <a:off x="5505224" y="1598501"/>
            <a:ext cx="3084512" cy="526256"/>
            <a:chOff x="5532799" y="815196"/>
            <a:chExt cx="3083783" cy="701973"/>
          </a:xfrm>
        </p:grpSpPr>
        <p:sp>
          <p:nvSpPr>
            <p:cNvPr id="5" name="Rectangle 4"/>
            <p:cNvSpPr/>
            <p:nvPr/>
          </p:nvSpPr>
          <p:spPr>
            <a:xfrm>
              <a:off x="5532799" y="837430"/>
              <a:ext cx="3072674" cy="679739"/>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pic>
          <p:nvPicPr>
            <p:cNvPr id="34826" name="Picture 4" descr="https://www.iscp.ac.uk/images/iscp_logo3.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43557" y="815196"/>
              <a:ext cx="3073025" cy="6804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 name="Oval 3"/>
          <p:cNvSpPr/>
          <p:nvPr/>
        </p:nvSpPr>
        <p:spPr>
          <a:xfrm>
            <a:off x="4871135" y="2240757"/>
            <a:ext cx="4211637" cy="3294460"/>
          </a:xfrm>
          <a:prstGeom prst="ellipse">
            <a:avLst/>
          </a:prstGeom>
          <a:noFill/>
          <a:ln w="38100" cmpd="sng"/>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12" name="Line 40"/>
          <p:cNvSpPr>
            <a:spLocks noChangeShapeType="1"/>
          </p:cNvSpPr>
          <p:nvPr/>
        </p:nvSpPr>
        <p:spPr bwMode="auto">
          <a:xfrm>
            <a:off x="564977" y="3681243"/>
            <a:ext cx="2737247" cy="0"/>
          </a:xfrm>
          <a:prstGeom prst="line">
            <a:avLst/>
          </a:prstGeom>
          <a:noFill/>
          <a:ln w="38100">
            <a:solidFill>
              <a:schemeClr val="accent3">
                <a:lumMod val="60000"/>
                <a:lumOff val="40000"/>
              </a:schemeClr>
            </a:solidFill>
            <a:prstDash val="dash"/>
            <a:round/>
            <a:headEnd/>
            <a:tailEnd/>
          </a:ln>
          <a:extLst>
            <a:ext uri="{909E8E84-426E-40dd-AFC4-6F175D3DCCD1}">
              <a14:hiddenFill xmlns="" xmlns:a14="http://schemas.microsoft.com/office/drawing/2010/main">
                <a:noFill/>
              </a14:hiddenFill>
            </a:ext>
          </a:extLst>
        </p:spPr>
        <p:txBody>
          <a:bodyPr/>
          <a:lstStyle/>
          <a:p>
            <a:endParaRPr lang="en-US" sz="1350"/>
          </a:p>
        </p:txBody>
      </p:sp>
      <p:sp>
        <p:nvSpPr>
          <p:cNvPr id="13" name="AutoShape 41"/>
          <p:cNvSpPr>
            <a:spLocks noChangeArrowheads="1"/>
          </p:cNvSpPr>
          <p:nvPr/>
        </p:nvSpPr>
        <p:spPr bwMode="auto">
          <a:xfrm>
            <a:off x="1175834" y="5276742"/>
            <a:ext cx="1590675" cy="397669"/>
          </a:xfrm>
          <a:prstGeom prst="roundRect">
            <a:avLst>
              <a:gd name="adj" fmla="val 16667"/>
            </a:avLst>
          </a:prstGeom>
          <a:solidFill>
            <a:schemeClr val="bg1"/>
          </a:solidFill>
          <a:ln w="9525">
            <a:solidFill>
              <a:schemeClr val="accent3">
                <a:lumMod val="60000"/>
                <a:lumOff val="40000"/>
              </a:schemeClr>
            </a:solidFill>
            <a:round/>
            <a:headEnd/>
            <a:tailEnd/>
          </a:ln>
        </p:spPr>
        <p:txBody>
          <a:bodyPr wrap="none" anchor="ctr"/>
          <a:lstStyle/>
          <a:p>
            <a:pPr algn="ctr"/>
            <a:r>
              <a:rPr lang="en-US" sz="1050" dirty="0">
                <a:solidFill>
                  <a:schemeClr val="accent1">
                    <a:lumMod val="75000"/>
                  </a:schemeClr>
                </a:solidFill>
                <a:latin typeface="+mj-lt"/>
              </a:rPr>
              <a:t>Undergraduate </a:t>
            </a:r>
          </a:p>
          <a:p>
            <a:pPr algn="ctr"/>
            <a:r>
              <a:rPr lang="en-US" sz="1050" dirty="0">
                <a:solidFill>
                  <a:schemeClr val="accent1">
                    <a:lumMod val="75000"/>
                  </a:schemeClr>
                </a:solidFill>
                <a:latin typeface="+mj-lt"/>
              </a:rPr>
              <a:t>Medical School</a:t>
            </a:r>
            <a:endParaRPr lang="en-GB" sz="1050" dirty="0">
              <a:solidFill>
                <a:schemeClr val="accent1">
                  <a:lumMod val="75000"/>
                </a:schemeClr>
              </a:solidFill>
              <a:latin typeface="+mj-lt"/>
            </a:endParaRPr>
          </a:p>
        </p:txBody>
      </p:sp>
      <p:sp>
        <p:nvSpPr>
          <p:cNvPr id="14" name="AutoShape 42"/>
          <p:cNvSpPr>
            <a:spLocks noChangeArrowheads="1"/>
          </p:cNvSpPr>
          <p:nvPr/>
        </p:nvSpPr>
        <p:spPr bwMode="auto">
          <a:xfrm>
            <a:off x="1138263" y="3174528"/>
            <a:ext cx="1590675" cy="397669"/>
          </a:xfrm>
          <a:prstGeom prst="roundRect">
            <a:avLst>
              <a:gd name="adj" fmla="val 16667"/>
            </a:avLst>
          </a:prstGeom>
          <a:solidFill>
            <a:schemeClr val="accent3"/>
          </a:solidFill>
          <a:ln w="9525">
            <a:solidFill>
              <a:schemeClr val="accent2"/>
            </a:solidFill>
            <a:round/>
            <a:headEnd/>
            <a:tailEnd/>
          </a:ln>
        </p:spPr>
        <p:txBody>
          <a:bodyPr wrap="none" anchor="ctr"/>
          <a:lstStyle/>
          <a:p>
            <a:endParaRPr lang="en-US" sz="1350"/>
          </a:p>
        </p:txBody>
      </p:sp>
      <p:sp>
        <p:nvSpPr>
          <p:cNvPr id="15" name="AutoShape 43"/>
          <p:cNvSpPr>
            <a:spLocks noChangeArrowheads="1"/>
          </p:cNvSpPr>
          <p:nvPr/>
        </p:nvSpPr>
        <p:spPr bwMode="auto">
          <a:xfrm>
            <a:off x="1151955" y="1622652"/>
            <a:ext cx="1590675" cy="397669"/>
          </a:xfrm>
          <a:prstGeom prst="roundRect">
            <a:avLst>
              <a:gd name="adj" fmla="val 16667"/>
            </a:avLst>
          </a:prstGeom>
          <a:solidFill>
            <a:schemeClr val="accent2">
              <a:lumMod val="60000"/>
              <a:lumOff val="40000"/>
            </a:schemeClr>
          </a:solidFill>
          <a:ln w="9525">
            <a:solidFill>
              <a:schemeClr val="accent3"/>
            </a:solidFill>
            <a:round/>
            <a:headEnd/>
            <a:tailEnd/>
          </a:ln>
        </p:spPr>
        <p:txBody>
          <a:bodyPr wrap="none" anchor="ctr"/>
          <a:lstStyle/>
          <a:p>
            <a:endParaRPr lang="en-US" sz="1350"/>
          </a:p>
        </p:txBody>
      </p:sp>
      <p:sp>
        <p:nvSpPr>
          <p:cNvPr id="16" name="AutoShape 44"/>
          <p:cNvSpPr>
            <a:spLocks noChangeArrowheads="1"/>
          </p:cNvSpPr>
          <p:nvPr/>
        </p:nvSpPr>
        <p:spPr bwMode="auto">
          <a:xfrm>
            <a:off x="3152199" y="4535851"/>
            <a:ext cx="1590675" cy="397669"/>
          </a:xfrm>
          <a:prstGeom prst="roundRect">
            <a:avLst>
              <a:gd name="adj" fmla="val 16667"/>
            </a:avLst>
          </a:prstGeom>
          <a:solidFill>
            <a:schemeClr val="accent2">
              <a:lumMod val="40000"/>
              <a:lumOff val="60000"/>
            </a:schemeClr>
          </a:solidFill>
          <a:ln w="9525">
            <a:solidFill>
              <a:schemeClr val="accent3">
                <a:lumMod val="60000"/>
                <a:lumOff val="40000"/>
              </a:schemeClr>
            </a:solidFill>
            <a:round/>
            <a:headEnd/>
            <a:tailEnd/>
          </a:ln>
        </p:spPr>
        <p:txBody>
          <a:bodyPr wrap="none" anchor="ctr"/>
          <a:lstStyle/>
          <a:p>
            <a:endParaRPr lang="en-US" sz="1350"/>
          </a:p>
        </p:txBody>
      </p:sp>
      <p:sp>
        <p:nvSpPr>
          <p:cNvPr id="19" name="AutoShape 45"/>
          <p:cNvSpPr>
            <a:spLocks noChangeArrowheads="1"/>
          </p:cNvSpPr>
          <p:nvPr/>
        </p:nvSpPr>
        <p:spPr bwMode="auto">
          <a:xfrm>
            <a:off x="3152199" y="4051267"/>
            <a:ext cx="1590675" cy="397669"/>
          </a:xfrm>
          <a:prstGeom prst="roundRect">
            <a:avLst>
              <a:gd name="adj" fmla="val 16667"/>
            </a:avLst>
          </a:prstGeom>
          <a:solidFill>
            <a:schemeClr val="accent2">
              <a:lumMod val="40000"/>
              <a:lumOff val="60000"/>
            </a:schemeClr>
          </a:solidFill>
          <a:ln w="9525">
            <a:solidFill>
              <a:schemeClr val="accent3">
                <a:lumMod val="60000"/>
                <a:lumOff val="40000"/>
              </a:schemeClr>
            </a:solidFill>
            <a:round/>
            <a:headEnd/>
            <a:tailEnd/>
          </a:ln>
        </p:spPr>
        <p:txBody>
          <a:bodyPr wrap="none" anchor="ctr"/>
          <a:lstStyle/>
          <a:p>
            <a:endParaRPr lang="en-US" sz="1350"/>
          </a:p>
        </p:txBody>
      </p:sp>
      <p:sp>
        <p:nvSpPr>
          <p:cNvPr id="20" name="AutoShape 46"/>
          <p:cNvSpPr>
            <a:spLocks noChangeArrowheads="1"/>
          </p:cNvSpPr>
          <p:nvPr/>
        </p:nvSpPr>
        <p:spPr bwMode="auto">
          <a:xfrm>
            <a:off x="3152199" y="3566682"/>
            <a:ext cx="1590675" cy="397669"/>
          </a:xfrm>
          <a:prstGeom prst="roundRect">
            <a:avLst>
              <a:gd name="adj" fmla="val 16667"/>
            </a:avLst>
          </a:prstGeom>
          <a:solidFill>
            <a:schemeClr val="accent2">
              <a:lumMod val="40000"/>
              <a:lumOff val="60000"/>
            </a:schemeClr>
          </a:solidFill>
          <a:ln w="9525">
            <a:solidFill>
              <a:schemeClr val="accent3">
                <a:lumMod val="60000"/>
                <a:lumOff val="40000"/>
              </a:schemeClr>
            </a:solidFill>
            <a:round/>
            <a:headEnd/>
            <a:tailEnd/>
          </a:ln>
        </p:spPr>
        <p:txBody>
          <a:bodyPr wrap="none" anchor="ctr"/>
          <a:lstStyle/>
          <a:p>
            <a:endParaRPr lang="en-US" sz="1350"/>
          </a:p>
        </p:txBody>
      </p:sp>
      <p:sp>
        <p:nvSpPr>
          <p:cNvPr id="21" name="Line 47"/>
          <p:cNvSpPr>
            <a:spLocks noChangeShapeType="1"/>
          </p:cNvSpPr>
          <p:nvPr/>
        </p:nvSpPr>
        <p:spPr bwMode="auto">
          <a:xfrm>
            <a:off x="642369" y="5239358"/>
            <a:ext cx="2737247" cy="0"/>
          </a:xfrm>
          <a:prstGeom prst="line">
            <a:avLst/>
          </a:prstGeom>
          <a:noFill/>
          <a:ln w="38100">
            <a:solidFill>
              <a:schemeClr val="accent3">
                <a:lumMod val="60000"/>
                <a:lumOff val="40000"/>
              </a:schemeClr>
            </a:solidFill>
            <a:prstDash val="dash"/>
            <a:round/>
            <a:headEnd/>
            <a:tailEnd/>
          </a:ln>
          <a:extLst>
            <a:ext uri="{909E8E84-426E-40dd-AFC4-6F175D3DCCD1}">
              <a14:hiddenFill xmlns="" xmlns:a14="http://schemas.microsoft.com/office/drawing/2010/main">
                <a:noFill/>
              </a14:hiddenFill>
            </a:ext>
          </a:extLst>
        </p:spPr>
        <p:txBody>
          <a:bodyPr/>
          <a:lstStyle/>
          <a:p>
            <a:endParaRPr lang="en-US" sz="1350"/>
          </a:p>
        </p:txBody>
      </p:sp>
      <p:sp>
        <p:nvSpPr>
          <p:cNvPr id="22" name="Line 48"/>
          <p:cNvSpPr>
            <a:spLocks noChangeShapeType="1"/>
          </p:cNvSpPr>
          <p:nvPr/>
        </p:nvSpPr>
        <p:spPr bwMode="auto">
          <a:xfrm>
            <a:off x="642369" y="2086995"/>
            <a:ext cx="2737247" cy="0"/>
          </a:xfrm>
          <a:prstGeom prst="line">
            <a:avLst/>
          </a:prstGeom>
          <a:noFill/>
          <a:ln w="38100">
            <a:solidFill>
              <a:schemeClr val="accent3">
                <a:lumMod val="60000"/>
                <a:lumOff val="40000"/>
              </a:schemeClr>
            </a:solidFill>
            <a:prstDash val="dash"/>
            <a:round/>
            <a:headEnd/>
            <a:tailEnd/>
          </a:ln>
          <a:extLst>
            <a:ext uri="{909E8E84-426E-40dd-AFC4-6F175D3DCCD1}">
              <a14:hiddenFill xmlns="" xmlns:a14="http://schemas.microsoft.com/office/drawing/2010/main">
                <a:noFill/>
              </a14:hiddenFill>
            </a:ext>
          </a:extLst>
        </p:spPr>
        <p:txBody>
          <a:bodyPr/>
          <a:lstStyle/>
          <a:p>
            <a:endParaRPr lang="en-US" sz="1350"/>
          </a:p>
        </p:txBody>
      </p:sp>
      <p:sp>
        <p:nvSpPr>
          <p:cNvPr id="24" name="Oval 50"/>
          <p:cNvSpPr>
            <a:spLocks noChangeArrowheads="1"/>
          </p:cNvSpPr>
          <p:nvPr/>
        </p:nvSpPr>
        <p:spPr bwMode="auto">
          <a:xfrm>
            <a:off x="470811" y="3749908"/>
            <a:ext cx="573881" cy="265509"/>
          </a:xfrm>
          <a:prstGeom prst="ellipse">
            <a:avLst/>
          </a:prstGeom>
          <a:solidFill>
            <a:schemeClr val="accent3"/>
          </a:solidFill>
          <a:ln w="9525">
            <a:solidFill>
              <a:schemeClr val="tx1"/>
            </a:solidFill>
            <a:round/>
            <a:headEnd/>
            <a:tailEnd/>
          </a:ln>
        </p:spPr>
        <p:txBody>
          <a:bodyPr wrap="none" anchor="ctr"/>
          <a:lstStyle/>
          <a:p>
            <a:endParaRPr lang="en-US" sz="1350"/>
          </a:p>
        </p:txBody>
      </p:sp>
      <p:sp>
        <p:nvSpPr>
          <p:cNvPr id="25" name="Oval 51"/>
          <p:cNvSpPr>
            <a:spLocks noChangeArrowheads="1"/>
          </p:cNvSpPr>
          <p:nvPr/>
        </p:nvSpPr>
        <p:spPr bwMode="auto">
          <a:xfrm>
            <a:off x="470811" y="1953646"/>
            <a:ext cx="573881" cy="264319"/>
          </a:xfrm>
          <a:prstGeom prst="ellipse">
            <a:avLst/>
          </a:prstGeom>
          <a:solidFill>
            <a:schemeClr val="accent3"/>
          </a:solidFill>
          <a:ln w="9525">
            <a:solidFill>
              <a:schemeClr val="tx1"/>
            </a:solidFill>
            <a:round/>
            <a:headEnd/>
            <a:tailEnd/>
          </a:ln>
        </p:spPr>
        <p:txBody>
          <a:bodyPr wrap="none" anchor="ctr"/>
          <a:lstStyle/>
          <a:p>
            <a:endParaRPr lang="en-US" sz="1350"/>
          </a:p>
        </p:txBody>
      </p:sp>
      <p:sp>
        <p:nvSpPr>
          <p:cNvPr id="28" name="AutoShape 54"/>
          <p:cNvSpPr>
            <a:spLocks noChangeArrowheads="1"/>
          </p:cNvSpPr>
          <p:nvPr/>
        </p:nvSpPr>
        <p:spPr bwMode="auto">
          <a:xfrm>
            <a:off x="1169594" y="2674905"/>
            <a:ext cx="1590675" cy="398860"/>
          </a:xfrm>
          <a:prstGeom prst="roundRect">
            <a:avLst>
              <a:gd name="adj" fmla="val 16667"/>
            </a:avLst>
          </a:prstGeom>
          <a:solidFill>
            <a:schemeClr val="accent3"/>
          </a:solidFill>
          <a:ln w="9525">
            <a:solidFill>
              <a:schemeClr val="accent2"/>
            </a:solidFill>
            <a:round/>
            <a:headEnd/>
            <a:tailEnd/>
          </a:ln>
        </p:spPr>
        <p:txBody>
          <a:bodyPr wrap="none" anchor="ctr"/>
          <a:lstStyle/>
          <a:p>
            <a:endParaRPr lang="en-US" sz="1350"/>
          </a:p>
        </p:txBody>
      </p:sp>
      <p:sp>
        <p:nvSpPr>
          <p:cNvPr id="29" name="Rectangle 55"/>
          <p:cNvSpPr>
            <a:spLocks noChangeArrowheads="1"/>
          </p:cNvSpPr>
          <p:nvPr/>
        </p:nvSpPr>
        <p:spPr bwMode="auto">
          <a:xfrm>
            <a:off x="3440331" y="4535850"/>
            <a:ext cx="1016794"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sz="1050" dirty="0">
                <a:solidFill>
                  <a:schemeClr val="accent1">
                    <a:lumMod val="75000"/>
                  </a:schemeClr>
                </a:solidFill>
                <a:latin typeface="+mj-lt"/>
              </a:rPr>
              <a:t>MSc - Year 1</a:t>
            </a:r>
          </a:p>
          <a:p>
            <a:pPr algn="ctr"/>
            <a:r>
              <a:rPr lang="en-US" sz="1050" dirty="0">
                <a:solidFill>
                  <a:schemeClr val="accent1">
                    <a:lumMod val="75000"/>
                  </a:schemeClr>
                </a:solidFill>
                <a:latin typeface="+mj-lt"/>
              </a:rPr>
              <a:t>Certificate</a:t>
            </a:r>
            <a:endParaRPr lang="en-GB" sz="1050" dirty="0">
              <a:solidFill>
                <a:schemeClr val="accent1">
                  <a:lumMod val="75000"/>
                </a:schemeClr>
              </a:solidFill>
              <a:latin typeface="+mj-lt"/>
            </a:endParaRPr>
          </a:p>
        </p:txBody>
      </p:sp>
      <p:sp>
        <p:nvSpPr>
          <p:cNvPr id="30" name="Rectangle 56"/>
          <p:cNvSpPr>
            <a:spLocks noChangeArrowheads="1"/>
          </p:cNvSpPr>
          <p:nvPr/>
        </p:nvSpPr>
        <p:spPr bwMode="auto">
          <a:xfrm>
            <a:off x="3440331" y="4058410"/>
            <a:ext cx="1016794"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sz="1050" dirty="0">
                <a:solidFill>
                  <a:schemeClr val="accent1">
                    <a:lumMod val="75000"/>
                  </a:schemeClr>
                </a:solidFill>
                <a:latin typeface="+mj-lt"/>
              </a:rPr>
              <a:t>MSc - Year 2</a:t>
            </a:r>
          </a:p>
          <a:p>
            <a:pPr algn="ctr"/>
            <a:r>
              <a:rPr lang="en-US" sz="1050" dirty="0">
                <a:solidFill>
                  <a:schemeClr val="accent1">
                    <a:lumMod val="75000"/>
                  </a:schemeClr>
                </a:solidFill>
                <a:latin typeface="+mj-lt"/>
              </a:rPr>
              <a:t>Diploma</a:t>
            </a:r>
            <a:endParaRPr lang="en-GB" sz="1050" dirty="0">
              <a:solidFill>
                <a:schemeClr val="accent1">
                  <a:lumMod val="75000"/>
                </a:schemeClr>
              </a:solidFill>
              <a:latin typeface="+mj-lt"/>
            </a:endParaRPr>
          </a:p>
        </p:txBody>
      </p:sp>
      <p:sp>
        <p:nvSpPr>
          <p:cNvPr id="31" name="Rectangle 57"/>
          <p:cNvSpPr>
            <a:spLocks noChangeArrowheads="1"/>
          </p:cNvSpPr>
          <p:nvPr/>
        </p:nvSpPr>
        <p:spPr bwMode="auto">
          <a:xfrm>
            <a:off x="3440331" y="3566681"/>
            <a:ext cx="1016794"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sz="1050" dirty="0">
                <a:solidFill>
                  <a:schemeClr val="accent1">
                    <a:lumMod val="75000"/>
                  </a:schemeClr>
                </a:solidFill>
                <a:latin typeface="+mj-lt"/>
              </a:rPr>
              <a:t>MSc -Year 3</a:t>
            </a:r>
          </a:p>
          <a:p>
            <a:pPr algn="ctr"/>
            <a:r>
              <a:rPr lang="en-US" sz="1050" dirty="0">
                <a:solidFill>
                  <a:schemeClr val="accent1">
                    <a:lumMod val="75000"/>
                  </a:schemeClr>
                </a:solidFill>
                <a:latin typeface="+mj-lt"/>
              </a:rPr>
              <a:t>Masters</a:t>
            </a:r>
            <a:endParaRPr lang="en-GB" sz="1050" dirty="0">
              <a:solidFill>
                <a:schemeClr val="accent1">
                  <a:lumMod val="75000"/>
                </a:schemeClr>
              </a:solidFill>
              <a:latin typeface="+mj-lt"/>
            </a:endParaRPr>
          </a:p>
        </p:txBody>
      </p:sp>
      <p:sp>
        <p:nvSpPr>
          <p:cNvPr id="33" name="Text Box 59"/>
          <p:cNvSpPr txBox="1">
            <a:spLocks noChangeArrowheads="1"/>
          </p:cNvSpPr>
          <p:nvPr/>
        </p:nvSpPr>
        <p:spPr bwMode="auto">
          <a:xfrm>
            <a:off x="508785" y="1967613"/>
            <a:ext cx="502061" cy="219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Freestyle Script" charset="0"/>
                <a:ea typeface="ＭＳ Ｐゴシック" charset="0"/>
                <a:cs typeface="ＭＳ Ｐゴシック" charset="0"/>
              </a:defRPr>
            </a:lvl1pPr>
            <a:lvl2pPr marL="742950" indent="-285750" eaLnBrk="0" hangingPunct="0">
              <a:defRPr sz="3600">
                <a:solidFill>
                  <a:schemeClr val="tx1"/>
                </a:solidFill>
                <a:latin typeface="Freestyle Script" charset="0"/>
                <a:ea typeface="ＭＳ Ｐゴシック" charset="0"/>
              </a:defRPr>
            </a:lvl2pPr>
            <a:lvl3pPr marL="1143000" indent="-228600" eaLnBrk="0" hangingPunct="0">
              <a:defRPr sz="3600">
                <a:solidFill>
                  <a:schemeClr val="tx1"/>
                </a:solidFill>
                <a:latin typeface="Freestyle Script" charset="0"/>
                <a:ea typeface="ＭＳ Ｐゴシック" charset="0"/>
              </a:defRPr>
            </a:lvl3pPr>
            <a:lvl4pPr marL="1600200" indent="-228600" eaLnBrk="0" hangingPunct="0">
              <a:defRPr sz="3600">
                <a:solidFill>
                  <a:schemeClr val="tx1"/>
                </a:solidFill>
                <a:latin typeface="Freestyle Script" charset="0"/>
                <a:ea typeface="ＭＳ Ｐゴシック" charset="0"/>
              </a:defRPr>
            </a:lvl4pPr>
            <a:lvl5pPr marL="2057400" indent="-228600" eaLnBrk="0" hangingPunct="0">
              <a:defRPr sz="3600">
                <a:solidFill>
                  <a:schemeClr val="tx1"/>
                </a:solidFill>
                <a:latin typeface="Freestyle Script" charset="0"/>
                <a:ea typeface="ＭＳ Ｐゴシック" charset="0"/>
              </a:defRPr>
            </a:lvl5pPr>
            <a:lvl6pPr marL="2514600" indent="-228600" eaLnBrk="0" fontAlgn="base" hangingPunct="0">
              <a:spcBef>
                <a:spcPct val="0"/>
              </a:spcBef>
              <a:spcAft>
                <a:spcPct val="0"/>
              </a:spcAft>
              <a:defRPr sz="3600">
                <a:solidFill>
                  <a:schemeClr val="tx1"/>
                </a:solidFill>
                <a:latin typeface="Freestyle Script" charset="0"/>
                <a:ea typeface="ＭＳ Ｐゴシック" charset="0"/>
              </a:defRPr>
            </a:lvl6pPr>
            <a:lvl7pPr marL="2971800" indent="-228600" eaLnBrk="0" fontAlgn="base" hangingPunct="0">
              <a:spcBef>
                <a:spcPct val="0"/>
              </a:spcBef>
              <a:spcAft>
                <a:spcPct val="0"/>
              </a:spcAft>
              <a:defRPr sz="3600">
                <a:solidFill>
                  <a:schemeClr val="tx1"/>
                </a:solidFill>
                <a:latin typeface="Freestyle Script" charset="0"/>
                <a:ea typeface="ＭＳ Ｐゴシック" charset="0"/>
              </a:defRPr>
            </a:lvl7pPr>
            <a:lvl8pPr marL="3429000" indent="-228600" eaLnBrk="0" fontAlgn="base" hangingPunct="0">
              <a:spcBef>
                <a:spcPct val="0"/>
              </a:spcBef>
              <a:spcAft>
                <a:spcPct val="0"/>
              </a:spcAft>
              <a:defRPr sz="3600">
                <a:solidFill>
                  <a:schemeClr val="tx1"/>
                </a:solidFill>
                <a:latin typeface="Freestyle Script" charset="0"/>
                <a:ea typeface="ＭＳ Ｐゴシック" charset="0"/>
              </a:defRPr>
            </a:lvl8pPr>
            <a:lvl9pPr marL="3886200" indent="-228600" eaLnBrk="0" fontAlgn="base" hangingPunct="0">
              <a:spcBef>
                <a:spcPct val="0"/>
              </a:spcBef>
              <a:spcAft>
                <a:spcPct val="0"/>
              </a:spcAft>
              <a:defRPr sz="3600">
                <a:solidFill>
                  <a:schemeClr val="tx1"/>
                </a:solidFill>
                <a:latin typeface="Freestyle Script" charset="0"/>
                <a:ea typeface="ＭＳ Ｐゴシック" charset="0"/>
              </a:defRPr>
            </a:lvl9pPr>
          </a:lstStyle>
          <a:p>
            <a:pPr eaLnBrk="1" hangingPunct="1"/>
            <a:r>
              <a:rPr lang="en-GB" sz="825" b="1" dirty="0">
                <a:solidFill>
                  <a:schemeClr val="bg1"/>
                </a:solidFill>
                <a:latin typeface="Arial" charset="0"/>
              </a:rPr>
              <a:t> </a:t>
            </a:r>
            <a:r>
              <a:rPr lang="en-GB" sz="825" b="1" dirty="0">
                <a:solidFill>
                  <a:schemeClr val="accent1"/>
                </a:solidFill>
                <a:latin typeface="+mj-lt"/>
              </a:rPr>
              <a:t>FRCS</a:t>
            </a:r>
          </a:p>
        </p:txBody>
      </p:sp>
      <p:sp>
        <p:nvSpPr>
          <p:cNvPr id="34" name="Text Box 60"/>
          <p:cNvSpPr txBox="1">
            <a:spLocks noChangeArrowheads="1"/>
          </p:cNvSpPr>
          <p:nvPr/>
        </p:nvSpPr>
        <p:spPr bwMode="auto">
          <a:xfrm>
            <a:off x="546055" y="3775246"/>
            <a:ext cx="497252" cy="219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Freestyle Script" charset="0"/>
                <a:ea typeface="ＭＳ Ｐゴシック" charset="0"/>
                <a:cs typeface="ＭＳ Ｐゴシック" charset="0"/>
              </a:defRPr>
            </a:lvl1pPr>
            <a:lvl2pPr marL="742950" indent="-285750" eaLnBrk="0" hangingPunct="0">
              <a:defRPr sz="3600">
                <a:solidFill>
                  <a:schemeClr val="tx1"/>
                </a:solidFill>
                <a:latin typeface="Freestyle Script" charset="0"/>
                <a:ea typeface="ＭＳ Ｐゴシック" charset="0"/>
              </a:defRPr>
            </a:lvl2pPr>
            <a:lvl3pPr marL="1143000" indent="-228600" eaLnBrk="0" hangingPunct="0">
              <a:defRPr sz="3600">
                <a:solidFill>
                  <a:schemeClr val="tx1"/>
                </a:solidFill>
                <a:latin typeface="Freestyle Script" charset="0"/>
                <a:ea typeface="ＭＳ Ｐゴシック" charset="0"/>
              </a:defRPr>
            </a:lvl3pPr>
            <a:lvl4pPr marL="1600200" indent="-228600" eaLnBrk="0" hangingPunct="0">
              <a:defRPr sz="3600">
                <a:solidFill>
                  <a:schemeClr val="tx1"/>
                </a:solidFill>
                <a:latin typeface="Freestyle Script" charset="0"/>
                <a:ea typeface="ＭＳ Ｐゴシック" charset="0"/>
              </a:defRPr>
            </a:lvl4pPr>
            <a:lvl5pPr marL="2057400" indent="-228600" eaLnBrk="0" hangingPunct="0">
              <a:defRPr sz="3600">
                <a:solidFill>
                  <a:schemeClr val="tx1"/>
                </a:solidFill>
                <a:latin typeface="Freestyle Script" charset="0"/>
                <a:ea typeface="ＭＳ Ｐゴシック" charset="0"/>
              </a:defRPr>
            </a:lvl5pPr>
            <a:lvl6pPr marL="2514600" indent="-228600" eaLnBrk="0" fontAlgn="base" hangingPunct="0">
              <a:spcBef>
                <a:spcPct val="0"/>
              </a:spcBef>
              <a:spcAft>
                <a:spcPct val="0"/>
              </a:spcAft>
              <a:defRPr sz="3600">
                <a:solidFill>
                  <a:schemeClr val="tx1"/>
                </a:solidFill>
                <a:latin typeface="Freestyle Script" charset="0"/>
                <a:ea typeface="ＭＳ Ｐゴシック" charset="0"/>
              </a:defRPr>
            </a:lvl6pPr>
            <a:lvl7pPr marL="2971800" indent="-228600" eaLnBrk="0" fontAlgn="base" hangingPunct="0">
              <a:spcBef>
                <a:spcPct val="0"/>
              </a:spcBef>
              <a:spcAft>
                <a:spcPct val="0"/>
              </a:spcAft>
              <a:defRPr sz="3600">
                <a:solidFill>
                  <a:schemeClr val="tx1"/>
                </a:solidFill>
                <a:latin typeface="Freestyle Script" charset="0"/>
                <a:ea typeface="ＭＳ Ｐゴシック" charset="0"/>
              </a:defRPr>
            </a:lvl7pPr>
            <a:lvl8pPr marL="3429000" indent="-228600" eaLnBrk="0" fontAlgn="base" hangingPunct="0">
              <a:spcBef>
                <a:spcPct val="0"/>
              </a:spcBef>
              <a:spcAft>
                <a:spcPct val="0"/>
              </a:spcAft>
              <a:defRPr sz="3600">
                <a:solidFill>
                  <a:schemeClr val="tx1"/>
                </a:solidFill>
                <a:latin typeface="Freestyle Script" charset="0"/>
                <a:ea typeface="ＭＳ Ｐゴシック" charset="0"/>
              </a:defRPr>
            </a:lvl8pPr>
            <a:lvl9pPr marL="3886200" indent="-228600" eaLnBrk="0" fontAlgn="base" hangingPunct="0">
              <a:spcBef>
                <a:spcPct val="0"/>
              </a:spcBef>
              <a:spcAft>
                <a:spcPct val="0"/>
              </a:spcAft>
              <a:defRPr sz="3600">
                <a:solidFill>
                  <a:schemeClr val="tx1"/>
                </a:solidFill>
                <a:latin typeface="Freestyle Script" charset="0"/>
                <a:ea typeface="ＭＳ Ｐゴシック" charset="0"/>
              </a:defRPr>
            </a:lvl9pPr>
          </a:lstStyle>
          <a:p>
            <a:pPr eaLnBrk="1" hangingPunct="1"/>
            <a:r>
              <a:rPr lang="en-GB" sz="825" b="1" dirty="0">
                <a:solidFill>
                  <a:schemeClr val="accent1"/>
                </a:solidFill>
                <a:latin typeface="+mj-lt"/>
              </a:rPr>
              <a:t>MRCS</a:t>
            </a:r>
          </a:p>
        </p:txBody>
      </p:sp>
      <p:sp>
        <p:nvSpPr>
          <p:cNvPr id="39" name="AutoShape 65"/>
          <p:cNvSpPr>
            <a:spLocks noChangeArrowheads="1"/>
          </p:cNvSpPr>
          <p:nvPr/>
        </p:nvSpPr>
        <p:spPr bwMode="auto">
          <a:xfrm>
            <a:off x="1151955" y="2152480"/>
            <a:ext cx="1590675" cy="398859"/>
          </a:xfrm>
          <a:prstGeom prst="roundRect">
            <a:avLst>
              <a:gd name="adj" fmla="val 16667"/>
            </a:avLst>
          </a:prstGeom>
          <a:solidFill>
            <a:schemeClr val="accent3"/>
          </a:solidFill>
          <a:ln w="9525">
            <a:solidFill>
              <a:schemeClr val="accent2"/>
            </a:solidFill>
            <a:round/>
            <a:headEnd/>
            <a:tailEnd/>
          </a:ln>
        </p:spPr>
        <p:txBody>
          <a:bodyPr wrap="none" anchor="ctr"/>
          <a:lstStyle/>
          <a:p>
            <a:endParaRPr lang="en-US" sz="1350"/>
          </a:p>
        </p:txBody>
      </p:sp>
      <p:sp>
        <p:nvSpPr>
          <p:cNvPr id="40" name="AutoShape 66"/>
          <p:cNvSpPr>
            <a:spLocks noChangeArrowheads="1"/>
          </p:cNvSpPr>
          <p:nvPr/>
        </p:nvSpPr>
        <p:spPr bwMode="auto">
          <a:xfrm>
            <a:off x="1151955" y="4805192"/>
            <a:ext cx="1590675" cy="398859"/>
          </a:xfrm>
          <a:prstGeom prst="roundRect">
            <a:avLst>
              <a:gd name="adj" fmla="val 16667"/>
            </a:avLst>
          </a:prstGeom>
          <a:solidFill>
            <a:schemeClr val="accent3">
              <a:lumMod val="60000"/>
              <a:lumOff val="40000"/>
            </a:schemeClr>
          </a:solidFill>
          <a:ln w="9525">
            <a:solidFill>
              <a:schemeClr val="accent2">
                <a:lumMod val="40000"/>
                <a:lumOff val="60000"/>
              </a:schemeClr>
            </a:solidFill>
            <a:round/>
            <a:headEnd/>
            <a:tailEnd/>
          </a:ln>
        </p:spPr>
        <p:txBody>
          <a:bodyPr wrap="none" anchor="ctr"/>
          <a:lstStyle/>
          <a:p>
            <a:endParaRPr lang="en-US" sz="1350"/>
          </a:p>
        </p:txBody>
      </p:sp>
      <p:sp>
        <p:nvSpPr>
          <p:cNvPr id="41" name="AutoShape 67"/>
          <p:cNvSpPr>
            <a:spLocks noChangeArrowheads="1"/>
          </p:cNvSpPr>
          <p:nvPr/>
        </p:nvSpPr>
        <p:spPr bwMode="auto">
          <a:xfrm>
            <a:off x="1151955" y="4275365"/>
            <a:ext cx="1590675" cy="398860"/>
          </a:xfrm>
          <a:prstGeom prst="roundRect">
            <a:avLst>
              <a:gd name="adj" fmla="val 16667"/>
            </a:avLst>
          </a:prstGeom>
          <a:solidFill>
            <a:schemeClr val="accent3">
              <a:lumMod val="60000"/>
              <a:lumOff val="40000"/>
            </a:schemeClr>
          </a:solidFill>
          <a:ln w="9525">
            <a:solidFill>
              <a:schemeClr val="accent2">
                <a:lumMod val="40000"/>
                <a:lumOff val="60000"/>
              </a:schemeClr>
            </a:solidFill>
            <a:round/>
            <a:headEnd/>
            <a:tailEnd/>
          </a:ln>
        </p:spPr>
        <p:txBody>
          <a:bodyPr wrap="none" anchor="ctr"/>
          <a:lstStyle/>
          <a:p>
            <a:endParaRPr lang="en-US" sz="1350"/>
          </a:p>
        </p:txBody>
      </p:sp>
      <p:sp>
        <p:nvSpPr>
          <p:cNvPr id="42" name="AutoShape 68"/>
          <p:cNvSpPr>
            <a:spLocks noChangeArrowheads="1"/>
          </p:cNvSpPr>
          <p:nvPr/>
        </p:nvSpPr>
        <p:spPr bwMode="auto">
          <a:xfrm>
            <a:off x="1151955" y="3744346"/>
            <a:ext cx="1590675" cy="397669"/>
          </a:xfrm>
          <a:prstGeom prst="roundRect">
            <a:avLst>
              <a:gd name="adj" fmla="val 16667"/>
            </a:avLst>
          </a:prstGeom>
          <a:solidFill>
            <a:schemeClr val="accent3">
              <a:lumMod val="60000"/>
              <a:lumOff val="40000"/>
            </a:schemeClr>
          </a:solidFill>
          <a:ln w="9525">
            <a:solidFill>
              <a:schemeClr val="accent2">
                <a:lumMod val="40000"/>
                <a:lumOff val="60000"/>
              </a:schemeClr>
            </a:solidFill>
            <a:round/>
            <a:headEnd/>
            <a:tailEnd/>
          </a:ln>
        </p:spPr>
        <p:txBody>
          <a:bodyPr wrap="none" anchor="ctr"/>
          <a:lstStyle/>
          <a:p>
            <a:endParaRPr lang="en-US" sz="1350"/>
          </a:p>
        </p:txBody>
      </p:sp>
      <p:sp>
        <p:nvSpPr>
          <p:cNvPr id="43" name="Rectangle 69"/>
          <p:cNvSpPr>
            <a:spLocks noChangeArrowheads="1"/>
          </p:cNvSpPr>
          <p:nvPr/>
        </p:nvSpPr>
        <p:spPr bwMode="auto">
          <a:xfrm>
            <a:off x="1303165" y="1660751"/>
            <a:ext cx="1378904" cy="2539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1050" dirty="0">
                <a:solidFill>
                  <a:schemeClr val="accent1">
                    <a:lumMod val="75000"/>
                  </a:schemeClr>
                </a:solidFill>
                <a:latin typeface="Arial" charset="0"/>
              </a:rPr>
              <a:t>Consultant Surgeon</a:t>
            </a:r>
            <a:endParaRPr lang="en-GB" sz="1050" dirty="0">
              <a:solidFill>
                <a:schemeClr val="accent1">
                  <a:lumMod val="75000"/>
                </a:schemeClr>
              </a:solidFill>
              <a:latin typeface="Arial" charset="0"/>
            </a:endParaRPr>
          </a:p>
        </p:txBody>
      </p:sp>
      <p:sp>
        <p:nvSpPr>
          <p:cNvPr id="44" name="Rectangle 70"/>
          <p:cNvSpPr>
            <a:spLocks noChangeArrowheads="1"/>
          </p:cNvSpPr>
          <p:nvPr/>
        </p:nvSpPr>
        <p:spPr bwMode="auto">
          <a:xfrm>
            <a:off x="1299520" y="4778998"/>
            <a:ext cx="1295547"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sz="1050" dirty="0">
                <a:solidFill>
                  <a:schemeClr val="accent1">
                    <a:lumMod val="75000"/>
                  </a:schemeClr>
                </a:solidFill>
                <a:latin typeface="+mj-lt"/>
              </a:rPr>
              <a:t>Foundation Year 1</a:t>
            </a:r>
          </a:p>
          <a:p>
            <a:pPr algn="ctr"/>
            <a:r>
              <a:rPr lang="en-US" sz="1050" dirty="0">
                <a:solidFill>
                  <a:schemeClr val="accent1">
                    <a:lumMod val="75000"/>
                  </a:schemeClr>
                </a:solidFill>
                <a:latin typeface="+mj-lt"/>
              </a:rPr>
              <a:t>(FY1)</a:t>
            </a:r>
            <a:endParaRPr lang="en-GB" sz="1050" dirty="0">
              <a:solidFill>
                <a:schemeClr val="accent1">
                  <a:lumMod val="75000"/>
                </a:schemeClr>
              </a:solidFill>
              <a:latin typeface="+mj-lt"/>
            </a:endParaRPr>
          </a:p>
        </p:txBody>
      </p:sp>
      <p:sp>
        <p:nvSpPr>
          <p:cNvPr id="45" name="Rectangle 71"/>
          <p:cNvSpPr>
            <a:spLocks noChangeArrowheads="1"/>
          </p:cNvSpPr>
          <p:nvPr/>
        </p:nvSpPr>
        <p:spPr bwMode="auto">
          <a:xfrm>
            <a:off x="1341932" y="4243217"/>
            <a:ext cx="1183337"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sz="1050" dirty="0">
                <a:solidFill>
                  <a:schemeClr val="accent1">
                    <a:lumMod val="75000"/>
                  </a:schemeClr>
                </a:solidFill>
              </a:rPr>
              <a:t>Foundation Year 2</a:t>
            </a:r>
          </a:p>
          <a:p>
            <a:pPr algn="ctr"/>
            <a:r>
              <a:rPr lang="en-US" sz="1050" dirty="0">
                <a:solidFill>
                  <a:schemeClr val="accent1">
                    <a:lumMod val="75000"/>
                  </a:schemeClr>
                </a:solidFill>
              </a:rPr>
              <a:t>(FY2)</a:t>
            </a:r>
            <a:endParaRPr lang="en-GB" sz="1050" dirty="0">
              <a:solidFill>
                <a:schemeClr val="accent1">
                  <a:lumMod val="75000"/>
                </a:schemeClr>
              </a:solidFill>
            </a:endParaRPr>
          </a:p>
        </p:txBody>
      </p:sp>
      <p:sp>
        <p:nvSpPr>
          <p:cNvPr id="46" name="Rectangle 72"/>
          <p:cNvSpPr>
            <a:spLocks noChangeArrowheads="1"/>
          </p:cNvSpPr>
          <p:nvPr/>
        </p:nvSpPr>
        <p:spPr bwMode="auto">
          <a:xfrm>
            <a:off x="1154336" y="3731248"/>
            <a:ext cx="1566863"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sz="1050" dirty="0">
                <a:solidFill>
                  <a:schemeClr val="accent1">
                    <a:lumMod val="75000"/>
                  </a:schemeClr>
                </a:solidFill>
                <a:latin typeface="+mj-lt"/>
              </a:rPr>
              <a:t>Early Years Surgical Training ( CT1/2)</a:t>
            </a:r>
            <a:endParaRPr lang="en-GB" sz="1050" dirty="0">
              <a:solidFill>
                <a:schemeClr val="accent1">
                  <a:lumMod val="75000"/>
                </a:schemeClr>
              </a:solidFill>
              <a:latin typeface="+mj-lt"/>
            </a:endParaRPr>
          </a:p>
        </p:txBody>
      </p:sp>
      <p:sp>
        <p:nvSpPr>
          <p:cNvPr id="47" name="Rectangle 73"/>
          <p:cNvSpPr>
            <a:spLocks noChangeArrowheads="1"/>
          </p:cNvSpPr>
          <p:nvPr/>
        </p:nvSpPr>
        <p:spPr bwMode="auto">
          <a:xfrm>
            <a:off x="1188865" y="3199039"/>
            <a:ext cx="1503759"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sz="1050" dirty="0">
                <a:solidFill>
                  <a:schemeClr val="accent1">
                    <a:lumMod val="75000"/>
                  </a:schemeClr>
                </a:solidFill>
                <a:latin typeface="+mj-lt"/>
              </a:rPr>
              <a:t>Specialist Surgical Training (ST3/4)</a:t>
            </a:r>
            <a:endParaRPr lang="en-GB" sz="1050" dirty="0">
              <a:solidFill>
                <a:schemeClr val="accent1">
                  <a:lumMod val="75000"/>
                </a:schemeClr>
              </a:solidFill>
              <a:latin typeface="+mj-lt"/>
            </a:endParaRPr>
          </a:p>
        </p:txBody>
      </p:sp>
      <p:sp>
        <p:nvSpPr>
          <p:cNvPr id="48" name="Rectangle 74"/>
          <p:cNvSpPr>
            <a:spLocks noChangeArrowheads="1"/>
          </p:cNvSpPr>
          <p:nvPr/>
        </p:nvSpPr>
        <p:spPr bwMode="auto">
          <a:xfrm>
            <a:off x="1193627" y="2685880"/>
            <a:ext cx="1503759"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sz="1050" dirty="0">
                <a:solidFill>
                  <a:schemeClr val="accent1">
                    <a:lumMod val="75000"/>
                  </a:schemeClr>
                </a:solidFill>
                <a:latin typeface="+mj-lt"/>
              </a:rPr>
              <a:t>Specialist Surgical Training (ST5/6)</a:t>
            </a:r>
            <a:endParaRPr lang="en-GB" sz="1050" dirty="0">
              <a:solidFill>
                <a:schemeClr val="accent1">
                  <a:lumMod val="75000"/>
                </a:schemeClr>
              </a:solidFill>
              <a:latin typeface="+mj-lt"/>
            </a:endParaRPr>
          </a:p>
        </p:txBody>
      </p:sp>
      <p:sp>
        <p:nvSpPr>
          <p:cNvPr id="49" name="Rectangle 75"/>
          <p:cNvSpPr>
            <a:spLocks noChangeArrowheads="1"/>
          </p:cNvSpPr>
          <p:nvPr/>
        </p:nvSpPr>
        <p:spPr bwMode="auto">
          <a:xfrm>
            <a:off x="1193627" y="2140573"/>
            <a:ext cx="1503759"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sz="1050" dirty="0">
                <a:solidFill>
                  <a:schemeClr val="accent1">
                    <a:lumMod val="75000"/>
                  </a:schemeClr>
                </a:solidFill>
                <a:latin typeface="+mj-lt"/>
              </a:rPr>
              <a:t>Specialist Surgical Training (ST7/8)</a:t>
            </a:r>
            <a:endParaRPr lang="en-GB" sz="1050" dirty="0">
              <a:solidFill>
                <a:schemeClr val="accent1">
                  <a:lumMod val="75000"/>
                </a:schemeClr>
              </a:solidFill>
              <a:latin typeface="+mj-lt"/>
            </a:endParaRPr>
          </a:p>
        </p:txBody>
      </p:sp>
      <p:sp>
        <p:nvSpPr>
          <p:cNvPr id="50" name="Rectangle 73"/>
          <p:cNvSpPr>
            <a:spLocks noChangeArrowheads="1"/>
          </p:cNvSpPr>
          <p:nvPr/>
        </p:nvSpPr>
        <p:spPr bwMode="auto">
          <a:xfrm>
            <a:off x="131492" y="1585148"/>
            <a:ext cx="270030" cy="3624069"/>
          </a:xfrm>
          <a:prstGeom prst="rect">
            <a:avLst/>
          </a:prstGeom>
          <a:solidFill>
            <a:schemeClr val="accent3"/>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1350" b="1" dirty="0">
                <a:solidFill>
                  <a:schemeClr val="accent1">
                    <a:lumMod val="75000"/>
                  </a:schemeClr>
                </a:solidFill>
                <a:latin typeface="+mj-lt"/>
              </a:rPr>
              <a:t>SURGICAL   </a:t>
            </a:r>
          </a:p>
          <a:p>
            <a:pPr algn="ctr"/>
            <a:r>
              <a:rPr lang="en-US" sz="1350" b="1" dirty="0">
                <a:solidFill>
                  <a:schemeClr val="accent1">
                    <a:lumMod val="75000"/>
                  </a:schemeClr>
                </a:solidFill>
                <a:latin typeface="+mj-lt"/>
              </a:rPr>
              <a:t> TRAINING</a:t>
            </a:r>
          </a:p>
        </p:txBody>
      </p:sp>
      <p:sp>
        <p:nvSpPr>
          <p:cNvPr id="37" name="Rectangle 6">
            <a:extLst>
              <a:ext uri="{FF2B5EF4-FFF2-40B4-BE49-F238E27FC236}">
                <a16:creationId xmlns:a16="http://schemas.microsoft.com/office/drawing/2014/main" id="{46E66FB9-A58B-7B42-801D-5EBE2C14CC3A}"/>
              </a:ext>
            </a:extLst>
          </p:cNvPr>
          <p:cNvSpPr/>
          <p:nvPr/>
        </p:nvSpPr>
        <p:spPr>
          <a:xfrm>
            <a:off x="0" y="6453335"/>
            <a:ext cx="9144000" cy="404665"/>
          </a:xfrm>
          <a:prstGeom prst="rect">
            <a:avLst/>
          </a:prstGeom>
          <a:solidFill>
            <a:srgbClr val="002060"/>
          </a:solidFill>
          <a:ln w="25400">
            <a:solidFill>
              <a:srgbClr val="B46D33"/>
            </a:solidFill>
          </a:ln>
        </p:spPr>
        <p:txBody>
          <a:bodyPr lIns="45719" rIns="45719" anchor="ctr"/>
          <a:lstStyle/>
          <a:p>
            <a:pPr>
              <a:defRPr>
                <a:solidFill>
                  <a:srgbClr val="002060"/>
                </a:solidFill>
              </a:defRPr>
            </a:pPr>
            <a:endParaRPr/>
          </a:p>
        </p:txBody>
      </p:sp>
      <p:pic>
        <p:nvPicPr>
          <p:cNvPr id="38" name="Picture 11" descr="Picture 11">
            <a:extLst>
              <a:ext uri="{FF2B5EF4-FFF2-40B4-BE49-F238E27FC236}">
                <a16:creationId xmlns:a16="http://schemas.microsoft.com/office/drawing/2014/main" id="{0BD81C4E-F677-344D-9046-8CB434BABD34}"/>
              </a:ext>
            </a:extLst>
          </p:cNvPr>
          <p:cNvPicPr>
            <a:picLocks noChangeAspect="1"/>
          </p:cNvPicPr>
          <p:nvPr/>
        </p:nvPicPr>
        <p:blipFill>
          <a:blip r:embed="rId5"/>
          <a:stretch>
            <a:fillRect/>
          </a:stretch>
        </p:blipFill>
        <p:spPr>
          <a:xfrm>
            <a:off x="8748463" y="6412586"/>
            <a:ext cx="395537" cy="445414"/>
          </a:xfrm>
          <a:prstGeom prst="rect">
            <a:avLst/>
          </a:prstGeom>
          <a:ln w="12700">
            <a:miter lim="400000"/>
          </a:ln>
        </p:spPr>
      </p:pic>
      <p:sp>
        <p:nvSpPr>
          <p:cNvPr id="51" name="Rectangle 7">
            <a:extLst>
              <a:ext uri="{FF2B5EF4-FFF2-40B4-BE49-F238E27FC236}">
                <a16:creationId xmlns:a16="http://schemas.microsoft.com/office/drawing/2014/main" id="{7F092761-518C-7E46-AE8A-4AF1D2C4B08D}"/>
              </a:ext>
            </a:extLst>
          </p:cNvPr>
          <p:cNvSpPr/>
          <p:nvPr/>
        </p:nvSpPr>
        <p:spPr>
          <a:xfrm>
            <a:off x="0" y="0"/>
            <a:ext cx="9144000" cy="142875"/>
          </a:xfrm>
          <a:prstGeom prst="rect">
            <a:avLst/>
          </a:prstGeom>
          <a:solidFill>
            <a:srgbClr val="A7114A"/>
          </a:solidFill>
          <a:ln w="6350">
            <a:solidFill>
              <a:srgbClr val="A7114A"/>
            </a:solidFill>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196565258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ext Box 9"/>
          <p:cNvSpPr txBox="1">
            <a:spLocks noChangeArrowheads="1"/>
          </p:cNvSpPr>
          <p:nvPr/>
        </p:nvSpPr>
        <p:spPr bwMode="auto">
          <a:xfrm>
            <a:off x="499409" y="504035"/>
            <a:ext cx="6243876"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37931725" indent="-37474525"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GB" altLang="en-US" sz="3600" dirty="0">
                <a:solidFill>
                  <a:schemeClr val="accent1">
                    <a:lumMod val="75000"/>
                  </a:schemeClr>
                </a:solidFill>
                <a:latin typeface="+mn-lt"/>
                <a:cs typeface="Arial" panose="020B0604020202020204" pitchFamily="34" charset="0"/>
              </a:rPr>
              <a:t>Why the model works globally</a:t>
            </a:r>
          </a:p>
        </p:txBody>
      </p:sp>
      <p:sp>
        <p:nvSpPr>
          <p:cNvPr id="5" name="Content Placeholder 2"/>
          <p:cNvSpPr txBox="1">
            <a:spLocks/>
          </p:cNvSpPr>
          <p:nvPr/>
        </p:nvSpPr>
        <p:spPr>
          <a:xfrm>
            <a:off x="1251763" y="2282931"/>
            <a:ext cx="5491522" cy="262168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000" dirty="0">
                <a:solidFill>
                  <a:schemeClr val="accent1">
                    <a:lumMod val="75000"/>
                  </a:schemeClr>
                </a:solidFill>
                <a:latin typeface="+mj-lt"/>
                <a:cs typeface="Arial" panose="020B0604020202020204" pitchFamily="34" charset="0"/>
              </a:rPr>
              <a:t>Anywhere…</a:t>
            </a:r>
          </a:p>
          <a:p>
            <a:endParaRPr lang="en-GB" sz="2000" dirty="0">
              <a:solidFill>
                <a:schemeClr val="accent1">
                  <a:lumMod val="75000"/>
                </a:schemeClr>
              </a:solidFill>
              <a:latin typeface="+mj-lt"/>
              <a:cs typeface="Arial" panose="020B0604020202020204" pitchFamily="34" charset="0"/>
            </a:endParaRPr>
          </a:p>
          <a:p>
            <a:endParaRPr lang="en-GB" sz="2000" dirty="0">
              <a:solidFill>
                <a:schemeClr val="accent1">
                  <a:lumMod val="75000"/>
                </a:schemeClr>
              </a:solidFill>
              <a:latin typeface="+mj-lt"/>
              <a:cs typeface="Arial" panose="020B0604020202020204" pitchFamily="34" charset="0"/>
            </a:endParaRPr>
          </a:p>
          <a:p>
            <a:endParaRPr lang="en-GB" sz="2000" dirty="0">
              <a:solidFill>
                <a:schemeClr val="accent1">
                  <a:lumMod val="75000"/>
                </a:schemeClr>
              </a:solidFill>
              <a:latin typeface="+mj-lt"/>
              <a:cs typeface="Arial" panose="020B0604020202020204" pitchFamily="34" charset="0"/>
            </a:endParaRPr>
          </a:p>
          <a:p>
            <a:r>
              <a:rPr lang="en-GB" sz="2000" dirty="0">
                <a:solidFill>
                  <a:schemeClr val="accent1">
                    <a:lumMod val="75000"/>
                  </a:schemeClr>
                </a:solidFill>
                <a:latin typeface="+mj-lt"/>
                <a:cs typeface="Arial" panose="020B0604020202020204" pitchFamily="34" charset="0"/>
              </a:rPr>
              <a:t>Anytime…</a:t>
            </a:r>
          </a:p>
          <a:p>
            <a:endParaRPr lang="en-GB" sz="2000" dirty="0">
              <a:solidFill>
                <a:schemeClr val="accent1">
                  <a:lumMod val="75000"/>
                </a:schemeClr>
              </a:solidFill>
              <a:latin typeface="+mj-lt"/>
              <a:cs typeface="Arial" panose="020B0604020202020204" pitchFamily="34" charset="0"/>
            </a:endParaRPr>
          </a:p>
          <a:p>
            <a:endParaRPr lang="en-GB" sz="2000" dirty="0">
              <a:solidFill>
                <a:schemeClr val="accent1">
                  <a:lumMod val="75000"/>
                </a:schemeClr>
              </a:solidFill>
              <a:latin typeface="Arial" panose="020B0604020202020204" pitchFamily="34" charset="0"/>
              <a:cs typeface="Arial" panose="020B0604020202020204" pitchFamily="34" charset="0"/>
            </a:endParaRPr>
          </a:p>
          <a:p>
            <a:endParaRPr lang="en-GB" sz="2000" dirty="0">
              <a:solidFill>
                <a:schemeClr val="accent1">
                  <a:lumMod val="75000"/>
                </a:schemeClr>
              </a:solidFill>
              <a:latin typeface="Arial" panose="020B0604020202020204" pitchFamily="34" charset="0"/>
              <a:cs typeface="Arial" panose="020B0604020202020204" pitchFamily="34" charset="0"/>
            </a:endParaRPr>
          </a:p>
          <a:p>
            <a:r>
              <a:rPr lang="en-GB" sz="2000" dirty="0">
                <a:solidFill>
                  <a:schemeClr val="accent1">
                    <a:lumMod val="75000"/>
                  </a:schemeClr>
                </a:solidFill>
                <a:latin typeface="+mj-lt"/>
                <a:cs typeface="Arial" panose="020B0604020202020204" pitchFamily="34" charset="0"/>
              </a:rPr>
              <a:t>Any device…</a:t>
            </a:r>
          </a:p>
        </p:txBody>
      </p:sp>
      <p:pic>
        <p:nvPicPr>
          <p:cNvPr id="7" name="Picture 26" descr="MC910216337[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49673" y="2171634"/>
            <a:ext cx="2141524" cy="1308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28" descr="MP900309021[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41205" y="3561297"/>
            <a:ext cx="1425642" cy="1251536"/>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100920_Toshiba_Technology_24_7operation"/>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01868" y="3472885"/>
            <a:ext cx="1354529" cy="1450683"/>
          </a:xfrm>
          <a:prstGeom prst="rect">
            <a:avLst/>
          </a:prstGeom>
          <a:ln>
            <a:noFill/>
          </a:ln>
          <a:effectLst>
            <a:softEdge rad="0"/>
          </a:effectLst>
          <a:extLst>
            <a:ext uri="{909E8E84-426E-40dd-AFC4-6F175D3DCCD1}">
              <a14:hiddenFill xmlns="" xmlns:a14="http://schemas.microsoft.com/office/drawing/2010/main">
                <a:solidFill>
                  <a:srgbClr val="FFFFFF"/>
                </a:solidFill>
              </a14:hiddenFill>
            </a:ext>
          </a:extLst>
        </p:spPr>
      </p:pic>
      <p:pic>
        <p:nvPicPr>
          <p:cNvPr id="10" name="Picture 2" descr="C:\Users\dpier\Google Drive\Adobe Files\VLE Marketing\ipad uro module.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203494" y="4807729"/>
            <a:ext cx="1459413" cy="109317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4"/>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6020110" y="1928643"/>
            <a:ext cx="2046416" cy="1534635"/>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3812619" y="4787237"/>
            <a:ext cx="1445060" cy="1083795"/>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Content Placeholder 2"/>
          <p:cNvSpPr txBox="1">
            <a:spLocks/>
          </p:cNvSpPr>
          <p:nvPr/>
        </p:nvSpPr>
        <p:spPr>
          <a:xfrm>
            <a:off x="941308" y="1451489"/>
            <a:ext cx="3819378" cy="507459"/>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000" dirty="0">
                <a:solidFill>
                  <a:schemeClr val="accent1">
                    <a:lumMod val="75000"/>
                  </a:schemeClr>
                </a:solidFill>
                <a:latin typeface="+mj-lt"/>
                <a:cs typeface="Arial" panose="020B0604020202020204" pitchFamily="34" charset="0"/>
              </a:rPr>
              <a:t>Students can study flexibly:</a:t>
            </a:r>
          </a:p>
        </p:txBody>
      </p:sp>
      <p:pic>
        <p:nvPicPr>
          <p:cNvPr id="4" name="Picture 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693746" y="4760143"/>
            <a:ext cx="1471503" cy="1103628"/>
          </a:xfrm>
          <a:prstGeom prst="rect">
            <a:avLst/>
          </a:prstGeom>
          <a:ln>
            <a:noFill/>
          </a:ln>
          <a:effectLst>
            <a:softEdge rad="112500"/>
          </a:effectLst>
        </p:spPr>
      </p:pic>
      <p:sp>
        <p:nvSpPr>
          <p:cNvPr id="14" name="Rectangle 6">
            <a:extLst>
              <a:ext uri="{FF2B5EF4-FFF2-40B4-BE49-F238E27FC236}">
                <a16:creationId xmlns:a16="http://schemas.microsoft.com/office/drawing/2014/main" id="{97A06849-9CE5-E541-A783-D9C9149EA944}"/>
              </a:ext>
            </a:extLst>
          </p:cNvPr>
          <p:cNvSpPr/>
          <p:nvPr/>
        </p:nvSpPr>
        <p:spPr>
          <a:xfrm>
            <a:off x="0" y="6453335"/>
            <a:ext cx="9144000" cy="404665"/>
          </a:xfrm>
          <a:prstGeom prst="rect">
            <a:avLst/>
          </a:prstGeom>
          <a:solidFill>
            <a:srgbClr val="002060"/>
          </a:solidFill>
          <a:ln w="25400">
            <a:solidFill>
              <a:srgbClr val="B46D33"/>
            </a:solidFill>
          </a:ln>
        </p:spPr>
        <p:txBody>
          <a:bodyPr lIns="45719" rIns="45719" anchor="ctr"/>
          <a:lstStyle/>
          <a:p>
            <a:pPr>
              <a:defRPr>
                <a:solidFill>
                  <a:srgbClr val="002060"/>
                </a:solidFill>
              </a:defRPr>
            </a:pPr>
            <a:endParaRPr/>
          </a:p>
        </p:txBody>
      </p:sp>
      <p:pic>
        <p:nvPicPr>
          <p:cNvPr id="15" name="Picture 11" descr="Picture 11">
            <a:extLst>
              <a:ext uri="{FF2B5EF4-FFF2-40B4-BE49-F238E27FC236}">
                <a16:creationId xmlns:a16="http://schemas.microsoft.com/office/drawing/2014/main" id="{A68F1294-E152-7648-BC5B-B1357B5A3078}"/>
              </a:ext>
            </a:extLst>
          </p:cNvPr>
          <p:cNvPicPr>
            <a:picLocks noChangeAspect="1"/>
          </p:cNvPicPr>
          <p:nvPr/>
        </p:nvPicPr>
        <p:blipFill>
          <a:blip r:embed="rId10"/>
          <a:stretch>
            <a:fillRect/>
          </a:stretch>
        </p:blipFill>
        <p:spPr>
          <a:xfrm>
            <a:off x="8748463" y="6412586"/>
            <a:ext cx="395537" cy="445414"/>
          </a:xfrm>
          <a:prstGeom prst="rect">
            <a:avLst/>
          </a:prstGeom>
          <a:ln w="12700">
            <a:miter lim="400000"/>
          </a:ln>
        </p:spPr>
      </p:pic>
      <p:sp>
        <p:nvSpPr>
          <p:cNvPr id="16" name="Rectangle 7">
            <a:extLst>
              <a:ext uri="{FF2B5EF4-FFF2-40B4-BE49-F238E27FC236}">
                <a16:creationId xmlns:a16="http://schemas.microsoft.com/office/drawing/2014/main" id="{932BCB65-828B-2948-83D3-52CEA35C29FE}"/>
              </a:ext>
            </a:extLst>
          </p:cNvPr>
          <p:cNvSpPr/>
          <p:nvPr/>
        </p:nvSpPr>
        <p:spPr>
          <a:xfrm>
            <a:off x="0" y="0"/>
            <a:ext cx="9144000" cy="142875"/>
          </a:xfrm>
          <a:prstGeom prst="rect">
            <a:avLst/>
          </a:prstGeom>
          <a:solidFill>
            <a:srgbClr val="A7114A"/>
          </a:solidFill>
          <a:ln w="6350">
            <a:solidFill>
              <a:srgbClr val="A7114A"/>
            </a:solidFill>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3707947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3">
            <a:extLst>
              <a:ext uri="{FF2B5EF4-FFF2-40B4-BE49-F238E27FC236}">
                <a16:creationId xmlns:a16="http://schemas.microsoft.com/office/drawing/2014/main" id="{DF3A167F-13E9-5240-9023-6295A62187D3}"/>
              </a:ext>
            </a:extLst>
          </p:cNvPr>
          <p:cNvSpPr>
            <a:spLocks noGrp="1" noChangeArrowheads="1"/>
          </p:cNvSpPr>
          <p:nvPr>
            <p:ph type="body" idx="4294967295"/>
          </p:nvPr>
        </p:nvSpPr>
        <p:spPr>
          <a:xfrm>
            <a:off x="278198" y="427794"/>
            <a:ext cx="8587606" cy="747863"/>
          </a:xfrm>
        </p:spPr>
        <p:txBody>
          <a:bodyPr>
            <a:normAutofit/>
          </a:bodyPr>
          <a:lstStyle/>
          <a:p>
            <a:pPr eaLnBrk="1" hangingPunct="1">
              <a:buFontTx/>
              <a:buNone/>
            </a:pPr>
            <a:r>
              <a:rPr lang="en-GB" altLang="en-US" dirty="0">
                <a:solidFill>
                  <a:schemeClr val="accent1">
                    <a:lumMod val="75000"/>
                  </a:schemeClr>
                </a:solidFill>
                <a:ea typeface="ＭＳ Ｐゴシック" panose="020B0600070205080204" pitchFamily="34" charset="-128"/>
              </a:rPr>
              <a:t>Learner collaboration is encouraged and facilitated </a:t>
            </a:r>
          </a:p>
          <a:p>
            <a:pPr eaLnBrk="1" hangingPunct="1"/>
            <a:endParaRPr lang="en-GB" altLang="en-US" dirty="0">
              <a:solidFill>
                <a:schemeClr val="accent1">
                  <a:lumMod val="75000"/>
                </a:schemeClr>
              </a:solidFill>
              <a:ea typeface="ＭＳ Ｐゴシック" panose="020B0600070205080204" pitchFamily="34" charset="-128"/>
            </a:endParaRPr>
          </a:p>
        </p:txBody>
      </p:sp>
      <p:pic>
        <p:nvPicPr>
          <p:cNvPr id="48130" name="Picture 12">
            <a:extLst>
              <a:ext uri="{FF2B5EF4-FFF2-40B4-BE49-F238E27FC236}">
                <a16:creationId xmlns:a16="http://schemas.microsoft.com/office/drawing/2014/main" id="{DC52E029-501A-8844-91A3-1DA276297C5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7007" y="1378237"/>
            <a:ext cx="3545844" cy="3185429"/>
          </a:xfrm>
          <a:prstGeom prst="rect">
            <a:avLst/>
          </a:prstGeom>
          <a:noFill/>
          <a:ln>
            <a:noFill/>
          </a:ln>
          <a:effectLst>
            <a:outerShdw blurRad="63500" dist="107763" dir="2700000" algn="ctr" rotWithShape="0">
              <a:srgbClr val="000000">
                <a:alpha val="5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08" name="Picture 13">
            <a:extLst>
              <a:ext uri="{FF2B5EF4-FFF2-40B4-BE49-F238E27FC236}">
                <a16:creationId xmlns:a16="http://schemas.microsoft.com/office/drawing/2014/main" id="{A5E26452-C837-5E45-BA2E-8C3421D9B41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55675" y="2809070"/>
            <a:ext cx="3785555" cy="3334080"/>
          </a:xfrm>
          <a:prstGeom prst="rect">
            <a:avLst/>
          </a:prstGeom>
          <a:noFill/>
          <a:ln>
            <a:noFill/>
          </a:ln>
          <a:effectLst>
            <a:outerShdw blurRad="63500" dist="107763" dir="2700000" algn="ctr" rotWithShape="0">
              <a:srgbClr val="000000">
                <a:alpha val="5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9156" name="Text Box 18">
            <a:extLst>
              <a:ext uri="{FF2B5EF4-FFF2-40B4-BE49-F238E27FC236}">
                <a16:creationId xmlns:a16="http://schemas.microsoft.com/office/drawing/2014/main" id="{A69C2198-1FE4-E44E-897E-923BF0028C55}"/>
              </a:ext>
            </a:extLst>
          </p:cNvPr>
          <p:cNvSpPr txBox="1">
            <a:spLocks noChangeArrowheads="1"/>
          </p:cNvSpPr>
          <p:nvPr/>
        </p:nvSpPr>
        <p:spPr bwMode="auto">
          <a:xfrm>
            <a:off x="4006483" y="1412084"/>
            <a:ext cx="493051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Freestyle Script" panose="030804020302050B0404" pitchFamily="66" charset="77"/>
                <a:ea typeface="ＭＳ Ｐゴシック" panose="020B0600070205080204" pitchFamily="34" charset="-128"/>
              </a:defRPr>
            </a:lvl1pPr>
            <a:lvl2pPr marL="742950" indent="-285750" eaLnBrk="0" hangingPunct="0">
              <a:defRPr sz="3600">
                <a:solidFill>
                  <a:schemeClr val="tx1"/>
                </a:solidFill>
                <a:latin typeface="Freestyle Script" panose="030804020302050B0404" pitchFamily="66" charset="77"/>
                <a:ea typeface="ＭＳ Ｐゴシック" panose="020B0600070205080204" pitchFamily="34" charset="-128"/>
              </a:defRPr>
            </a:lvl2pPr>
            <a:lvl3pPr marL="1143000" indent="-228600" eaLnBrk="0" hangingPunct="0">
              <a:defRPr sz="3600">
                <a:solidFill>
                  <a:schemeClr val="tx1"/>
                </a:solidFill>
                <a:latin typeface="Freestyle Script" panose="030804020302050B0404" pitchFamily="66" charset="77"/>
                <a:ea typeface="ＭＳ Ｐゴシック" panose="020B0600070205080204" pitchFamily="34" charset="-128"/>
              </a:defRPr>
            </a:lvl3pPr>
            <a:lvl4pPr marL="1600200" indent="-228600" eaLnBrk="0" hangingPunct="0">
              <a:defRPr sz="3600">
                <a:solidFill>
                  <a:schemeClr val="tx1"/>
                </a:solidFill>
                <a:latin typeface="Freestyle Script" panose="030804020302050B0404" pitchFamily="66" charset="77"/>
                <a:ea typeface="ＭＳ Ｐゴシック" panose="020B0600070205080204" pitchFamily="34" charset="-128"/>
              </a:defRPr>
            </a:lvl4pPr>
            <a:lvl5pPr marL="2057400" indent="-228600" eaLnBrk="0" hangingPunct="0">
              <a:defRPr sz="3600">
                <a:solidFill>
                  <a:schemeClr val="tx1"/>
                </a:solidFill>
                <a:latin typeface="Freestyle Script" panose="030804020302050B0404" pitchFamily="66" charset="77"/>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Freestyle Script" panose="030804020302050B0404" pitchFamily="66" charset="77"/>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Freestyle Script" panose="030804020302050B0404" pitchFamily="66" charset="77"/>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Freestyle Script" panose="030804020302050B0404" pitchFamily="66" charset="77"/>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Freestyle Script" panose="030804020302050B0404" pitchFamily="66" charset="77"/>
                <a:ea typeface="ＭＳ Ｐゴシック" panose="020B0600070205080204" pitchFamily="34" charset="-128"/>
              </a:defRPr>
            </a:lvl9pPr>
          </a:lstStyle>
          <a:p>
            <a:pPr marL="285750" indent="-285750" eaLnBrk="1" hangingPunct="1">
              <a:buFont typeface="Arial" panose="020B0604020202020204" pitchFamily="34" charset="0"/>
              <a:buChar char="•"/>
            </a:pPr>
            <a:r>
              <a:rPr lang="en-GB" altLang="en-US" sz="2000" dirty="0">
                <a:solidFill>
                  <a:schemeClr val="accent1">
                    <a:lumMod val="75000"/>
                  </a:schemeClr>
                </a:solidFill>
                <a:latin typeface="+mn-lt"/>
              </a:rPr>
              <a:t>Assessed Discussion Boards and Helpdesks</a:t>
            </a:r>
          </a:p>
          <a:p>
            <a:pPr marL="285750" indent="-285750" eaLnBrk="1" hangingPunct="1">
              <a:buFont typeface="Arial" panose="020B0604020202020204" pitchFamily="34" charset="0"/>
              <a:buChar char="•"/>
            </a:pPr>
            <a:r>
              <a:rPr lang="en-GB" altLang="en-US" sz="2000" dirty="0">
                <a:solidFill>
                  <a:schemeClr val="accent1">
                    <a:lumMod val="75000"/>
                  </a:schemeClr>
                </a:solidFill>
                <a:latin typeface="+mn-lt"/>
              </a:rPr>
              <a:t>Personal Profile Pages</a:t>
            </a:r>
          </a:p>
        </p:txBody>
      </p:sp>
      <p:pic>
        <p:nvPicPr>
          <p:cNvPr id="49157" name="Picture 2" descr="\\mvmsan.mvm.ed.ac.uk\mvmhome2\dpier\Win7\Desktop\macbook_iphone_vesurg.png">
            <a:extLst>
              <a:ext uri="{FF2B5EF4-FFF2-40B4-BE49-F238E27FC236}">
                <a16:creationId xmlns:a16="http://schemas.microsoft.com/office/drawing/2014/main" id="{53C01D4F-F695-7C49-B931-DDE4D48524E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880792">
            <a:off x="6869433" y="2584714"/>
            <a:ext cx="1686793" cy="312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0D5D9586-223B-B64C-BB6F-93A3FA62FE18}"/>
              </a:ext>
            </a:extLst>
          </p:cNvPr>
          <p:cNvSpPr/>
          <p:nvPr/>
        </p:nvSpPr>
        <p:spPr>
          <a:xfrm>
            <a:off x="0" y="6453335"/>
            <a:ext cx="9144000" cy="404665"/>
          </a:xfrm>
          <a:prstGeom prst="rect">
            <a:avLst/>
          </a:prstGeom>
          <a:solidFill>
            <a:srgbClr val="002060"/>
          </a:solidFill>
          <a:ln w="25400">
            <a:solidFill>
              <a:srgbClr val="B46D33"/>
            </a:solidFill>
          </a:ln>
        </p:spPr>
        <p:txBody>
          <a:bodyPr lIns="45719" rIns="45719" anchor="ctr"/>
          <a:lstStyle/>
          <a:p>
            <a:pPr>
              <a:defRPr>
                <a:solidFill>
                  <a:srgbClr val="002060"/>
                </a:solidFill>
              </a:defRPr>
            </a:pPr>
            <a:endParaRPr/>
          </a:p>
        </p:txBody>
      </p:sp>
      <p:pic>
        <p:nvPicPr>
          <p:cNvPr id="8" name="Picture 11" descr="Picture 11">
            <a:extLst>
              <a:ext uri="{FF2B5EF4-FFF2-40B4-BE49-F238E27FC236}">
                <a16:creationId xmlns:a16="http://schemas.microsoft.com/office/drawing/2014/main" id="{0BFB8989-C8CB-C140-8097-CB4C9AF6ADD2}"/>
              </a:ext>
            </a:extLst>
          </p:cNvPr>
          <p:cNvPicPr>
            <a:picLocks noChangeAspect="1"/>
          </p:cNvPicPr>
          <p:nvPr/>
        </p:nvPicPr>
        <p:blipFill>
          <a:blip r:embed="rId6"/>
          <a:stretch>
            <a:fillRect/>
          </a:stretch>
        </p:blipFill>
        <p:spPr>
          <a:xfrm>
            <a:off x="8748463" y="6412586"/>
            <a:ext cx="395537" cy="445414"/>
          </a:xfrm>
          <a:prstGeom prst="rect">
            <a:avLst/>
          </a:prstGeom>
          <a:ln w="12700">
            <a:miter lim="400000"/>
          </a:ln>
        </p:spPr>
      </p:pic>
      <p:sp>
        <p:nvSpPr>
          <p:cNvPr id="9" name="Rectangle 7">
            <a:extLst>
              <a:ext uri="{FF2B5EF4-FFF2-40B4-BE49-F238E27FC236}">
                <a16:creationId xmlns:a16="http://schemas.microsoft.com/office/drawing/2014/main" id="{BB0086E9-14C2-4A43-8A05-2FFAD4BE07D8}"/>
              </a:ext>
            </a:extLst>
          </p:cNvPr>
          <p:cNvSpPr/>
          <p:nvPr/>
        </p:nvSpPr>
        <p:spPr>
          <a:xfrm>
            <a:off x="0" y="0"/>
            <a:ext cx="9144000" cy="142875"/>
          </a:xfrm>
          <a:prstGeom prst="rect">
            <a:avLst/>
          </a:prstGeom>
          <a:solidFill>
            <a:srgbClr val="A7114A"/>
          </a:solidFill>
          <a:ln w="6350">
            <a:solidFill>
              <a:srgbClr val="A7114A"/>
            </a:solidFill>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199042024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145996" y="857250"/>
            <a:ext cx="6855005" cy="5195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23907" name="Rectangle 3"/>
          <p:cNvSpPr>
            <a:spLocks noGrp="1" noChangeArrowheads="1"/>
          </p:cNvSpPr>
          <p:nvPr>
            <p:ph type="body" idx="1"/>
          </p:nvPr>
        </p:nvSpPr>
        <p:spPr>
          <a:xfrm>
            <a:off x="383524" y="309926"/>
            <a:ext cx="8360426" cy="680226"/>
          </a:xfrm>
        </p:spPr>
        <p:txBody>
          <a:bodyPr>
            <a:noAutofit/>
          </a:bodyPr>
          <a:lstStyle/>
          <a:p>
            <a:pPr algn="just"/>
            <a:r>
              <a:rPr lang="en-GB" altLang="en-US" sz="2800" dirty="0">
                <a:solidFill>
                  <a:schemeClr val="accent1">
                    <a:lumMod val="75000"/>
                  </a:schemeClr>
                </a:solidFill>
                <a:latin typeface="Arial" panose="020B0604020202020204" pitchFamily="34" charset="0"/>
                <a:cs typeface="Arial" panose="020B0604020202020204" pitchFamily="34" charset="0"/>
              </a:rPr>
              <a:t>Enjoyable and engaging … our student feedback</a:t>
            </a:r>
          </a:p>
          <a:p>
            <a:pPr algn="just"/>
            <a:endParaRPr lang="en-GB" altLang="en-US" sz="2800" dirty="0">
              <a:solidFill>
                <a:schemeClr val="accent1">
                  <a:lumMod val="75000"/>
                </a:schemeClr>
              </a:solidFill>
              <a:latin typeface="Arial" panose="020B0604020202020204" pitchFamily="34" charset="0"/>
              <a:cs typeface="Arial" panose="020B0604020202020204" pitchFamily="34" charset="0"/>
            </a:endParaRPr>
          </a:p>
          <a:p>
            <a:pPr algn="just"/>
            <a:endParaRPr lang="en-GB" altLang="en-US" sz="2800" dirty="0">
              <a:solidFill>
                <a:schemeClr val="accent1">
                  <a:lumMod val="75000"/>
                </a:schemeClr>
              </a:solidFill>
              <a:latin typeface="Arial" panose="020B0604020202020204" pitchFamily="34" charset="0"/>
              <a:cs typeface="Arial" panose="020B0604020202020204" pitchFamily="34" charset="0"/>
            </a:endParaRPr>
          </a:p>
        </p:txBody>
      </p:sp>
      <p:sp>
        <p:nvSpPr>
          <p:cNvPr id="11" name="Text Box 5"/>
          <p:cNvSpPr txBox="1">
            <a:spLocks noChangeArrowheads="1"/>
          </p:cNvSpPr>
          <p:nvPr/>
        </p:nvSpPr>
        <p:spPr bwMode="auto">
          <a:xfrm>
            <a:off x="3742868" y="1161998"/>
            <a:ext cx="3862618" cy="486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eaLnBrk="0" hangingPunct="0">
              <a:lnSpc>
                <a:spcPct val="80000"/>
              </a:lnSpc>
              <a:spcBef>
                <a:spcPct val="20000"/>
              </a:spcBef>
            </a:pPr>
            <a:r>
              <a:rPr lang="en-GB" altLang="en-US" sz="1600" i="1" dirty="0">
                <a:solidFill>
                  <a:schemeClr val="accent5">
                    <a:lumMod val="75000"/>
                  </a:schemeClr>
                </a:solidFill>
                <a:latin typeface="Britannic Bold" pitchFamily="34" charset="0"/>
              </a:rPr>
              <a:t>“Very enjoyable and stimulating content. Thank you ESO team.”</a:t>
            </a:r>
          </a:p>
        </p:txBody>
      </p:sp>
      <p:sp>
        <p:nvSpPr>
          <p:cNvPr id="17" name="Text Box 7"/>
          <p:cNvSpPr txBox="1">
            <a:spLocks noChangeArrowheads="1"/>
          </p:cNvSpPr>
          <p:nvPr/>
        </p:nvSpPr>
        <p:spPr bwMode="auto">
          <a:xfrm>
            <a:off x="4985428" y="1787322"/>
            <a:ext cx="3511153" cy="4646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lnSpc>
                <a:spcPct val="80000"/>
              </a:lnSpc>
              <a:spcBef>
                <a:spcPct val="20000"/>
              </a:spcBef>
            </a:pPr>
            <a:r>
              <a:rPr lang="en-GB" altLang="en-US" sz="1500" b="1" dirty="0">
                <a:solidFill>
                  <a:srgbClr val="29C7FF"/>
                </a:solidFill>
                <a:latin typeface="Footlight MT Light" pitchFamily="18" charset="0"/>
              </a:rPr>
              <a:t>“I have enjoyed it a lot and would strongly recommend it. In fact, I already have.”</a:t>
            </a:r>
          </a:p>
        </p:txBody>
      </p:sp>
      <p:sp>
        <p:nvSpPr>
          <p:cNvPr id="18" name="Rectangle 8"/>
          <p:cNvSpPr>
            <a:spLocks noChangeArrowheads="1"/>
          </p:cNvSpPr>
          <p:nvPr/>
        </p:nvSpPr>
        <p:spPr bwMode="auto">
          <a:xfrm>
            <a:off x="582079" y="1483186"/>
            <a:ext cx="3050381" cy="20965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lnSpc>
                <a:spcPct val="80000"/>
              </a:lnSpc>
              <a:spcBef>
                <a:spcPct val="20000"/>
              </a:spcBef>
            </a:pPr>
            <a:r>
              <a:rPr lang="en-GB" altLang="en-US" b="1" dirty="0">
                <a:solidFill>
                  <a:srgbClr val="00CC99"/>
                </a:solidFill>
                <a:latin typeface="Sylfaen" pitchFamily="18" charset="0"/>
              </a:rPr>
              <a:t>“I have really enjoyed the course and think it is a fantastic opportunity. I like the way that continual participation in discussion boards makes you learn as you go along, rather than leaving everything until 2 </a:t>
            </a:r>
            <a:r>
              <a:rPr lang="en-GB" altLang="en-US" b="1" dirty="0" err="1">
                <a:solidFill>
                  <a:srgbClr val="00CC99"/>
                </a:solidFill>
                <a:latin typeface="Sylfaen" pitchFamily="18" charset="0"/>
              </a:rPr>
              <a:t>wks</a:t>
            </a:r>
            <a:r>
              <a:rPr lang="en-GB" altLang="en-US" b="1" dirty="0">
                <a:solidFill>
                  <a:srgbClr val="00CC99"/>
                </a:solidFill>
                <a:latin typeface="Sylfaen" pitchFamily="18" charset="0"/>
              </a:rPr>
              <a:t> before the exam!”</a:t>
            </a:r>
          </a:p>
        </p:txBody>
      </p:sp>
      <p:sp>
        <p:nvSpPr>
          <p:cNvPr id="19" name="Text Box 9"/>
          <p:cNvSpPr txBox="1">
            <a:spLocks noChangeArrowheads="1"/>
          </p:cNvSpPr>
          <p:nvPr/>
        </p:nvSpPr>
        <p:spPr bwMode="auto">
          <a:xfrm>
            <a:off x="6749143" y="2911799"/>
            <a:ext cx="2104571" cy="792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eaLnBrk="0" hangingPunct="0">
              <a:lnSpc>
                <a:spcPct val="80000"/>
              </a:lnSpc>
              <a:spcBef>
                <a:spcPct val="20000"/>
              </a:spcBef>
            </a:pPr>
            <a:r>
              <a:rPr lang="en-GB" altLang="en-US" sz="1400" b="1" dirty="0">
                <a:solidFill>
                  <a:schemeClr val="accent5">
                    <a:lumMod val="60000"/>
                    <a:lumOff val="40000"/>
                  </a:schemeClr>
                </a:solidFill>
                <a:latin typeface="Lucida Handwriting" pitchFamily="66" charset="0"/>
              </a:rPr>
              <a:t>“I am constantly talking about it to everyone. Looking forward to year 2.”</a:t>
            </a:r>
          </a:p>
        </p:txBody>
      </p:sp>
      <p:sp>
        <p:nvSpPr>
          <p:cNvPr id="20" name="Text Box 10"/>
          <p:cNvSpPr txBox="1">
            <a:spLocks noChangeArrowheads="1"/>
          </p:cNvSpPr>
          <p:nvPr/>
        </p:nvSpPr>
        <p:spPr bwMode="auto">
          <a:xfrm>
            <a:off x="4267271" y="2357950"/>
            <a:ext cx="2214563" cy="14274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lnSpc>
                <a:spcPct val="80000"/>
              </a:lnSpc>
              <a:spcBef>
                <a:spcPct val="20000"/>
              </a:spcBef>
            </a:pPr>
            <a:r>
              <a:rPr lang="en-GB" altLang="en-US" b="1" dirty="0">
                <a:solidFill>
                  <a:schemeClr val="accent3"/>
                </a:solidFill>
                <a:latin typeface="Corbel" pitchFamily="34" charset="0"/>
              </a:rPr>
              <a:t>“This is one of the greatest innovations in terms of surgical education. It is a revolution.”</a:t>
            </a:r>
          </a:p>
        </p:txBody>
      </p:sp>
      <p:sp>
        <p:nvSpPr>
          <p:cNvPr id="21" name="Text Box 11"/>
          <p:cNvSpPr txBox="1">
            <a:spLocks noChangeArrowheads="1"/>
          </p:cNvSpPr>
          <p:nvPr/>
        </p:nvSpPr>
        <p:spPr bwMode="auto">
          <a:xfrm>
            <a:off x="5100607" y="4086924"/>
            <a:ext cx="2988820" cy="5380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eaLnBrk="0" hangingPunct="0">
              <a:lnSpc>
                <a:spcPct val="80000"/>
              </a:lnSpc>
              <a:spcBef>
                <a:spcPct val="20000"/>
              </a:spcBef>
            </a:pPr>
            <a:r>
              <a:rPr lang="en-GB" altLang="en-US" dirty="0">
                <a:solidFill>
                  <a:schemeClr val="accent5">
                    <a:lumMod val="75000"/>
                  </a:schemeClr>
                </a:solidFill>
                <a:latin typeface="Comic Sans MS" pitchFamily="66" charset="0"/>
              </a:rPr>
              <a:t>“Very interesting and academically challenging”</a:t>
            </a:r>
          </a:p>
        </p:txBody>
      </p:sp>
      <p:sp>
        <p:nvSpPr>
          <p:cNvPr id="23" name="Text Box 14"/>
          <p:cNvSpPr txBox="1">
            <a:spLocks noChangeArrowheads="1"/>
          </p:cNvSpPr>
          <p:nvPr/>
        </p:nvSpPr>
        <p:spPr bwMode="auto">
          <a:xfrm>
            <a:off x="428812" y="5103311"/>
            <a:ext cx="3989922" cy="9233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eaLnBrk="0" hangingPunct="0">
              <a:spcBef>
                <a:spcPct val="20000"/>
              </a:spcBef>
            </a:pPr>
            <a:r>
              <a:rPr lang="en-GB" altLang="en-US" sz="1350" dirty="0">
                <a:solidFill>
                  <a:schemeClr val="accent5">
                    <a:lumMod val="50000"/>
                  </a:schemeClr>
                </a:solidFill>
                <a:latin typeface="Lucida Handwriting" pitchFamily="66" charset="0"/>
              </a:rPr>
              <a:t>“I found the online course material really helpful and find the course to be very well organised with help available at every opportunity.”</a:t>
            </a:r>
          </a:p>
        </p:txBody>
      </p:sp>
      <p:sp>
        <p:nvSpPr>
          <p:cNvPr id="24" name="Text Box 16"/>
          <p:cNvSpPr txBox="1">
            <a:spLocks noChangeArrowheads="1"/>
          </p:cNvSpPr>
          <p:nvPr/>
        </p:nvSpPr>
        <p:spPr bwMode="auto">
          <a:xfrm>
            <a:off x="800239" y="3814399"/>
            <a:ext cx="3618495" cy="1015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GB" altLang="en-US" sz="1500" dirty="0">
                <a:solidFill>
                  <a:srgbClr val="29C7FF"/>
                </a:solidFill>
                <a:latin typeface="Kristen ITC" pitchFamily="66" charset="0"/>
              </a:rPr>
              <a:t>“The tutors have been great and post regularly, sharing their expertise without making us feel uncomfortable about mistakes.”</a:t>
            </a:r>
          </a:p>
        </p:txBody>
      </p:sp>
      <p:sp>
        <p:nvSpPr>
          <p:cNvPr id="25" name="Rounded Rectangular Callout 62"/>
          <p:cNvSpPr>
            <a:spLocks noChangeArrowheads="1"/>
          </p:cNvSpPr>
          <p:nvPr/>
        </p:nvSpPr>
        <p:spPr bwMode="auto">
          <a:xfrm>
            <a:off x="5224147" y="5082900"/>
            <a:ext cx="3033716" cy="992579"/>
          </a:xfrm>
          <a:prstGeom prst="wedgeRoundRectCallout">
            <a:avLst>
              <a:gd name="adj1" fmla="val -20833"/>
              <a:gd name="adj2" fmla="val 62500"/>
              <a:gd name="adj3" fmla="val 16667"/>
            </a:avLst>
          </a:prstGeom>
          <a:solidFill>
            <a:schemeClr val="accent4">
              <a:lumMod val="20000"/>
              <a:lumOff val="80000"/>
            </a:schemeClr>
          </a:solidFill>
          <a:ln w="9525" algn="ctr">
            <a:solidFill>
              <a:srgbClr val="9999CC"/>
            </a:solidFill>
            <a:round/>
            <a:headEnd/>
            <a:tailEnd/>
          </a:ln>
        </p:spPr>
        <p:txBody>
          <a:bodyPr/>
          <a:lstStyle>
            <a:lvl1pPr defTabSz="1279525" eaLnBrk="0" hangingPunct="0">
              <a:spcBef>
                <a:spcPct val="20000"/>
              </a:spcBef>
              <a:buChar char="•"/>
              <a:defRPr sz="4500">
                <a:solidFill>
                  <a:schemeClr val="tx1"/>
                </a:solidFill>
                <a:latin typeface="Arial" charset="0"/>
              </a:defRPr>
            </a:lvl1pPr>
            <a:lvl2pPr marL="742950" indent="-285750" defTabSz="1279525" eaLnBrk="0" hangingPunct="0">
              <a:spcBef>
                <a:spcPct val="20000"/>
              </a:spcBef>
              <a:buChar char="–"/>
              <a:defRPr sz="3900">
                <a:solidFill>
                  <a:schemeClr val="tx1"/>
                </a:solidFill>
                <a:latin typeface="Arial" charset="0"/>
              </a:defRPr>
            </a:lvl2pPr>
            <a:lvl3pPr marL="1143000" indent="-228600" defTabSz="1279525" eaLnBrk="0" hangingPunct="0">
              <a:spcBef>
                <a:spcPct val="20000"/>
              </a:spcBef>
              <a:buChar char="•"/>
              <a:defRPr sz="3400">
                <a:solidFill>
                  <a:schemeClr val="tx1"/>
                </a:solidFill>
                <a:latin typeface="Arial" charset="0"/>
              </a:defRPr>
            </a:lvl3pPr>
            <a:lvl4pPr marL="1600200" indent="-228600" defTabSz="1279525" eaLnBrk="0" hangingPunct="0">
              <a:spcBef>
                <a:spcPct val="20000"/>
              </a:spcBef>
              <a:buChar char="–"/>
              <a:defRPr sz="2800">
                <a:solidFill>
                  <a:schemeClr val="tx1"/>
                </a:solidFill>
                <a:latin typeface="Arial" charset="0"/>
              </a:defRPr>
            </a:lvl4pPr>
            <a:lvl5pPr marL="2057400" indent="-228600" defTabSz="1279525" eaLnBrk="0" hangingPunct="0">
              <a:spcBef>
                <a:spcPct val="20000"/>
              </a:spcBef>
              <a:buChar char="»"/>
              <a:defRPr sz="2800">
                <a:solidFill>
                  <a:schemeClr val="tx1"/>
                </a:solidFill>
                <a:latin typeface="Arial" charset="0"/>
              </a:defRPr>
            </a:lvl5pPr>
            <a:lvl6pPr marL="2514600" indent="-228600" defTabSz="1279525" eaLnBrk="0" fontAlgn="base" hangingPunct="0">
              <a:spcBef>
                <a:spcPct val="20000"/>
              </a:spcBef>
              <a:spcAft>
                <a:spcPct val="0"/>
              </a:spcAft>
              <a:buChar char="»"/>
              <a:defRPr sz="2800">
                <a:solidFill>
                  <a:schemeClr val="tx1"/>
                </a:solidFill>
                <a:latin typeface="Arial" charset="0"/>
              </a:defRPr>
            </a:lvl6pPr>
            <a:lvl7pPr marL="2971800" indent="-228600" defTabSz="1279525" eaLnBrk="0" fontAlgn="base" hangingPunct="0">
              <a:spcBef>
                <a:spcPct val="20000"/>
              </a:spcBef>
              <a:spcAft>
                <a:spcPct val="0"/>
              </a:spcAft>
              <a:buChar char="»"/>
              <a:defRPr sz="2800">
                <a:solidFill>
                  <a:schemeClr val="tx1"/>
                </a:solidFill>
                <a:latin typeface="Arial" charset="0"/>
              </a:defRPr>
            </a:lvl7pPr>
            <a:lvl8pPr marL="3429000" indent="-228600" defTabSz="1279525" eaLnBrk="0" fontAlgn="base" hangingPunct="0">
              <a:spcBef>
                <a:spcPct val="20000"/>
              </a:spcBef>
              <a:spcAft>
                <a:spcPct val="0"/>
              </a:spcAft>
              <a:buChar char="»"/>
              <a:defRPr sz="2800">
                <a:solidFill>
                  <a:schemeClr val="tx1"/>
                </a:solidFill>
                <a:latin typeface="Arial" charset="0"/>
              </a:defRPr>
            </a:lvl8pPr>
            <a:lvl9pPr marL="3886200" indent="-228600" defTabSz="1279525" eaLnBrk="0" fontAlgn="base" hangingPunct="0">
              <a:spcBef>
                <a:spcPct val="20000"/>
              </a:spcBef>
              <a:spcAft>
                <a:spcPct val="0"/>
              </a:spcAft>
              <a:buChar char="»"/>
              <a:defRPr sz="2800">
                <a:solidFill>
                  <a:schemeClr val="tx1"/>
                </a:solidFill>
                <a:latin typeface="Arial" charset="0"/>
              </a:defRPr>
            </a:lvl9pPr>
          </a:lstStyle>
          <a:p>
            <a:pPr eaLnBrk="1" hangingPunct="1">
              <a:spcBef>
                <a:spcPct val="0"/>
              </a:spcBef>
              <a:buFontTx/>
              <a:buNone/>
              <a:defRPr/>
            </a:pPr>
            <a:endParaRPr lang="en-US" altLang="en-US" sz="1200">
              <a:solidFill>
                <a:srgbClr val="29C7FF"/>
              </a:solidFill>
            </a:endParaRPr>
          </a:p>
        </p:txBody>
      </p:sp>
      <p:sp>
        <p:nvSpPr>
          <p:cNvPr id="26" name="Rectangle 51"/>
          <p:cNvSpPr>
            <a:spLocks noChangeArrowheads="1"/>
          </p:cNvSpPr>
          <p:nvPr/>
        </p:nvSpPr>
        <p:spPr bwMode="auto">
          <a:xfrm>
            <a:off x="5511543" y="5129067"/>
            <a:ext cx="2746321"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har char="•"/>
              <a:defRPr sz="4500">
                <a:solidFill>
                  <a:schemeClr val="tx1"/>
                </a:solidFill>
                <a:latin typeface="Arial" charset="0"/>
              </a:defRPr>
            </a:lvl1pPr>
            <a:lvl2pPr marL="742950" indent="-285750" eaLnBrk="0" hangingPunct="0">
              <a:spcBef>
                <a:spcPct val="20000"/>
              </a:spcBef>
              <a:buChar char="–"/>
              <a:defRPr sz="3900">
                <a:solidFill>
                  <a:schemeClr val="tx1"/>
                </a:solidFill>
                <a:latin typeface="Arial" charset="0"/>
              </a:defRPr>
            </a:lvl2pPr>
            <a:lvl3pPr marL="1143000" indent="-228600" eaLnBrk="0" hangingPunct="0">
              <a:spcBef>
                <a:spcPct val="20000"/>
              </a:spcBef>
              <a:buChar char="•"/>
              <a:defRPr sz="3400">
                <a:solidFill>
                  <a:schemeClr val="tx1"/>
                </a:solidFill>
                <a:latin typeface="Arial" charset="0"/>
              </a:defRPr>
            </a:lvl3pPr>
            <a:lvl4pPr marL="1600200" indent="-228600" eaLnBrk="0" hangingPunct="0">
              <a:spcBef>
                <a:spcPct val="20000"/>
              </a:spcBef>
              <a:buChar char="–"/>
              <a:defRPr sz="2800">
                <a:solidFill>
                  <a:schemeClr val="tx1"/>
                </a:solidFill>
                <a:latin typeface="Arial" charset="0"/>
              </a:defRPr>
            </a:lvl4pPr>
            <a:lvl5pPr marL="2057400" indent="-228600" eaLnBrk="0" hangingPunct="0">
              <a:spcBef>
                <a:spcPct val="20000"/>
              </a:spcBef>
              <a:buChar char="»"/>
              <a:defRPr sz="2800">
                <a:solidFill>
                  <a:schemeClr val="tx1"/>
                </a:solidFill>
                <a:latin typeface="Arial" charset="0"/>
              </a:defRPr>
            </a:lvl5pPr>
            <a:lvl6pPr marL="2514600" indent="-228600" eaLnBrk="0" fontAlgn="base" hangingPunct="0">
              <a:spcBef>
                <a:spcPct val="20000"/>
              </a:spcBef>
              <a:spcAft>
                <a:spcPct val="0"/>
              </a:spcAft>
              <a:buChar char="»"/>
              <a:defRPr sz="2800">
                <a:solidFill>
                  <a:schemeClr val="tx1"/>
                </a:solidFill>
                <a:latin typeface="Arial" charset="0"/>
              </a:defRPr>
            </a:lvl6pPr>
            <a:lvl7pPr marL="2971800" indent="-228600" eaLnBrk="0" fontAlgn="base" hangingPunct="0">
              <a:spcBef>
                <a:spcPct val="20000"/>
              </a:spcBef>
              <a:spcAft>
                <a:spcPct val="0"/>
              </a:spcAft>
              <a:buChar char="»"/>
              <a:defRPr sz="2800">
                <a:solidFill>
                  <a:schemeClr val="tx1"/>
                </a:solidFill>
                <a:latin typeface="Arial" charset="0"/>
              </a:defRPr>
            </a:lvl7pPr>
            <a:lvl8pPr marL="3429000" indent="-228600" eaLnBrk="0" fontAlgn="base" hangingPunct="0">
              <a:spcBef>
                <a:spcPct val="20000"/>
              </a:spcBef>
              <a:spcAft>
                <a:spcPct val="0"/>
              </a:spcAft>
              <a:buChar char="»"/>
              <a:defRPr sz="2800">
                <a:solidFill>
                  <a:schemeClr val="tx1"/>
                </a:solidFill>
                <a:latin typeface="Arial" charset="0"/>
              </a:defRPr>
            </a:lvl8pPr>
            <a:lvl9pPr marL="3886200" indent="-228600" eaLnBrk="0" fontAlgn="base" hangingPunct="0">
              <a:spcBef>
                <a:spcPct val="20000"/>
              </a:spcBef>
              <a:spcAft>
                <a:spcPct val="0"/>
              </a:spcAft>
              <a:buChar char="»"/>
              <a:defRPr sz="2800">
                <a:solidFill>
                  <a:schemeClr val="tx1"/>
                </a:solidFill>
                <a:latin typeface="Arial" charset="0"/>
              </a:defRPr>
            </a:lvl9pPr>
          </a:lstStyle>
          <a:p>
            <a:pPr eaLnBrk="1" hangingPunct="1">
              <a:spcBef>
                <a:spcPct val="0"/>
              </a:spcBef>
              <a:buFontTx/>
              <a:buNone/>
            </a:pPr>
            <a:r>
              <a:rPr lang="en-GB" altLang="en-US" sz="1350" dirty="0">
                <a:solidFill>
                  <a:schemeClr val="accent5">
                    <a:lumMod val="50000"/>
                  </a:schemeClr>
                </a:solidFill>
                <a:latin typeface="Verdana" pitchFamily="34" charset="0"/>
                <a:ea typeface="Verdana" pitchFamily="34" charset="0"/>
                <a:cs typeface="Verdana" pitchFamily="34" charset="0"/>
              </a:rPr>
              <a:t>“</a:t>
            </a:r>
            <a:r>
              <a:rPr lang="en-GB" altLang="en-US" sz="1350" i="1" dirty="0">
                <a:solidFill>
                  <a:schemeClr val="accent5">
                    <a:lumMod val="50000"/>
                  </a:schemeClr>
                </a:solidFill>
                <a:latin typeface="Verdana" pitchFamily="34" charset="0"/>
                <a:ea typeface="Verdana" pitchFamily="34" charset="0"/>
                <a:cs typeface="Verdana" pitchFamily="34" charset="0"/>
              </a:rPr>
              <a:t>I have been able to remain in </a:t>
            </a:r>
            <a:r>
              <a:rPr lang="en-GB" altLang="en-US" sz="1350" b="1" i="1" dirty="0">
                <a:solidFill>
                  <a:schemeClr val="accent5">
                    <a:lumMod val="50000"/>
                  </a:schemeClr>
                </a:solidFill>
                <a:latin typeface="Verdana" pitchFamily="34" charset="0"/>
                <a:ea typeface="Verdana" pitchFamily="34" charset="0"/>
                <a:cs typeface="Verdana" pitchFamily="34" charset="0"/>
              </a:rPr>
              <a:t>Malawi</a:t>
            </a:r>
            <a:r>
              <a:rPr lang="en-GB" altLang="en-US" sz="1350" i="1" dirty="0">
                <a:solidFill>
                  <a:schemeClr val="accent5">
                    <a:lumMod val="50000"/>
                  </a:schemeClr>
                </a:solidFill>
                <a:latin typeface="Verdana" pitchFamily="34" charset="0"/>
                <a:ea typeface="Verdana" pitchFamily="34" charset="0"/>
                <a:cs typeface="Verdana" pitchFamily="34" charset="0"/>
              </a:rPr>
              <a:t> to learn, while continuing to treat those who need me most.</a:t>
            </a:r>
            <a:r>
              <a:rPr lang="en-GB" altLang="en-US" sz="1350" dirty="0">
                <a:solidFill>
                  <a:schemeClr val="accent5">
                    <a:lumMod val="50000"/>
                  </a:schemeClr>
                </a:solidFill>
                <a:latin typeface="Verdana" pitchFamily="34" charset="0"/>
                <a:ea typeface="Verdana" pitchFamily="34" charset="0"/>
                <a:cs typeface="Verdana" pitchFamily="34" charset="0"/>
              </a:rPr>
              <a:t>”</a:t>
            </a:r>
          </a:p>
        </p:txBody>
      </p:sp>
      <p:sp>
        <p:nvSpPr>
          <p:cNvPr id="14" name="Rectangle 6">
            <a:extLst>
              <a:ext uri="{FF2B5EF4-FFF2-40B4-BE49-F238E27FC236}">
                <a16:creationId xmlns:a16="http://schemas.microsoft.com/office/drawing/2014/main" id="{BFE449AC-5005-9A47-9A47-98A66CE84A49}"/>
              </a:ext>
            </a:extLst>
          </p:cNvPr>
          <p:cNvSpPr/>
          <p:nvPr/>
        </p:nvSpPr>
        <p:spPr>
          <a:xfrm>
            <a:off x="0" y="6453335"/>
            <a:ext cx="9144000" cy="404665"/>
          </a:xfrm>
          <a:prstGeom prst="rect">
            <a:avLst/>
          </a:prstGeom>
          <a:solidFill>
            <a:srgbClr val="002060"/>
          </a:solidFill>
          <a:ln w="25400">
            <a:solidFill>
              <a:srgbClr val="B46D33"/>
            </a:solidFill>
          </a:ln>
        </p:spPr>
        <p:txBody>
          <a:bodyPr lIns="45719" rIns="45719" anchor="ctr"/>
          <a:lstStyle/>
          <a:p>
            <a:pPr>
              <a:defRPr>
                <a:solidFill>
                  <a:srgbClr val="002060"/>
                </a:solidFill>
              </a:defRPr>
            </a:pPr>
            <a:endParaRPr/>
          </a:p>
        </p:txBody>
      </p:sp>
      <p:pic>
        <p:nvPicPr>
          <p:cNvPr id="15" name="Picture 11" descr="Picture 11">
            <a:extLst>
              <a:ext uri="{FF2B5EF4-FFF2-40B4-BE49-F238E27FC236}">
                <a16:creationId xmlns:a16="http://schemas.microsoft.com/office/drawing/2014/main" id="{C2FC696F-F968-174A-A411-906587EE1174}"/>
              </a:ext>
            </a:extLst>
          </p:cNvPr>
          <p:cNvPicPr>
            <a:picLocks noChangeAspect="1"/>
          </p:cNvPicPr>
          <p:nvPr/>
        </p:nvPicPr>
        <p:blipFill>
          <a:blip r:embed="rId3"/>
          <a:stretch>
            <a:fillRect/>
          </a:stretch>
        </p:blipFill>
        <p:spPr>
          <a:xfrm>
            <a:off x="8748463" y="6412586"/>
            <a:ext cx="395537" cy="445414"/>
          </a:xfrm>
          <a:prstGeom prst="rect">
            <a:avLst/>
          </a:prstGeom>
          <a:ln w="12700">
            <a:miter lim="400000"/>
          </a:ln>
        </p:spPr>
      </p:pic>
      <p:sp>
        <p:nvSpPr>
          <p:cNvPr id="16" name="Rectangle 7">
            <a:extLst>
              <a:ext uri="{FF2B5EF4-FFF2-40B4-BE49-F238E27FC236}">
                <a16:creationId xmlns:a16="http://schemas.microsoft.com/office/drawing/2014/main" id="{4EC1C3A4-9F97-A24C-8169-0300AB81A4B5}"/>
              </a:ext>
            </a:extLst>
          </p:cNvPr>
          <p:cNvSpPr/>
          <p:nvPr/>
        </p:nvSpPr>
        <p:spPr>
          <a:xfrm>
            <a:off x="0" y="0"/>
            <a:ext cx="9144000" cy="142875"/>
          </a:xfrm>
          <a:prstGeom prst="rect">
            <a:avLst/>
          </a:prstGeom>
          <a:solidFill>
            <a:srgbClr val="A7114A"/>
          </a:solidFill>
          <a:ln w="6350">
            <a:solidFill>
              <a:srgbClr val="A7114A"/>
            </a:solidFill>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84727059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A79E6-BCD0-44AB-8CC2-393B794C1D06}"/>
              </a:ext>
            </a:extLst>
          </p:cNvPr>
          <p:cNvSpPr>
            <a:spLocks noGrp="1"/>
          </p:cNvSpPr>
          <p:nvPr>
            <p:ph type="title"/>
          </p:nvPr>
        </p:nvSpPr>
        <p:spPr>
          <a:xfrm>
            <a:off x="304801" y="156546"/>
            <a:ext cx="8443662" cy="1119118"/>
          </a:xfrm>
        </p:spPr>
        <p:txBody>
          <a:bodyPr>
            <a:normAutofit/>
          </a:bodyPr>
          <a:lstStyle/>
          <a:p>
            <a:r>
              <a:rPr lang="en-GB" dirty="0">
                <a:solidFill>
                  <a:schemeClr val="accent1">
                    <a:lumMod val="75000"/>
                  </a:schemeClr>
                </a:solidFill>
              </a:rPr>
              <a:t>Enrolments to Programmes</a:t>
            </a:r>
          </a:p>
        </p:txBody>
      </p:sp>
      <p:sp>
        <p:nvSpPr>
          <p:cNvPr id="3" name="TextBox 2"/>
          <p:cNvSpPr txBox="1"/>
          <p:nvPr/>
        </p:nvSpPr>
        <p:spPr>
          <a:xfrm>
            <a:off x="6296526" y="2230856"/>
            <a:ext cx="685800" cy="685800"/>
          </a:xfrm>
          <a:prstGeom prst="rect">
            <a:avLst/>
          </a:prstGeom>
          <a:noFill/>
        </p:spPr>
        <p:txBody>
          <a:bodyPr wrap="none" lIns="0" tIns="0" rIns="0" bIns="0" rtlCol="0">
            <a:noAutofit/>
          </a:bodyPr>
          <a:lstStyle/>
          <a:p>
            <a:pPr>
              <a:lnSpc>
                <a:spcPct val="110000"/>
              </a:lnSpc>
              <a:spcAft>
                <a:spcPts val="900"/>
              </a:spcAft>
            </a:pPr>
            <a:endParaRPr lang="en-US" sz="1050" dirty="0" err="1"/>
          </a:p>
        </p:txBody>
      </p:sp>
      <p:sp>
        <p:nvSpPr>
          <p:cNvPr id="5" name="Rectangle 34"/>
          <p:cNvSpPr>
            <a:spLocks noChangeArrowheads="1"/>
          </p:cNvSpPr>
          <p:nvPr/>
        </p:nvSpPr>
        <p:spPr bwMode="auto">
          <a:xfrm>
            <a:off x="304801" y="1049405"/>
            <a:ext cx="8443662" cy="1232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marL="342900" indent="-342900" eaLnBrk="0" hangingPunct="0">
              <a:defRPr sz="3600">
                <a:solidFill>
                  <a:schemeClr val="tx1"/>
                </a:solidFill>
                <a:latin typeface="Freestyle Script" pitchFamily="66" charset="0"/>
                <a:ea typeface="ＭＳ Ｐゴシック" pitchFamily="34" charset="-128"/>
              </a:defRPr>
            </a:lvl1pPr>
            <a:lvl2pPr marL="742950" indent="-285750" eaLnBrk="0" hangingPunct="0">
              <a:defRPr sz="3600">
                <a:solidFill>
                  <a:schemeClr val="tx1"/>
                </a:solidFill>
                <a:latin typeface="Freestyle Script" pitchFamily="66" charset="0"/>
                <a:ea typeface="ＭＳ Ｐゴシック" pitchFamily="34" charset="-128"/>
              </a:defRPr>
            </a:lvl2pPr>
            <a:lvl3pPr marL="1143000" indent="-228600" eaLnBrk="0" hangingPunct="0">
              <a:defRPr sz="3600">
                <a:solidFill>
                  <a:schemeClr val="tx1"/>
                </a:solidFill>
                <a:latin typeface="Freestyle Script" pitchFamily="66" charset="0"/>
                <a:ea typeface="ＭＳ Ｐゴシック" pitchFamily="34" charset="-128"/>
              </a:defRPr>
            </a:lvl3pPr>
            <a:lvl4pPr marL="1600200" indent="-228600" eaLnBrk="0" hangingPunct="0">
              <a:defRPr sz="3600">
                <a:solidFill>
                  <a:schemeClr val="tx1"/>
                </a:solidFill>
                <a:latin typeface="Freestyle Script" pitchFamily="66" charset="0"/>
                <a:ea typeface="ＭＳ Ｐゴシック" pitchFamily="34" charset="-128"/>
              </a:defRPr>
            </a:lvl4pPr>
            <a:lvl5pPr marL="2057400" indent="-228600" eaLnBrk="0" hangingPunct="0">
              <a:defRPr sz="3600">
                <a:solidFill>
                  <a:schemeClr val="tx1"/>
                </a:solidFill>
                <a:latin typeface="Freestyle Script" pitchFamily="66" charset="0"/>
                <a:ea typeface="ＭＳ Ｐゴシック" pitchFamily="34" charset="-128"/>
              </a:defRPr>
            </a:lvl5pPr>
            <a:lvl6pPr marL="2514600" indent="-228600" eaLnBrk="0" fontAlgn="base" hangingPunct="0">
              <a:spcBef>
                <a:spcPct val="0"/>
              </a:spcBef>
              <a:spcAft>
                <a:spcPct val="0"/>
              </a:spcAft>
              <a:defRPr sz="3600">
                <a:solidFill>
                  <a:schemeClr val="tx1"/>
                </a:solidFill>
                <a:latin typeface="Freestyle Script" pitchFamily="66" charset="0"/>
                <a:ea typeface="ＭＳ Ｐゴシック" pitchFamily="34" charset="-128"/>
              </a:defRPr>
            </a:lvl6pPr>
            <a:lvl7pPr marL="2971800" indent="-228600" eaLnBrk="0" fontAlgn="base" hangingPunct="0">
              <a:spcBef>
                <a:spcPct val="0"/>
              </a:spcBef>
              <a:spcAft>
                <a:spcPct val="0"/>
              </a:spcAft>
              <a:defRPr sz="3600">
                <a:solidFill>
                  <a:schemeClr val="tx1"/>
                </a:solidFill>
                <a:latin typeface="Freestyle Script" pitchFamily="66" charset="0"/>
                <a:ea typeface="ＭＳ Ｐゴシック" pitchFamily="34" charset="-128"/>
              </a:defRPr>
            </a:lvl7pPr>
            <a:lvl8pPr marL="3429000" indent="-228600" eaLnBrk="0" fontAlgn="base" hangingPunct="0">
              <a:spcBef>
                <a:spcPct val="0"/>
              </a:spcBef>
              <a:spcAft>
                <a:spcPct val="0"/>
              </a:spcAft>
              <a:defRPr sz="3600">
                <a:solidFill>
                  <a:schemeClr val="tx1"/>
                </a:solidFill>
                <a:latin typeface="Freestyle Script" pitchFamily="66" charset="0"/>
                <a:ea typeface="ＭＳ Ｐゴシック" pitchFamily="34" charset="-128"/>
              </a:defRPr>
            </a:lvl8pPr>
            <a:lvl9pPr marL="3886200" indent="-228600" eaLnBrk="0" fontAlgn="base" hangingPunct="0">
              <a:spcBef>
                <a:spcPct val="0"/>
              </a:spcBef>
              <a:spcAft>
                <a:spcPct val="0"/>
              </a:spcAft>
              <a:defRPr sz="3600">
                <a:solidFill>
                  <a:schemeClr val="tx1"/>
                </a:solidFill>
                <a:latin typeface="Freestyle Script" pitchFamily="66" charset="0"/>
                <a:ea typeface="ＭＳ Ｐゴシック" pitchFamily="34" charset="-128"/>
              </a:defRPr>
            </a:lvl9pPr>
          </a:lstStyle>
          <a:p>
            <a:pPr algn="just">
              <a:spcBef>
                <a:spcPct val="20000"/>
              </a:spcBef>
              <a:buFont typeface="Wingdings" panose="05000000000000000000" pitchFamily="2" charset="2"/>
              <a:buChar char="q"/>
              <a:defRPr/>
            </a:pPr>
            <a:r>
              <a:rPr lang="en-GB" altLang="en-US" sz="2000" dirty="0">
                <a:solidFill>
                  <a:schemeClr val="accent5">
                    <a:lumMod val="75000"/>
                  </a:schemeClr>
                </a:solidFill>
                <a:latin typeface="Arial" panose="020B0604020202020204" pitchFamily="34" charset="0"/>
                <a:cs typeface="Arial" panose="020B0604020202020204" pitchFamily="34" charset="0"/>
              </a:rPr>
              <a:t>MSc in Surgical Sciences - launched Sep 2007</a:t>
            </a:r>
          </a:p>
          <a:p>
            <a:pPr algn="just">
              <a:spcBef>
                <a:spcPct val="20000"/>
              </a:spcBef>
              <a:buFont typeface="Wingdings" panose="05000000000000000000" pitchFamily="2" charset="2"/>
              <a:buChar char="q"/>
              <a:defRPr/>
            </a:pPr>
            <a:r>
              <a:rPr lang="en-GB" altLang="en-US" sz="2000" dirty="0">
                <a:solidFill>
                  <a:schemeClr val="accent5">
                    <a:lumMod val="75000"/>
                  </a:schemeClr>
                </a:solidFill>
                <a:latin typeface="Arial" panose="020B0604020202020204" pitchFamily="34" charset="0"/>
                <a:cs typeface="Arial" panose="020B0604020202020204" pitchFamily="34" charset="0"/>
              </a:rPr>
              <a:t>8 Surgical Masters programmes ~  550 currently on programme</a:t>
            </a:r>
          </a:p>
          <a:p>
            <a:pPr algn="just">
              <a:spcBef>
                <a:spcPct val="20000"/>
              </a:spcBef>
              <a:buFont typeface="Wingdings" panose="05000000000000000000" pitchFamily="2" charset="2"/>
              <a:buChar char="q"/>
              <a:defRPr/>
            </a:pPr>
            <a:r>
              <a:rPr lang="en-GB" sz="2000" dirty="0">
                <a:solidFill>
                  <a:schemeClr val="accent5">
                    <a:lumMod val="75000"/>
                  </a:schemeClr>
                </a:solidFill>
                <a:latin typeface="Arial" panose="020B0604020202020204" pitchFamily="34" charset="0"/>
                <a:cs typeface="Arial" panose="020B0604020202020204" pitchFamily="34" charset="0"/>
              </a:rPr>
              <a:t>Over 2,500 have enrolled in 12 years</a:t>
            </a:r>
          </a:p>
          <a:p>
            <a:pPr algn="just">
              <a:spcBef>
                <a:spcPct val="20000"/>
              </a:spcBef>
              <a:buFont typeface="Wingdings" panose="05000000000000000000" pitchFamily="2" charset="2"/>
              <a:buChar char="q"/>
              <a:defRPr/>
            </a:pPr>
            <a:r>
              <a:rPr lang="en-GB" sz="2000" dirty="0">
                <a:solidFill>
                  <a:schemeClr val="accent5">
                    <a:lumMod val="75000"/>
                  </a:schemeClr>
                </a:solidFill>
                <a:latin typeface="Arial" panose="020B0604020202020204" pitchFamily="34" charset="0"/>
                <a:cs typeface="Arial" panose="020B0604020202020204" pitchFamily="34" charset="0"/>
              </a:rPr>
              <a:t>MSc in Patient Safety &amp; Clinical Human Factors - launched Sep 2018</a:t>
            </a:r>
            <a:endParaRPr lang="en-GB" altLang="en-US" sz="2000" dirty="0">
              <a:solidFill>
                <a:schemeClr val="accent5">
                  <a:lumMod val="75000"/>
                </a:schemeClr>
              </a:solidFill>
              <a:latin typeface="Arial" panose="020B0604020202020204" pitchFamily="34" charset="0"/>
              <a:cs typeface="Arial" panose="020B0604020202020204" pitchFamily="34" charset="0"/>
            </a:endParaRPr>
          </a:p>
          <a:p>
            <a:pPr algn="just">
              <a:spcBef>
                <a:spcPct val="20000"/>
              </a:spcBef>
              <a:buFontTx/>
              <a:buChar char="•"/>
              <a:defRPr/>
            </a:pPr>
            <a:endParaRPr lang="en-GB" sz="2000" dirty="0">
              <a:solidFill>
                <a:schemeClr val="accent5">
                  <a:lumMod val="75000"/>
                </a:schemeClr>
              </a:solidFill>
              <a:latin typeface="Arial" panose="020B0604020202020204" pitchFamily="34" charset="0"/>
              <a:cs typeface="Arial" panose="020B0604020202020204" pitchFamily="34" charset="0"/>
            </a:endParaRPr>
          </a:p>
          <a:p>
            <a:pPr algn="just">
              <a:spcBef>
                <a:spcPct val="20000"/>
              </a:spcBef>
              <a:defRPr/>
            </a:pPr>
            <a:r>
              <a:rPr lang="en-GB" altLang="en-US" sz="2000" dirty="0">
                <a:solidFill>
                  <a:schemeClr val="accent5">
                    <a:lumMod val="75000"/>
                  </a:schemeClr>
                </a:solidFill>
                <a:latin typeface="Arial" panose="020B0604020202020204" pitchFamily="34" charset="0"/>
                <a:cs typeface="Arial" panose="020B0604020202020204" pitchFamily="34" charset="0"/>
              </a:rPr>
              <a:t> </a:t>
            </a:r>
          </a:p>
          <a:p>
            <a:pPr marL="0" indent="0" algn="just">
              <a:spcBef>
                <a:spcPct val="20000"/>
              </a:spcBef>
              <a:defRPr/>
            </a:pPr>
            <a:r>
              <a:rPr lang="en-GB" altLang="en-US" sz="2000" dirty="0">
                <a:solidFill>
                  <a:schemeClr val="accent5">
                    <a:lumMod val="75000"/>
                  </a:schemeClr>
                </a:solidFill>
                <a:latin typeface="Arial" panose="020B0604020202020204" pitchFamily="34" charset="0"/>
                <a:cs typeface="Arial" panose="020B0604020202020204" pitchFamily="34" charset="0"/>
              </a:rPr>
              <a:t>	</a:t>
            </a:r>
          </a:p>
          <a:p>
            <a:pPr algn="just">
              <a:spcBef>
                <a:spcPct val="20000"/>
              </a:spcBef>
              <a:defRPr/>
            </a:pPr>
            <a:endParaRPr lang="en-GB" altLang="en-US" sz="2000" dirty="0">
              <a:solidFill>
                <a:schemeClr val="accent5">
                  <a:lumMod val="75000"/>
                </a:schemeClr>
              </a:solidFill>
              <a:latin typeface="Arial" panose="020B0604020202020204" pitchFamily="34" charset="0"/>
              <a:cs typeface="Arial" panose="020B0604020202020204" pitchFamily="34" charset="0"/>
            </a:endParaRPr>
          </a:p>
        </p:txBody>
      </p:sp>
      <p:pic>
        <p:nvPicPr>
          <p:cNvPr id="7" name="Picture 6" descr="A screenshot of a cell phone&#10;&#10;Description automatically generated">
            <a:extLst>
              <a:ext uri="{FF2B5EF4-FFF2-40B4-BE49-F238E27FC236}">
                <a16:creationId xmlns:a16="http://schemas.microsoft.com/office/drawing/2014/main" id="{E68DD5A4-375A-114E-B6DE-117CD03BE9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95477" y="2630053"/>
            <a:ext cx="7598580" cy="3563038"/>
          </a:xfrm>
          <a:prstGeom prst="rect">
            <a:avLst/>
          </a:prstGeom>
        </p:spPr>
      </p:pic>
      <p:sp>
        <p:nvSpPr>
          <p:cNvPr id="6" name="Rectangle 6">
            <a:extLst>
              <a:ext uri="{FF2B5EF4-FFF2-40B4-BE49-F238E27FC236}">
                <a16:creationId xmlns:a16="http://schemas.microsoft.com/office/drawing/2014/main" id="{5B6AF9DC-94E6-984F-B508-D30D37393D4E}"/>
              </a:ext>
            </a:extLst>
          </p:cNvPr>
          <p:cNvSpPr/>
          <p:nvPr/>
        </p:nvSpPr>
        <p:spPr>
          <a:xfrm>
            <a:off x="0" y="6453335"/>
            <a:ext cx="9144000" cy="404665"/>
          </a:xfrm>
          <a:prstGeom prst="rect">
            <a:avLst/>
          </a:prstGeom>
          <a:solidFill>
            <a:srgbClr val="002060"/>
          </a:solidFill>
          <a:ln w="25400">
            <a:solidFill>
              <a:srgbClr val="B46D33"/>
            </a:solidFill>
          </a:ln>
        </p:spPr>
        <p:txBody>
          <a:bodyPr lIns="45719" rIns="45719" anchor="ctr"/>
          <a:lstStyle/>
          <a:p>
            <a:pPr>
              <a:defRPr>
                <a:solidFill>
                  <a:srgbClr val="002060"/>
                </a:solidFill>
              </a:defRPr>
            </a:pPr>
            <a:endParaRPr/>
          </a:p>
        </p:txBody>
      </p:sp>
      <p:pic>
        <p:nvPicPr>
          <p:cNvPr id="8" name="Picture 11" descr="Picture 11">
            <a:extLst>
              <a:ext uri="{FF2B5EF4-FFF2-40B4-BE49-F238E27FC236}">
                <a16:creationId xmlns:a16="http://schemas.microsoft.com/office/drawing/2014/main" id="{D4CE5BC1-CB83-A645-9C89-D9851665886C}"/>
              </a:ext>
            </a:extLst>
          </p:cNvPr>
          <p:cNvPicPr>
            <a:picLocks noChangeAspect="1"/>
          </p:cNvPicPr>
          <p:nvPr/>
        </p:nvPicPr>
        <p:blipFill>
          <a:blip r:embed="rId3"/>
          <a:stretch>
            <a:fillRect/>
          </a:stretch>
        </p:blipFill>
        <p:spPr>
          <a:xfrm>
            <a:off x="8748463" y="6412586"/>
            <a:ext cx="395537" cy="445414"/>
          </a:xfrm>
          <a:prstGeom prst="rect">
            <a:avLst/>
          </a:prstGeom>
          <a:ln w="12700">
            <a:miter lim="400000"/>
          </a:ln>
        </p:spPr>
      </p:pic>
      <p:sp>
        <p:nvSpPr>
          <p:cNvPr id="9" name="Rectangle 7">
            <a:extLst>
              <a:ext uri="{FF2B5EF4-FFF2-40B4-BE49-F238E27FC236}">
                <a16:creationId xmlns:a16="http://schemas.microsoft.com/office/drawing/2014/main" id="{F1C27F89-2AB1-A84E-BDF7-C1252586C2D8}"/>
              </a:ext>
            </a:extLst>
          </p:cNvPr>
          <p:cNvSpPr/>
          <p:nvPr/>
        </p:nvSpPr>
        <p:spPr>
          <a:xfrm>
            <a:off x="0" y="0"/>
            <a:ext cx="9144000" cy="142875"/>
          </a:xfrm>
          <a:prstGeom prst="rect">
            <a:avLst/>
          </a:prstGeom>
          <a:solidFill>
            <a:srgbClr val="A7114A"/>
          </a:solidFill>
          <a:ln w="6350">
            <a:solidFill>
              <a:srgbClr val="A7114A"/>
            </a:solidFill>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23859338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CC380-5931-45CE-8B78-8366A32D5738}"/>
              </a:ext>
            </a:extLst>
          </p:cNvPr>
          <p:cNvSpPr>
            <a:spLocks noGrp="1"/>
          </p:cNvSpPr>
          <p:nvPr>
            <p:ph type="title"/>
          </p:nvPr>
        </p:nvSpPr>
        <p:spPr>
          <a:xfrm>
            <a:off x="2614857" y="262470"/>
            <a:ext cx="4859999" cy="1003697"/>
          </a:xfrm>
        </p:spPr>
        <p:txBody>
          <a:bodyPr>
            <a:normAutofit/>
          </a:bodyPr>
          <a:lstStyle/>
          <a:p>
            <a:r>
              <a:rPr lang="en-GB" sz="4800" dirty="0">
                <a:solidFill>
                  <a:schemeClr val="accent1">
                    <a:lumMod val="75000"/>
                  </a:schemeClr>
                </a:solidFill>
              </a:rPr>
              <a:t>Global reach</a:t>
            </a:r>
          </a:p>
        </p:txBody>
      </p:sp>
      <p:pic>
        <p:nvPicPr>
          <p:cNvPr id="4" name="Content Placeholder 3"/>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1" y="1832172"/>
            <a:ext cx="7474857" cy="4381813"/>
          </a:xfrm>
          <a:prstGeom prst="rect">
            <a:avLst/>
          </a:prstGeom>
        </p:spPr>
      </p:pic>
      <p:sp>
        <p:nvSpPr>
          <p:cNvPr id="9" name="Rectangle 8"/>
          <p:cNvSpPr/>
          <p:nvPr/>
        </p:nvSpPr>
        <p:spPr>
          <a:xfrm>
            <a:off x="4031877" y="1385842"/>
            <a:ext cx="5141151" cy="830997"/>
          </a:xfrm>
          <a:prstGeom prst="rect">
            <a:avLst/>
          </a:prstGeom>
          <a:ln>
            <a:noFill/>
          </a:ln>
        </p:spPr>
        <p:txBody>
          <a:bodyPr wrap="none">
            <a:spAutoFit/>
          </a:bodyPr>
          <a:lstStyle/>
          <a:p>
            <a:pPr algn="ctr"/>
            <a:r>
              <a:rPr lang="en-GB" sz="2400" dirty="0">
                <a:solidFill>
                  <a:srgbClr val="244B5A"/>
                </a:solidFill>
                <a:ea typeface="+mj-ea"/>
                <a:cs typeface="+mj-cs"/>
              </a:rPr>
              <a:t>Over 2500 students enrolled since 2007</a:t>
            </a:r>
          </a:p>
          <a:p>
            <a:pPr algn="ctr"/>
            <a:r>
              <a:rPr lang="en-GB" sz="2400" dirty="0">
                <a:solidFill>
                  <a:srgbClr val="244B5A"/>
                </a:solidFill>
                <a:ea typeface="+mj-ea"/>
                <a:cs typeface="+mj-cs"/>
              </a:rPr>
              <a:t>from 76 countries</a:t>
            </a:r>
            <a:endParaRPr lang="en-GB" sz="2400" dirty="0"/>
          </a:p>
        </p:txBody>
      </p:sp>
      <p:sp>
        <p:nvSpPr>
          <p:cNvPr id="5" name="Oval 4">
            <a:extLst>
              <a:ext uri="{FF2B5EF4-FFF2-40B4-BE49-F238E27FC236}">
                <a16:creationId xmlns:a16="http://schemas.microsoft.com/office/drawing/2014/main" id="{9041523F-E4B7-404B-918B-9DFF84EC7EC4}"/>
              </a:ext>
            </a:extLst>
          </p:cNvPr>
          <p:cNvSpPr/>
          <p:nvPr/>
        </p:nvSpPr>
        <p:spPr>
          <a:xfrm>
            <a:off x="3496451" y="4023078"/>
            <a:ext cx="828806" cy="650522"/>
          </a:xfrm>
          <a:prstGeom prst="ellipse">
            <a:avLst/>
          </a:prstGeom>
          <a:noFill/>
          <a:ln w="349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spcAft>
                <a:spcPts val="900"/>
              </a:spcAft>
            </a:pPr>
            <a:endParaRPr lang="en-US" sz="1050" dirty="0" err="1"/>
          </a:p>
        </p:txBody>
      </p:sp>
      <p:sp>
        <p:nvSpPr>
          <p:cNvPr id="6" name="Rectangle 6">
            <a:extLst>
              <a:ext uri="{FF2B5EF4-FFF2-40B4-BE49-F238E27FC236}">
                <a16:creationId xmlns:a16="http://schemas.microsoft.com/office/drawing/2014/main" id="{30BACC27-6B5C-A649-9D65-F86AC991D91E}"/>
              </a:ext>
            </a:extLst>
          </p:cNvPr>
          <p:cNvSpPr/>
          <p:nvPr/>
        </p:nvSpPr>
        <p:spPr>
          <a:xfrm>
            <a:off x="0" y="6453335"/>
            <a:ext cx="9144000" cy="404665"/>
          </a:xfrm>
          <a:prstGeom prst="rect">
            <a:avLst/>
          </a:prstGeom>
          <a:solidFill>
            <a:srgbClr val="002060"/>
          </a:solidFill>
          <a:ln w="25400">
            <a:solidFill>
              <a:srgbClr val="B46D33"/>
            </a:solidFill>
          </a:ln>
        </p:spPr>
        <p:txBody>
          <a:bodyPr lIns="45719" rIns="45719" anchor="ctr"/>
          <a:lstStyle/>
          <a:p>
            <a:pPr>
              <a:defRPr>
                <a:solidFill>
                  <a:srgbClr val="002060"/>
                </a:solidFill>
              </a:defRPr>
            </a:pPr>
            <a:endParaRPr/>
          </a:p>
        </p:txBody>
      </p:sp>
      <p:pic>
        <p:nvPicPr>
          <p:cNvPr id="7" name="Picture 11" descr="Picture 11">
            <a:extLst>
              <a:ext uri="{FF2B5EF4-FFF2-40B4-BE49-F238E27FC236}">
                <a16:creationId xmlns:a16="http://schemas.microsoft.com/office/drawing/2014/main" id="{466A0C88-C0C8-8440-BBF7-BC56DAFCBE24}"/>
              </a:ext>
            </a:extLst>
          </p:cNvPr>
          <p:cNvPicPr>
            <a:picLocks noChangeAspect="1"/>
          </p:cNvPicPr>
          <p:nvPr/>
        </p:nvPicPr>
        <p:blipFill>
          <a:blip r:embed="rId5"/>
          <a:stretch>
            <a:fillRect/>
          </a:stretch>
        </p:blipFill>
        <p:spPr>
          <a:xfrm>
            <a:off x="8748463" y="6412586"/>
            <a:ext cx="395537" cy="445414"/>
          </a:xfrm>
          <a:prstGeom prst="rect">
            <a:avLst/>
          </a:prstGeom>
          <a:ln w="12700">
            <a:miter lim="400000"/>
          </a:ln>
        </p:spPr>
      </p:pic>
      <p:pic>
        <p:nvPicPr>
          <p:cNvPr id="8" name="world_animated">
            <a:hlinkClick r:id="" action="ppaction://media"/>
            <a:extLst>
              <a:ext uri="{FF2B5EF4-FFF2-40B4-BE49-F238E27FC236}">
                <a16:creationId xmlns:a16="http://schemas.microsoft.com/office/drawing/2014/main" id="{E9488D3A-2D57-9146-B5DA-76F7C1522FDA}"/>
              </a:ext>
            </a:extLst>
          </p:cNvPr>
          <p:cNvPicPr/>
          <p:nvPr>
            <a:videoFile r:link="rId2"/>
            <p:extLst>
              <p:ext uri="{DAA4B4D4-6D71-4841-9C94-3DE7FCFB9230}">
                <p14:media xmlns:p14="http://schemas.microsoft.com/office/powerpoint/2010/main" r:embed="rId1"/>
              </p:ext>
            </p:extLst>
          </p:nvPr>
        </p:nvPicPr>
        <p:blipFill>
          <a:blip r:embed="rId6"/>
          <a:stretch>
            <a:fillRect/>
          </a:stretch>
        </p:blipFill>
        <p:spPr>
          <a:xfrm>
            <a:off x="93740" y="246741"/>
            <a:ext cx="1965434" cy="1624693"/>
          </a:xfrm>
          <a:prstGeom prst="rect">
            <a:avLst/>
          </a:prstGeom>
        </p:spPr>
      </p:pic>
      <p:sp>
        <p:nvSpPr>
          <p:cNvPr id="10" name="Rectangle 7">
            <a:extLst>
              <a:ext uri="{FF2B5EF4-FFF2-40B4-BE49-F238E27FC236}">
                <a16:creationId xmlns:a16="http://schemas.microsoft.com/office/drawing/2014/main" id="{BAE34F5A-8F1C-404A-8CD1-EA867BB9979E}"/>
              </a:ext>
            </a:extLst>
          </p:cNvPr>
          <p:cNvSpPr/>
          <p:nvPr/>
        </p:nvSpPr>
        <p:spPr>
          <a:xfrm>
            <a:off x="0" y="0"/>
            <a:ext cx="9144000" cy="142875"/>
          </a:xfrm>
          <a:prstGeom prst="rect">
            <a:avLst/>
          </a:prstGeom>
          <a:solidFill>
            <a:srgbClr val="A7114A"/>
          </a:solidFill>
          <a:ln w="6350">
            <a:solidFill>
              <a:srgbClr val="A7114A"/>
            </a:solidFill>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1058743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621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withEffect">
                                  <p:stCondLst>
                                    <p:cond delay="0"/>
                                  </p:stCondLst>
                                  <p:childTnLst>
                                    <p:cmd type="call" cmd="togglePause">
                                      <p:cBhvr>
                                        <p:cTn id="13" dur="1" fill="hold"/>
                                        <p:tgtEl>
                                          <p:spTgt spid="8"/>
                                        </p:tgtEl>
                                      </p:cBhvr>
                                    </p:cmd>
                                  </p:childTnLst>
                                </p:cTn>
                              </p:par>
                            </p:childTnLst>
                          </p:cTn>
                        </p:par>
                      </p:childTnLst>
                    </p:cTn>
                  </p:par>
                </p:childTnLst>
              </p:cTn>
              <p:nextCondLst>
                <p:cond evt="onClick" delay="0">
                  <p:tgtEl>
                    <p:spTgt spid="8"/>
                  </p:tgtEl>
                </p:cond>
              </p:nextCondLst>
            </p:seq>
            <p:video>
              <p:cMediaNode vol="80000">
                <p:cTn id="14" repeatCount="2000" fill="remove" display="0">
                  <p:stCondLst>
                    <p:cond delay="indefinite"/>
                  </p:stCondLst>
                </p:cTn>
                <p:tgtEl>
                  <p:spTgt spid="8"/>
                </p:tgtEl>
              </p:cMediaNode>
            </p:video>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Title 1"/>
          <p:cNvSpPr txBox="1">
            <a:spLocks noGrp="1"/>
          </p:cNvSpPr>
          <p:nvPr>
            <p:ph type="title"/>
          </p:nvPr>
        </p:nvSpPr>
        <p:spPr>
          <a:xfrm>
            <a:off x="0" y="248388"/>
            <a:ext cx="9144000" cy="1143001"/>
          </a:xfrm>
          <a:prstGeom prst="rect">
            <a:avLst/>
          </a:prstGeom>
        </p:spPr>
        <p:txBody>
          <a:bodyPr>
            <a:noAutofit/>
          </a:bodyPr>
          <a:lstStyle>
            <a:lvl1pPr>
              <a:defRPr sz="3200"/>
            </a:lvl1pPr>
          </a:lstStyle>
          <a:p>
            <a:r>
              <a:rPr sz="3600" dirty="0">
                <a:solidFill>
                  <a:schemeClr val="accent1">
                    <a:lumMod val="75000"/>
                  </a:schemeClr>
                </a:solidFill>
              </a:rPr>
              <a:t>University of Edinburgh – Medical School origins</a:t>
            </a:r>
          </a:p>
        </p:txBody>
      </p:sp>
      <p:sp>
        <p:nvSpPr>
          <p:cNvPr id="182" name="Content Placeholder 2"/>
          <p:cNvSpPr txBox="1">
            <a:spLocks noGrp="1"/>
          </p:cNvSpPr>
          <p:nvPr>
            <p:ph type="body" idx="1"/>
          </p:nvPr>
        </p:nvSpPr>
        <p:spPr>
          <a:xfrm>
            <a:off x="179512" y="1355844"/>
            <a:ext cx="8964488" cy="4711126"/>
          </a:xfrm>
          <a:prstGeom prst="rect">
            <a:avLst/>
          </a:prstGeom>
        </p:spPr>
        <p:txBody>
          <a:bodyPr>
            <a:normAutofit/>
          </a:bodyPr>
          <a:lstStyle/>
          <a:p>
            <a:pPr>
              <a:spcBef>
                <a:spcPts val="500"/>
              </a:spcBef>
              <a:defRPr sz="2400"/>
            </a:pPr>
            <a:r>
              <a:rPr dirty="0"/>
              <a:t>Medicine taught at Edinburgh since beginning 16</a:t>
            </a:r>
            <a:r>
              <a:rPr baseline="30000" dirty="0"/>
              <a:t>th</a:t>
            </a:r>
            <a:r>
              <a:rPr dirty="0"/>
              <a:t> century</a:t>
            </a:r>
          </a:p>
          <a:p>
            <a:pPr>
              <a:spcBef>
                <a:spcPts val="500"/>
              </a:spcBef>
              <a:defRPr sz="2400"/>
            </a:pPr>
            <a:r>
              <a:rPr dirty="0"/>
              <a:t>formation dependent on Incorporation of Surgeons and Barber Surgeons (1505) and Royal College of Physicians (1681)</a:t>
            </a:r>
          </a:p>
          <a:p>
            <a:pPr>
              <a:spcBef>
                <a:spcPts val="500"/>
              </a:spcBef>
              <a:defRPr sz="2400"/>
            </a:pPr>
            <a:r>
              <a:rPr dirty="0"/>
              <a:t>University of Edinburgh (1582) modelled on University of Bologna </a:t>
            </a:r>
          </a:p>
          <a:p>
            <a:pPr>
              <a:spcBef>
                <a:spcPts val="500"/>
              </a:spcBef>
              <a:defRPr sz="2400"/>
            </a:pPr>
            <a:r>
              <a:rPr dirty="0"/>
              <a:t>medical teaching based on Universities of Padua and Leiden (founders studied, Scots treated)</a:t>
            </a:r>
          </a:p>
          <a:p>
            <a:pPr>
              <a:spcBef>
                <a:spcPts val="500"/>
              </a:spcBef>
              <a:defRPr sz="2400"/>
            </a:pPr>
            <a:r>
              <a:rPr dirty="0"/>
              <a:t>anatomy was primary facet of medical teaching</a:t>
            </a:r>
          </a:p>
          <a:p>
            <a:pPr>
              <a:spcBef>
                <a:spcPts val="500"/>
              </a:spcBef>
              <a:defRPr sz="2400"/>
            </a:pPr>
            <a:r>
              <a:rPr dirty="0"/>
              <a:t>1000 students studying in Edinburgh </a:t>
            </a:r>
            <a:r>
              <a:rPr lang="en-GB" dirty="0"/>
              <a:t>(extra-mural school)</a:t>
            </a:r>
            <a:endParaRPr dirty="0"/>
          </a:p>
          <a:p>
            <a:pPr>
              <a:spcBef>
                <a:spcPts val="500"/>
              </a:spcBef>
              <a:defRPr sz="2400"/>
            </a:pPr>
            <a:r>
              <a:rPr dirty="0"/>
              <a:t>Alexander Monro appointed RCSEd Professor of Anatomy (1720)</a:t>
            </a:r>
          </a:p>
          <a:p>
            <a:pPr>
              <a:spcBef>
                <a:spcPts val="500"/>
              </a:spcBef>
              <a:defRPr sz="2400"/>
            </a:pPr>
            <a:r>
              <a:rPr dirty="0"/>
              <a:t>4 chairs appointed to create faculty allowing </a:t>
            </a:r>
            <a:r>
              <a:rPr dirty="0" err="1"/>
              <a:t>UoE</a:t>
            </a:r>
            <a:r>
              <a:rPr dirty="0"/>
              <a:t> to award Doctor of Medicine (MD)  - 1726 (including Monro)</a:t>
            </a:r>
          </a:p>
        </p:txBody>
      </p:sp>
      <p:sp>
        <p:nvSpPr>
          <p:cNvPr id="183" name="Rectangle 3"/>
          <p:cNvSpPr/>
          <p:nvPr/>
        </p:nvSpPr>
        <p:spPr>
          <a:xfrm>
            <a:off x="0" y="0"/>
            <a:ext cx="9144000" cy="142875"/>
          </a:xfrm>
          <a:prstGeom prst="rect">
            <a:avLst/>
          </a:prstGeom>
          <a:solidFill>
            <a:srgbClr val="A7114A"/>
          </a:solidFill>
          <a:ln w="6350">
            <a:solidFill>
              <a:srgbClr val="A7114A"/>
            </a:solidFill>
          </a:ln>
        </p:spPr>
        <p:txBody>
          <a:bodyPr lIns="45719" rIns="45719" anchor="ctr"/>
          <a:lstStyle/>
          <a:p>
            <a:pPr algn="ctr">
              <a:defRPr>
                <a:solidFill>
                  <a:srgbClr val="FFFFFF"/>
                </a:solidFill>
              </a:defRPr>
            </a:pPr>
            <a:endParaRPr/>
          </a:p>
        </p:txBody>
      </p:sp>
      <p:sp>
        <p:nvSpPr>
          <p:cNvPr id="184" name="Rectangle 6"/>
          <p:cNvSpPr/>
          <p:nvPr/>
        </p:nvSpPr>
        <p:spPr>
          <a:xfrm>
            <a:off x="0" y="6453335"/>
            <a:ext cx="9144000" cy="404665"/>
          </a:xfrm>
          <a:prstGeom prst="rect">
            <a:avLst/>
          </a:prstGeom>
          <a:solidFill>
            <a:srgbClr val="002060"/>
          </a:solidFill>
          <a:ln w="25400">
            <a:solidFill>
              <a:srgbClr val="B46D33"/>
            </a:solidFill>
          </a:ln>
        </p:spPr>
        <p:txBody>
          <a:bodyPr lIns="45719" rIns="45719" anchor="ctr"/>
          <a:lstStyle/>
          <a:p>
            <a:pPr>
              <a:defRPr>
                <a:solidFill>
                  <a:srgbClr val="002060"/>
                </a:solidFill>
              </a:defRPr>
            </a:pPr>
            <a:endParaRPr/>
          </a:p>
        </p:txBody>
      </p:sp>
      <p:pic>
        <p:nvPicPr>
          <p:cNvPr id="185" name="Picture 11" descr="Picture 11"/>
          <p:cNvPicPr>
            <a:picLocks noChangeAspect="1"/>
          </p:cNvPicPr>
          <p:nvPr/>
        </p:nvPicPr>
        <p:blipFill>
          <a:blip r:embed="rId3"/>
          <a:stretch>
            <a:fillRect/>
          </a:stretch>
        </p:blipFill>
        <p:spPr>
          <a:xfrm>
            <a:off x="8748463" y="6412586"/>
            <a:ext cx="395537" cy="445414"/>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993" y="0"/>
            <a:ext cx="9140007" cy="692696"/>
          </a:xfrm>
          <a:prstGeom prst="rect">
            <a:avLst/>
          </a:prstGeom>
          <a:gradFill flip="none" rotWithShape="1">
            <a:gsLst>
              <a:gs pos="0">
                <a:schemeClr val="accent5">
                  <a:lumMod val="20000"/>
                  <a:lumOff val="80000"/>
                  <a:alpha val="24000"/>
                </a:schemeClr>
              </a:gs>
              <a:gs pos="0">
                <a:schemeClr val="accent5">
                  <a:lumMod val="20000"/>
                  <a:lumOff val="80000"/>
                </a:schemeClr>
              </a:gs>
              <a:gs pos="83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47"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496" y="1268760"/>
            <a:ext cx="3971925" cy="4227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6" name="Content Placeholder 2"/>
          <p:cNvSpPr>
            <a:spLocks noGrp="1"/>
          </p:cNvSpPr>
          <p:nvPr>
            <p:ph idx="1"/>
          </p:nvPr>
        </p:nvSpPr>
        <p:spPr>
          <a:xfrm>
            <a:off x="3779913" y="1052737"/>
            <a:ext cx="5256584" cy="5011862"/>
          </a:xfrm>
          <a:ln>
            <a:noFill/>
          </a:ln>
        </p:spPr>
        <p:txBody>
          <a:bodyPr>
            <a:normAutofit fontScale="85000" lnSpcReduction="10000"/>
          </a:bodyPr>
          <a:lstStyle/>
          <a:p>
            <a:pPr algn="just"/>
            <a:r>
              <a:rPr lang="en-US" sz="2400" dirty="0">
                <a:latin typeface="Arial"/>
                <a:cs typeface="Arial"/>
              </a:rPr>
              <a:t>In 2004, Malawi had the lowest doctor staffing levels in southern Africa, </a:t>
            </a:r>
            <a:r>
              <a:rPr lang="it-IT" sz="2400" dirty="0">
                <a:latin typeface="Arial"/>
                <a:cs typeface="Arial"/>
              </a:rPr>
              <a:t>2.03/100K in 2010 (</a:t>
            </a:r>
            <a:r>
              <a:rPr lang="it-IT" sz="2400" dirty="0" err="1">
                <a:latin typeface="Arial"/>
                <a:cs typeface="Arial"/>
              </a:rPr>
              <a:t>cf</a:t>
            </a:r>
            <a:r>
              <a:rPr lang="it-IT" sz="2400" dirty="0">
                <a:latin typeface="Arial"/>
                <a:cs typeface="Arial"/>
              </a:rPr>
              <a:t>. </a:t>
            </a:r>
            <a:r>
              <a:rPr lang="it-IT" sz="2400" dirty="0" err="1">
                <a:latin typeface="Arial"/>
                <a:cs typeface="Arial"/>
              </a:rPr>
              <a:t>Greece</a:t>
            </a:r>
            <a:r>
              <a:rPr lang="it-IT" sz="2400" dirty="0">
                <a:latin typeface="Arial"/>
                <a:cs typeface="Arial"/>
              </a:rPr>
              <a:t>, 620/100K)</a:t>
            </a:r>
          </a:p>
          <a:p>
            <a:pPr algn="just"/>
            <a:endParaRPr lang="en-GB" altLang="en-US" sz="2400" dirty="0">
              <a:latin typeface="Arial"/>
              <a:cs typeface="Arial"/>
            </a:endParaRPr>
          </a:p>
          <a:p>
            <a:pPr algn="just"/>
            <a:r>
              <a:rPr lang="en-GB" altLang="en-US" sz="2400" dirty="0">
                <a:latin typeface="Arial"/>
                <a:cs typeface="Arial"/>
              </a:rPr>
              <a:t>Malawi has the world’s lowest physician to patient ratio - 1 surgeon per 1 million people (</a:t>
            </a:r>
            <a:r>
              <a:rPr lang="en-GB" altLang="en-US" sz="2400" dirty="0" err="1">
                <a:latin typeface="Arial"/>
                <a:cs typeface="Arial"/>
              </a:rPr>
              <a:t>Quershi</a:t>
            </a:r>
            <a:r>
              <a:rPr lang="en-GB" altLang="en-US" sz="2400" dirty="0">
                <a:latin typeface="Arial"/>
                <a:cs typeface="Arial"/>
              </a:rPr>
              <a:t> </a:t>
            </a:r>
            <a:r>
              <a:rPr lang="en-GB" altLang="en-US" sz="2400" i="1" dirty="0">
                <a:latin typeface="Arial"/>
                <a:cs typeface="Arial"/>
              </a:rPr>
              <a:t>et al</a:t>
            </a:r>
            <a:r>
              <a:rPr lang="en-GB" altLang="en-US" sz="2400" dirty="0">
                <a:latin typeface="Arial"/>
                <a:cs typeface="Arial"/>
              </a:rPr>
              <a:t>., 2013).</a:t>
            </a:r>
          </a:p>
          <a:p>
            <a:pPr algn="just"/>
            <a:endParaRPr lang="en-GB" altLang="en-US" sz="2400" dirty="0">
              <a:latin typeface="Arial"/>
              <a:cs typeface="Arial"/>
            </a:endParaRPr>
          </a:p>
          <a:p>
            <a:pPr algn="just"/>
            <a:r>
              <a:rPr lang="en-GB" altLang="en-US" sz="2400" dirty="0">
                <a:latin typeface="Arial"/>
                <a:cs typeface="Arial"/>
              </a:rPr>
              <a:t>15 qualified general surgeons for a population of 17 million</a:t>
            </a:r>
          </a:p>
          <a:p>
            <a:pPr algn="just"/>
            <a:endParaRPr lang="en-GB" altLang="en-US" sz="2400" dirty="0">
              <a:latin typeface="Arial"/>
              <a:cs typeface="Arial"/>
            </a:endParaRPr>
          </a:p>
          <a:p>
            <a:pPr algn="just"/>
            <a:r>
              <a:rPr lang="en-GB" altLang="en-US" sz="2400" dirty="0">
                <a:latin typeface="Arial"/>
                <a:cs typeface="Arial"/>
              </a:rPr>
              <a:t>Doctors who pursue further training overseas may fail to return, further contributing to the shortage in healthcare workers.</a:t>
            </a:r>
          </a:p>
          <a:p>
            <a:pPr algn="just"/>
            <a:endParaRPr lang="en-GB" altLang="en-US" sz="2400" dirty="0">
              <a:latin typeface="Arial" panose="020B0604020202020204" pitchFamily="34" charset="0"/>
              <a:cs typeface="Arial" panose="020B0604020202020204" pitchFamily="34" charset="0"/>
            </a:endParaRPr>
          </a:p>
        </p:txBody>
      </p:sp>
      <p:sp>
        <p:nvSpPr>
          <p:cNvPr id="6148" name="TextBox 4"/>
          <p:cNvSpPr txBox="1">
            <a:spLocks noChangeArrowheads="1"/>
          </p:cNvSpPr>
          <p:nvPr/>
        </p:nvSpPr>
        <p:spPr bwMode="auto">
          <a:xfrm>
            <a:off x="2411413" y="44624"/>
            <a:ext cx="4494212"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3600" dirty="0">
                <a:solidFill>
                  <a:schemeClr val="accent5"/>
                </a:solidFill>
                <a:latin typeface="Arial" panose="020B0604020202020204" pitchFamily="34" charset="0"/>
                <a:cs typeface="Arial" panose="020B0604020202020204" pitchFamily="34" charset="0"/>
              </a:rPr>
              <a:t>Malawi: a case-study</a:t>
            </a:r>
          </a:p>
        </p:txBody>
      </p:sp>
      <p:sp>
        <p:nvSpPr>
          <p:cNvPr id="13" name="Rectangle 6">
            <a:extLst>
              <a:ext uri="{FF2B5EF4-FFF2-40B4-BE49-F238E27FC236}">
                <a16:creationId xmlns:a16="http://schemas.microsoft.com/office/drawing/2014/main" id="{BDC0EF2D-DA97-A64D-9DFE-EF210585A6AD}"/>
              </a:ext>
            </a:extLst>
          </p:cNvPr>
          <p:cNvSpPr/>
          <p:nvPr/>
        </p:nvSpPr>
        <p:spPr>
          <a:xfrm>
            <a:off x="0" y="6453335"/>
            <a:ext cx="9144000" cy="404665"/>
          </a:xfrm>
          <a:prstGeom prst="rect">
            <a:avLst/>
          </a:prstGeom>
          <a:solidFill>
            <a:srgbClr val="002060"/>
          </a:solidFill>
          <a:ln w="25400">
            <a:solidFill>
              <a:srgbClr val="B46D33"/>
            </a:solidFill>
          </a:ln>
        </p:spPr>
        <p:txBody>
          <a:bodyPr lIns="45719" rIns="45719" anchor="ctr"/>
          <a:lstStyle/>
          <a:p>
            <a:pPr>
              <a:defRPr>
                <a:solidFill>
                  <a:srgbClr val="002060"/>
                </a:solidFill>
              </a:defRPr>
            </a:pPr>
            <a:endParaRPr/>
          </a:p>
        </p:txBody>
      </p:sp>
      <p:pic>
        <p:nvPicPr>
          <p:cNvPr id="14" name="Picture 11" descr="Picture 11">
            <a:extLst>
              <a:ext uri="{FF2B5EF4-FFF2-40B4-BE49-F238E27FC236}">
                <a16:creationId xmlns:a16="http://schemas.microsoft.com/office/drawing/2014/main" id="{765F5FC7-7F51-524E-9E8D-232F358C2107}"/>
              </a:ext>
            </a:extLst>
          </p:cNvPr>
          <p:cNvPicPr>
            <a:picLocks noChangeAspect="1"/>
          </p:cNvPicPr>
          <p:nvPr/>
        </p:nvPicPr>
        <p:blipFill>
          <a:blip r:embed="rId4"/>
          <a:stretch>
            <a:fillRect/>
          </a:stretch>
        </p:blipFill>
        <p:spPr>
          <a:xfrm>
            <a:off x="8748463" y="6412586"/>
            <a:ext cx="395537" cy="445414"/>
          </a:xfrm>
          <a:prstGeom prst="rect">
            <a:avLst/>
          </a:prstGeom>
          <a:ln w="12700">
            <a:miter lim="400000"/>
          </a:ln>
        </p:spPr>
      </p:pic>
    </p:spTree>
    <p:extLst>
      <p:ext uri="{BB962C8B-B14F-4D97-AF65-F5344CB8AC3E}">
        <p14:creationId xmlns:p14="http://schemas.microsoft.com/office/powerpoint/2010/main" val="27626104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1"/>
          <p:cNvSpPr txBox="1">
            <a:spLocks noChangeArrowheads="1"/>
          </p:cNvSpPr>
          <p:nvPr/>
        </p:nvSpPr>
        <p:spPr bwMode="auto">
          <a:xfrm>
            <a:off x="385764" y="3798974"/>
            <a:ext cx="6078094" cy="13849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defTabSz="1279525">
              <a:defRPr sz="3200">
                <a:solidFill>
                  <a:schemeClr val="tx1"/>
                </a:solidFill>
                <a:latin typeface="Arial" charset="0"/>
                <a:ea typeface="ＭＳ Ｐゴシック" charset="0"/>
              </a:defRPr>
            </a:lvl1pPr>
            <a:lvl2pPr marL="1039813" indent="-400050" defTabSz="1279525">
              <a:defRPr sz="2800">
                <a:solidFill>
                  <a:schemeClr val="tx1"/>
                </a:solidFill>
                <a:latin typeface="Arial" charset="0"/>
                <a:ea typeface="ＭＳ Ｐゴシック" charset="0"/>
              </a:defRPr>
            </a:lvl2pPr>
            <a:lvl3pPr marL="1600200" indent="-320675" defTabSz="1279525">
              <a:defRPr sz="2400">
                <a:solidFill>
                  <a:schemeClr val="tx1"/>
                </a:solidFill>
                <a:latin typeface="Arial" charset="0"/>
                <a:ea typeface="ＭＳ Ｐゴシック" charset="0"/>
              </a:defRPr>
            </a:lvl3pPr>
            <a:lvl4pPr marL="2239963" indent="-319088" defTabSz="1279525">
              <a:defRPr sz="2000">
                <a:solidFill>
                  <a:schemeClr val="tx1"/>
                </a:solidFill>
                <a:latin typeface="Arial" charset="0"/>
                <a:ea typeface="ＭＳ Ｐゴシック" charset="0"/>
              </a:defRPr>
            </a:lvl4pPr>
            <a:lvl5pPr marL="2879725" indent="-319088" defTabSz="1279525">
              <a:defRPr sz="2000">
                <a:solidFill>
                  <a:schemeClr val="tx1"/>
                </a:solidFill>
                <a:latin typeface="Arial" charset="0"/>
                <a:ea typeface="ＭＳ Ｐゴシック" charset="0"/>
              </a:defRPr>
            </a:lvl5pPr>
            <a:lvl6pPr marL="3336925" indent="-319088" defTabSz="1279525" eaLnBrk="0" hangingPunct="0">
              <a:defRPr sz="2000">
                <a:solidFill>
                  <a:schemeClr val="tx1"/>
                </a:solidFill>
                <a:latin typeface="Arial" charset="0"/>
                <a:ea typeface="ＭＳ Ｐゴシック" charset="0"/>
              </a:defRPr>
            </a:lvl6pPr>
            <a:lvl7pPr marL="3794125" indent="-319088" defTabSz="1279525" eaLnBrk="0" hangingPunct="0">
              <a:defRPr sz="2000">
                <a:solidFill>
                  <a:schemeClr val="tx1"/>
                </a:solidFill>
                <a:latin typeface="Arial" charset="0"/>
                <a:ea typeface="ＭＳ Ｐゴシック" charset="0"/>
              </a:defRPr>
            </a:lvl7pPr>
            <a:lvl8pPr marL="4251325" indent="-319088" defTabSz="1279525" eaLnBrk="0" hangingPunct="0">
              <a:defRPr sz="2000">
                <a:solidFill>
                  <a:schemeClr val="tx1"/>
                </a:solidFill>
                <a:latin typeface="Arial" charset="0"/>
                <a:ea typeface="ＭＳ Ｐゴシック" charset="0"/>
              </a:defRPr>
            </a:lvl8pPr>
            <a:lvl9pPr marL="4708525" indent="-319088" defTabSz="1279525" eaLnBrk="0" hangingPunct="0">
              <a:defRPr sz="2000">
                <a:solidFill>
                  <a:schemeClr val="tx1"/>
                </a:solidFill>
                <a:latin typeface="Arial" charset="0"/>
                <a:ea typeface="ＭＳ Ｐゴシック" charset="0"/>
              </a:defRPr>
            </a:lvl9pPr>
          </a:lstStyle>
          <a:p>
            <a:r>
              <a:rPr lang="en-GB" sz="1400" dirty="0">
                <a:solidFill>
                  <a:schemeClr val="accent5">
                    <a:lumMod val="75000"/>
                  </a:schemeClr>
                </a:solidFill>
                <a:latin typeface="+mn-lt"/>
              </a:rPr>
              <a:t>* 1 student changed career (no longer pursuing surgical training), 2 exited without award, I interrupted study. </a:t>
            </a:r>
          </a:p>
          <a:p>
            <a:r>
              <a:rPr lang="en-GB" sz="1400" dirty="0">
                <a:solidFill>
                  <a:schemeClr val="accent5">
                    <a:lumMod val="75000"/>
                  </a:schemeClr>
                </a:solidFill>
                <a:latin typeface="+mn-lt"/>
              </a:rPr>
              <a:t>** Relocated to South Africa to take up a training post (continued without scholarship). </a:t>
            </a:r>
          </a:p>
          <a:p>
            <a:endParaRPr lang="en-GB" sz="1400" b="1" dirty="0">
              <a:solidFill>
                <a:schemeClr val="accent5">
                  <a:lumMod val="75000"/>
                </a:schemeClr>
              </a:solidFill>
              <a:latin typeface="+mn-lt"/>
            </a:endParaRPr>
          </a:p>
          <a:p>
            <a:r>
              <a:rPr lang="en-GB" sz="1400" b="1" dirty="0">
                <a:solidFill>
                  <a:schemeClr val="accent5">
                    <a:lumMod val="75000"/>
                  </a:schemeClr>
                </a:solidFill>
                <a:latin typeface="+mn-lt"/>
              </a:rPr>
              <a:t>14/30 students – female </a:t>
            </a:r>
          </a:p>
        </p:txBody>
      </p:sp>
      <p:pic>
        <p:nvPicPr>
          <p:cNvPr id="5" name="Picture 8" descr="C:\Users\dpier\Pictures\j and j.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6043" y="5815162"/>
            <a:ext cx="1790700" cy="285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 name="Group 6"/>
          <p:cNvGrpSpPr>
            <a:grpSpLocks/>
          </p:cNvGrpSpPr>
          <p:nvPr/>
        </p:nvGrpSpPr>
        <p:grpSpPr bwMode="auto">
          <a:xfrm>
            <a:off x="2959825" y="5793731"/>
            <a:ext cx="1590675" cy="307181"/>
            <a:chOff x="12289432" y="9216570"/>
            <a:chExt cx="2376264" cy="633974"/>
          </a:xfrm>
        </p:grpSpPr>
        <p:pic>
          <p:nvPicPr>
            <p:cNvPr id="7" name="Picture 11" descr="scottish government_logo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700224" y="9216571"/>
              <a:ext cx="965472" cy="6339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11" descr="scottish government_logo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289432" y="9216570"/>
              <a:ext cx="1410792" cy="6339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9" name="AutoShape 2" descr="data:image/png;base64,iVBORw0KGgoAAAANSUhEUgAAAP8AAADGCAMAAAAqo6adAAAAdVBMVEX///9yysihoaWenqJsyMZox8Wbm5+kpKj6+vp4zcv29va34+K7u778/PyZmZ7r6+zb8fCQ1NOC0M6h2tng4OKoqKyzs7a85eTPz9HAwMLo6Onv7/CxsbTW1tjHx8n2/PzL6+qZ2Nbf8vLp9vbR7eyt395cxMFnPEGQAAAWRklEQVR4nO1diXbivA6GrBASKJDQ7ECBef9HvLYlr7EDnU7/kl50zpwp4Dj+bG2WE2k2e9GLXvSin6FNXvZd3vz0MH6I8sKPfN+PvKJMfnos/z1lh8jj5Pv9/9sMLAqfAffiOCb/e91PD+g/poNPUff1gkzFwW8/s/zJ5ttG9bfU15+8ICfM7xdNks3oVMSfgZ8Xi0/e7PupW6efE2DC8168yNcHcm3kP878SddGT2gvMsrL2ePt6fJH+ayP4tms8P2Hrkzqrmq9dfyE8GezMiIzUD48A0T6/ZRAOuSzJPYPd1o3edcfYo9ayyj9xCz/l9RSfRYduodWJyGNI1QZBH/vbJiRNS+iiLoJ1E5GRf5PBvsNtIjBkEfeoe/qZpGNrVNJ0LTiQgf+Rd636wiAQ9/FMxvJ2hfj9MmKeXHbpmnVl12dDPR1S1qV/ENhw9+UB8Lunqe4SIenXXugXB0unwk2F8Whr1V2aKisCCOeUk2g0aI7+L4GPirKp1R7GuX+YAbERERFLwFQ9i/Ep94vtG6aPo4M8Pr0PS1tisgxAWwOhItAdKVfiauI/Vd8hyQ1V77fSPBN3j+zDiAr62IBNgMwdsb+Upg3fiQ/9GoHOtsv8op84z35RqksRqZgzSSdsr8ndWLiCQWQx/Jaou4V8ElJbQH5+vl8f5Pqiu3r7SxAXJ2sgP8FEcsJi9qvVbaX4JuyxQ79Z7UBi4Wm4ImnWnjMbfEHE8B8X1WKibKnxjBrufbwvVTsp7INBc+/f1b4s6Qo2kNV5lI6F8mGuK1V2hJuUPS536dU/NXZIjLf0h6wURQLvl8QXpLX+vETM3/DrH3kFZUZzyMT0fXFWrhH9F+lNqAMkWQI3487UA2LujxohjA6PLXqazwEQOagzwcuX6Nq9khDsiF7p+4A8u3TPVTelWnhGS7QJzbJP0MLIb9kDoj+yg2fZZEK+S71X9bIFl6Usnnb+GtTbfjV8wU9BlTqxntd9F2jTkKHPxfGdTGXb67eyFRpPXkTCY82B81zpXzgtX234Tsg3CL4xlqm/kC+NxUGx5lGmYT3yyhvowHrEiBFAS5Ox0QgMsxYTy+JjF1g1hA1UOZ1Mx3wjOrUN6eA8EGKS86gmhte6hAS9Zbkm8QN9mlN/4CSLvVEyIZt/pStO5V1c8NL9AYz7Ye1V7RVV9u2uvm9INlzUZKXVRuvCXmpFhOr10MF2EcFiD6xECxmQGSecL5ghmzTtetq9juoorE//atUzEclTCSNm6zXcUEoolEw//njH4SRHWYqyxZNneclFQMW+9TbFfJj59k3TtGzez+MqnVa1kmyAEqShmwByj49FDFZQ+IPMJxEBa51/GSz03HX3jShyA6leaunpAQtNhBZtUjZA0YVyHPimfgJleuKfzc0oU8c9jaotnOvpzp3hAGG+BtfOQKuKy+S1mNdPH6u8uO0ia0z4EfK6VijyH/CT05b34tasb/NaroDIsajSMsn3vTaqB+Efoj/XnKPN6tyqiYQ/yZdU664XPBAOJrCLuceLUoZ/6K+b1xJ6c19enrbrNmHzWENnvDpPIMDNDID5S+YARqmTluiAdu07xT2Tci2jpl66v8lVeSjVXsPL0wtwoxVm+mI+yiZMKhtB8RkjUv6oaSBQ4p/S76sIy4uROipyjue99vdx38/7u+hmj3vFMOHhMZK6I5vQQ9FbkGwoi2E7+OzQPl7GATB9ifH/Nd0vRzhjwswwSI/MI2Ah945Rcp2QW28oPjnwXUGIgFagDr72XJOKLz+CICv0dufYL5cbpfLeXgi2qCgwTy6rmuQ95Jygt9mdMNDj8HPwZw1ZJF+b11UTGeQWSE0SQbYsqGL4VcQzuPhe9jk0GeeyHpT/PuQLvRN72MVQg/h238+/K/SJZwLYsPvKAPEPZg2gO/X8NAMCwW80/kKdgrS45n3EZx/AsKX6BZI/PMl0wTNhsexyojv55jLA6GQtyW5JAi3J6Y3jh9EI8oeLj+F429pqcCfB0tt/DmsfkrdYE+ehFyWjAXCYLfdbpehOoHh+09g+AJ9qKMnoOYrNAYZfVCOUZzxB2CJDaxoaOMimgf65dPTgDcDAJmB7e19dWaqEOwAEf58zTf2LTvU/gjnDgqPP43oc7QbQiCLGlA+bnzO/bMmEvh9j3LAu2sCwDROhi4OGPMjX352/oH4OxoShgeAtybf8Mnb/zSkT9GbfR2pGGfwkCAL/zfiKIQ+/07dgKMD/3z5w4g+Rys7jODGw0PwAHOz5naQHn/QrZBTAsIfRvQ5OtvxUymG46+WeQK4/nRDUFCmIJNyXFqvnIeT2gRa1B/HXyoPP8B+n+GvuSM0sBzy0smQcxGvHD9sghT8LPZDpeLiUB2rH0X0OXKp/+AdnT88/cV4D9MF7ACUaICjnXcmZQAuI1as8ez4WeiHRsbsumNSHqCDh8GK0ad8LPg3LCBA/tj/YvzBG2o6OMsC/PDmE5MLGhR2KMDdTwL6JLnxo//P9X8s8bOnImho0L7+k3KAnPghxkd2fWD/F4XAnzGzQB9wcLjAv2L9yTLSDXDhg/8H+As6F2xXwPS/3XZOS/5dXjzHka6ZAmD42aJ3zBOmZ2KOPfC08Dvh8xhnxwSA4mdxbnCK2abIof6C2+gdn4tc/h9MAAtmJoAfTrwRPn2p1bUBDCYVAXNt4wHKjkcDE7+leqDEMx8aAnJof1CckyEXCsQyX+FjIFQL8GeCaTR8dnUGgCa1/3sfxU8DwifeFN938dnquw3HtPb/7kCmwDMHhsan3aKWxsNG9OaUzP8dBQgcsKMR3RoflYEHfy9zJ9tMSv3P7ihAAb9EyS9YBOA60n5qR8B3FADA7xE+PPS+GpOZYGLx/49x/Ow8DPU+8v52FP7kDkAdEUCEQ40Zaj54HuAYjk7YpKJ/jMYEIKSxPGR+/lDvh1v3UZoY+9MFdYOhtizX4dO438imaUrBPyS3C0hdOYx8sae/8E2Qi9tmBpM7/h9z5ejyp+IQNGOvBVED+OaaselpP0qOM6B5cMJgJ0R+DhHFH9MJcO59JuX7c3IFQUJ5BtxRNQjPwHmZ84ppLv9YIBfOgGn6lxqSAGFAyO41TlH6Kdk3AewMRJz7t4i/92PCACebzgindPKlkXUzT3cyaPwW8tSzZAkwrAIwpcC3QTaFJvG3yqlv57Pgn235J6n8gGw+jeB/egYi8Pe+I/Y/uSffNLJsg4IdPgFHg/0MP1144g9Yzz6nqvs5WVRAmIH7Q3EL/DEcg5j4YZ88ZRru6mkog+Nu8NB/48PjTwb/B8upw7dMABUAlvyvhIcBaNy3xyNRw2JO1fJrNJgAqtE3ALiBLGA0cR61f/rhRzC9p56tZIYC2FEeKPwE2J8egNCXQK5qy9/A/EAn43FmugMinl8BDwBk7BiQaUFV/IPtb4FPzOBSnwC6smTpKX7+8CNNBqa6f+arINMm+SoHrC216nWUkM1/AbEQ9g6odBcDxiK/iXQZYE/z5TlxhGp4Hob6gNJZCn8R73M67tUQLw/oViwbBrP9M+4sB/OJHXY8SB9bhQcCeNEpYY++s4chkPuD5WT3u3fp7SxngO/rqCGkZ5/swe8g3L3/PtZX6LLaCTFg3s0mgnTOp5C+ILK9/pL3nt2Ufdx2YUj4IGCHGu2ahb9Pf8LgfPrVS6/Q8brazv/QfUC5xrf/3z9+/coblB3pa8HTSOr2XTSVnC4vetGLXvSiF73oRS960Yte9KIXvehFL3rRi15koUWSJIuHYtu05bBOoIUyRn8/muHXTapQVSqlaxbwnRKmrtgXDfmpGvzGO+LFHZLyUHi0DmLVJUaXRi2Dum9jmiqcNJWlPrIDa2pATWha3aI1YNSsqZoiHsanpFNuej4aszbPhqUoFxTFothKAtUIFIxQ5Ii+t9uxqyK1kkMFX2FC69ITZauiuBIVnda0zVobfCurhfmRqHEJLc1SKZ3InqhSDm2VVMOLguVd50PPKl9mZI71ajKbQb5qXmYLUlSoFefYF5C/oIVcVrLwMRR3wdoeanVvdteSo/Iw1YcYmZHtPcJa0Av+nLBGBb41Z+CHtkphZCW7xEyprcUBqvM3wC9TtIzhb/CextBiGENqdgpHfQP8i2Jwd9+rnfh5juRIT4qe85cJHfgPg9EoE2DBjxBH8fNEnrwyQamWtqmhkh2rfQM9YuJjA7+Er5SKwxzRNvx8WvUCYhy/HIyOv4uM0WgVNxE/1CzAd3IhLek4fs6L8HMiMxuKcfpVXuc9K4jI5cTAf+BC2fZlCS05CBv+RhYI1ESY45fiqOEHUfV6ORr1asCPM5KUyCCL+/iBGXEpUpnZkJCv8MKsPviiuJGOHzJ/eNFhw1tGkBPDgb+XtfC0ghgCv+B4FT/0xLVj3ka6+kT8mdYXG/sd/PxNHjrnkM2Ti1USaas8y4UZ0/HjoinlkLqIy7AFfwYjBaB2/FwFqPg3/I0Dfg+9/JCBH9iaze89/FjzuRUX8bEnkNvQ4qZo+DH1h6bMaw7Ygp+19zvGaloNLYmfT+YQvzZhY/grUaLqHn7OKx1m8RA1ejLI7WopWKjhx5p/9scALPgLmFVQrq3yg4IfJ0bFj28cpQ730o7/kfXnUh/XcGcpk6ga/dR0tlT8C2jkqH4+xF/zN0dY72vFBAL+AmcgMfBnvhiNzXE28QNTdxJ/LAjuoODnRRuEHCBxRcWKANbKzVT8cOPIUd9kiJ+xC20OcqBIMcPv9yhPrYFfWs0oaoflVAz8pchQzPGbpODnppX1rla6UJoTh1PWhVLxYypsB1sO8LPcwQAO+pV8mSNngECxugoq/kYtprgujBIjiB+qNjW8AtfsMfzctpp8XGt1rKTDqeLvDMa7gx+qBLKOpIjq+DG7NlEBuv+nVyaPYov9Q/+H12oqH8XfcAYwcDRaCUuPl28b4o8fXH8wNtAaNLp04jh+/m6x12QaflpqRhuNulYW/xdFmeOXm8Mhfi7qZk1HWsLSU26KrsHf8z8IPQ6cMbosBi3wo0flt4mOn9aUUssyqqMd4vdxI4X424MgC340/dbyfDWv2u1Bekur/qttVw7xg6AVLaWD7m4o+MXL9SZ+WlNKqUKsbABM/D4vVMbxKwtk2j9xR2d9uizHsriAU8UPStI+cwP8ojqO5EOpcRX8WEcZWsSma7HoeJlliWHjKx3Tck1Cj9+3//fxz0RgoDPxf8r/GWyo1alT8M82SoMB/hnXOooAoP7vGOVq8aUv4M/Uz4q6vu//ih2chj+xllXjQ1PxqyZZ7IbU0Zjj1fZ/Gn0Bf78+yFa9TPus73+g/0iRgM73+U5Zw48Otq+rYu5xavhxW6biT9dKoNLcPpj+37/AT9bAF0Wbm1hynHX/67eIuWbvxtYW/OCUlpIqddV0/DMRVEH89A1Lj/tg4Ksrzto34MfIgHcoacgBxgJ2zhX/KGT8w4Pwo4YfAKpbHtg74zIa+BMuAYAfxcxL6WiQOWIJ99/jz3iYhupTHnKC0ZnxL1EuUY1/pQP8hQIWCYTqYMOP0QjE31hGo2zVvmP982ENRC+z4Tcjs6x7nCkFPxo/fXDQU2PDzxNM4foPRzOM//1b+U9S/Z5+jNcM499mSxEpV/Cnhr/PCHzAyoofvSW+/zHLsmtvHsD5hxX/yPmHgp/VaTft/yb1ZBFIXxR3tZx/5K1S7NRP9ZMSpjUSOFgxjDkcekQL/qdqRsjSaecfSlFyOhoNKxxbVbZgVWU//9IHUrLvhm8zJF3VUn4pDqWcMDxS01vi+ZevtcxScf6Vs78GJYBTceN62CA3zr+so/l2olvqx88/v/ktoOzh0bzoRS960Yte9CKgy9v1ev3xpDTZkZLz5+MHGeTHJ0d5Xg5prledvZ5DpME7+m9z7cLtbSSBw15tu7tpL7zbRjFMf7ejY/hjL4l7uS1xkMFZHURg6VhNLWbLvKhV3T0pBUmDMLxpM2CU+wuCcO5M26blxCMtg5WcAdsoBvght7w1MdrlrOTYCMKlnAFLJkKtosgd/Eb+FvLbUk3LZyl3GLoylw1yAspyEI/h53kyhhxu5hmahyJv8NfwX4Z5/LQMNbZyj4EjY/8wJ6JM9PQIfp5YeZgR35JAXeSPexB/oJLAf+TpiwImWPx6yV2IH6/jv9szGO3VO2FLzsswCm0QwdxEyfs302MJ+IEcpFgEbYAIb4h/u1fpfNF+JP2eT9fraR9oCTwU/HidyPBhlQDAv2Mtt9iSzzS7UbBfaWRcL9bPyInOeZBoZ6L/VzuWTmXJdQvojJvWsaqi2J0dWdaxJGe453huocFAcG/BqSgu9poFDD+vZnOE2eD5vWEUowk/ZYpYQ8CWuML8prSctqwawK4aKSIMM3+y/YQCpybivOrLZuLHzLd2AdDw84yPS2UU48XeIa/+bm42hCRzWs64vTKTX8CPPd8s33EGMPFD6mN71nYDP1izUBnFKH7WPNiztJqaCYR50TNlKxbiC/iBmZfZsL3ocICfKSl77lIDP6Q81PCP8f8ZWwQGHnQKnEnjHsNvE1ioSWOWHwXEXMIH+AHkI/x/GeJ/wwf8LU/5s9ZU8FfGDTDHotPr5fhdPQP+7U3S/k1DavYcqLNil3976l4D//tA/jVf2kC04moasusHRq/uGnGgw7Seh/g1+8iNwQnGZLLOTtXbdv1vz16q40fuOqujUEmf9wyU/HE2MFhbt8JR8Gs9W/Brv2PfsEA7M2a6VyUcbe9Ns/+O1YALV8cLoQ+0pPxe9/CD2tvLWwoTuHUL3PfgP1vwG/6fXY+hxcdNGrTkMO7hB5TwlW4Cvw8/ZHAe1B8C/r9p+K3X2/FrFGgoNCn8o+IHJb9l+3/DxGzdBkfBr/Vswb/cSeIV2j6svlwGs/Luwh8uXVZ8uP+TZgdX8V3S6ji4FAeJqZIv6k/uImkw3JXa8xB/cILQylENsBxhkMbUghvKTbXC/wjKncXQwE+2IVJOxu2/rTQkt0Cgpd2FQr7g/6Cro3eNs4+fEP+WEGwVR6o1avIfzvcqn4z7f9aSSmiYLmMqd/YgfrvIYgp3bR++18y/av+OuC7j6x/cPt4oGa3G8VvLaeimQ3M5sr3s/gvrz3dWSkBnH+ogVfuP+tK5Eob/MxyFi/+x41CSeqPrYJd22YXLf7H/k9INQp1dMRok76X5P8Abzopl9/Fr/q/0U3fgOFwFneaqYKIFCzFqcbkR4yrXzOL/ah7wGH6+3yczsN3vz0v+SapEDT+XAIcvfhf/fKfREvvBelLDrvbabWkKWcUH0+Nfes+D+I8z6bSIfqrujZKjWfd/xyXgPn5DwFULp3s4b5prItNHK4Pk9tEW/1uad3Yn3d4PDbyaotrw/1EC7HmM/xI/7pN1pgInjN/nwwz/Eoi8va0Sj+ot3MFP7L3Wd6CDM/Bj4aNH9j8P43+3OXgnXSYuOx1meNb13xj+UNny2eh4C0KcX6KC97omfWNXS366hmwHOdg0MPysrQN/GAwIPeAl69F0K1j7P3LY9JQGB0lur7T+M+w4VPn/xCKi46WGrvsdO7PaD/IUX8x4KnR3s/UHP9lt/GlloaP1DuoFJ+Wbj9UWzuDeNe67WTr+m8pCI+eOz0PH4+sJpxe96EUP0P8A3hJruiceUKsAAAAASUVORK5CYII="/>
          <p:cNvSpPr>
            <a:spLocks noChangeAspect="1" noChangeArrowheads="1"/>
          </p:cNvSpPr>
          <p:nvPr/>
        </p:nvSpPr>
        <p:spPr bwMode="auto">
          <a:xfrm>
            <a:off x="88901" y="714376"/>
            <a:ext cx="296863" cy="2226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350"/>
          </a:p>
        </p:txBody>
      </p:sp>
      <p:pic>
        <p:nvPicPr>
          <p:cNvPr id="10" name="Picture 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25688" y="5537151"/>
            <a:ext cx="881063" cy="5131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1" name="Group 4"/>
          <p:cNvGrpSpPr>
            <a:grpSpLocks/>
          </p:cNvGrpSpPr>
          <p:nvPr/>
        </p:nvGrpSpPr>
        <p:grpSpPr bwMode="auto">
          <a:xfrm>
            <a:off x="261258" y="1721093"/>
            <a:ext cx="8802506" cy="1653085"/>
            <a:chOff x="227050" y="2873015"/>
            <a:chExt cx="8731572" cy="1609908"/>
          </a:xfrm>
        </p:grpSpPr>
        <p:cxnSp>
          <p:nvCxnSpPr>
            <p:cNvPr id="12" name="Straight Arrow Connector 11"/>
            <p:cNvCxnSpPr/>
            <p:nvPr/>
          </p:nvCxnSpPr>
          <p:spPr>
            <a:xfrm>
              <a:off x="1725975" y="3373134"/>
              <a:ext cx="276903"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865256" y="3379485"/>
              <a:ext cx="0" cy="46360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Rounded Rectangle 13"/>
            <p:cNvSpPr>
              <a:spLocks noChangeArrowheads="1"/>
            </p:cNvSpPr>
            <p:nvPr/>
          </p:nvSpPr>
          <p:spPr bwMode="auto">
            <a:xfrm>
              <a:off x="227050" y="2873015"/>
              <a:ext cx="1437575" cy="970072"/>
            </a:xfrm>
            <a:prstGeom prst="roundRect">
              <a:avLst>
                <a:gd name="adj" fmla="val 16667"/>
              </a:avLst>
            </a:prstGeom>
            <a:solidFill>
              <a:srgbClr val="F2F2F2"/>
            </a:solidFill>
            <a:ln w="25400">
              <a:solidFill>
                <a:srgbClr val="9999CC"/>
              </a:solidFill>
              <a:round/>
              <a:headEnd/>
              <a:tailEnd/>
            </a:ln>
            <a:effectLst>
              <a:outerShdw blurRad="50800" dist="38100" dir="2700000" algn="tl" rotWithShape="0">
                <a:srgbClr val="000000">
                  <a:alpha val="39999"/>
                </a:srgbClr>
              </a:outerShdw>
            </a:effectLst>
          </p:spPr>
          <p:txBody>
            <a:bodyPr anchor="ctr"/>
            <a:lstStyle/>
            <a:p>
              <a:pPr algn="ctr">
                <a:defRPr/>
              </a:pPr>
              <a:r>
                <a:rPr lang="en-GB" sz="900" dirty="0">
                  <a:solidFill>
                    <a:schemeClr val="tx1">
                      <a:lumMod val="95000"/>
                      <a:lumOff val="5000"/>
                    </a:schemeClr>
                  </a:solidFill>
                  <a:cs typeface="Arial" panose="020B0604020202020204" pitchFamily="34" charset="0"/>
                </a:rPr>
                <a:t>Malawian students enrolling on the MSc between </a:t>
              </a:r>
            </a:p>
            <a:p>
              <a:pPr algn="ctr">
                <a:defRPr/>
              </a:pPr>
              <a:r>
                <a:rPr lang="en-GB" sz="900" dirty="0">
                  <a:solidFill>
                    <a:schemeClr val="tx1">
                      <a:lumMod val="95000"/>
                      <a:lumOff val="5000"/>
                    </a:schemeClr>
                  </a:solidFill>
                  <a:cs typeface="Arial" panose="020B0604020202020204" pitchFamily="34" charset="0"/>
                </a:rPr>
                <a:t>2010/11 and 2019/20</a:t>
              </a:r>
            </a:p>
            <a:p>
              <a:pPr algn="ctr">
                <a:defRPr/>
              </a:pPr>
              <a:r>
                <a:rPr lang="en-GB" sz="900" i="1" dirty="0">
                  <a:solidFill>
                    <a:schemeClr val="tx1">
                      <a:lumMod val="95000"/>
                      <a:lumOff val="5000"/>
                    </a:schemeClr>
                  </a:solidFill>
                  <a:cs typeface="Arial" panose="020B0604020202020204" pitchFamily="34" charset="0"/>
                </a:rPr>
                <a:t>n</a:t>
              </a:r>
              <a:r>
                <a:rPr lang="en-GB" sz="900" dirty="0">
                  <a:solidFill>
                    <a:schemeClr val="tx1">
                      <a:lumMod val="95000"/>
                      <a:lumOff val="5000"/>
                    </a:schemeClr>
                  </a:solidFill>
                  <a:cs typeface="Arial" panose="020B0604020202020204" pitchFamily="34" charset="0"/>
                </a:rPr>
                <a:t> = 30 </a:t>
              </a:r>
            </a:p>
          </p:txBody>
        </p:sp>
        <p:sp>
          <p:nvSpPr>
            <p:cNvPr id="15" name="Rounded Rectangle 14"/>
            <p:cNvSpPr>
              <a:spLocks noChangeArrowheads="1"/>
            </p:cNvSpPr>
            <p:nvPr/>
          </p:nvSpPr>
          <p:spPr bwMode="auto">
            <a:xfrm>
              <a:off x="2034383" y="3125456"/>
              <a:ext cx="1437575" cy="496944"/>
            </a:xfrm>
            <a:prstGeom prst="roundRect">
              <a:avLst>
                <a:gd name="adj" fmla="val 16667"/>
              </a:avLst>
            </a:prstGeom>
            <a:solidFill>
              <a:srgbClr val="DAD8E6"/>
            </a:solidFill>
            <a:ln w="25400">
              <a:solidFill>
                <a:srgbClr val="9999CC"/>
              </a:solidFill>
              <a:round/>
              <a:headEnd/>
              <a:tailEnd/>
            </a:ln>
            <a:effectLst>
              <a:outerShdw blurRad="50800" dist="38100" dir="2700000" algn="tl" rotWithShape="0">
                <a:srgbClr val="000000">
                  <a:alpha val="39999"/>
                </a:srgbClr>
              </a:outerShdw>
            </a:effectLst>
          </p:spPr>
          <p:txBody>
            <a:bodyPr anchor="ctr"/>
            <a:lstStyle/>
            <a:p>
              <a:pPr algn="ctr">
                <a:defRPr/>
              </a:pPr>
              <a:r>
                <a:rPr lang="en-GB" sz="1050" dirty="0">
                  <a:solidFill>
                    <a:schemeClr val="tx1">
                      <a:lumMod val="95000"/>
                      <a:lumOff val="5000"/>
                    </a:schemeClr>
                  </a:solidFill>
                  <a:cs typeface="Arial" panose="020B0604020202020204" pitchFamily="34" charset="0"/>
                </a:rPr>
                <a:t>Currently in Year 1</a:t>
              </a:r>
            </a:p>
            <a:p>
              <a:pPr algn="ctr">
                <a:defRPr/>
              </a:pPr>
              <a:r>
                <a:rPr lang="en-GB" sz="1050" i="1" dirty="0">
                  <a:solidFill>
                    <a:schemeClr val="tx1">
                      <a:lumMod val="95000"/>
                      <a:lumOff val="5000"/>
                    </a:schemeClr>
                  </a:solidFill>
                  <a:cs typeface="Arial" panose="020B0604020202020204" pitchFamily="34" charset="0"/>
                </a:rPr>
                <a:t>n</a:t>
              </a:r>
              <a:r>
                <a:rPr lang="en-GB" sz="1050" dirty="0">
                  <a:solidFill>
                    <a:schemeClr val="tx1">
                      <a:lumMod val="95000"/>
                      <a:lumOff val="5000"/>
                    </a:schemeClr>
                  </a:solidFill>
                  <a:cs typeface="Arial" panose="020B0604020202020204" pitchFamily="34" charset="0"/>
                </a:rPr>
                <a:t> = 2</a:t>
              </a:r>
            </a:p>
          </p:txBody>
        </p:sp>
        <p:sp>
          <p:nvSpPr>
            <p:cNvPr id="16" name="Rounded Rectangle 15"/>
            <p:cNvSpPr>
              <a:spLocks noChangeArrowheads="1"/>
            </p:cNvSpPr>
            <p:nvPr/>
          </p:nvSpPr>
          <p:spPr bwMode="auto">
            <a:xfrm>
              <a:off x="3861612" y="3125456"/>
              <a:ext cx="1437575" cy="496944"/>
            </a:xfrm>
            <a:prstGeom prst="roundRect">
              <a:avLst>
                <a:gd name="adj" fmla="val 16667"/>
              </a:avLst>
            </a:prstGeom>
            <a:solidFill>
              <a:srgbClr val="B1B1CB"/>
            </a:solidFill>
            <a:ln w="25400">
              <a:solidFill>
                <a:srgbClr val="4C45A3"/>
              </a:solidFill>
              <a:round/>
              <a:headEnd/>
              <a:tailEnd/>
            </a:ln>
            <a:effectLst>
              <a:outerShdw blurRad="50800" dist="38100" dir="2700000" algn="tl" rotWithShape="0">
                <a:srgbClr val="000000">
                  <a:alpha val="39999"/>
                </a:srgbClr>
              </a:outerShdw>
            </a:effectLst>
          </p:spPr>
          <p:txBody>
            <a:bodyPr anchor="ctr"/>
            <a:lstStyle/>
            <a:p>
              <a:pPr algn="ctr">
                <a:defRPr/>
              </a:pPr>
              <a:r>
                <a:rPr lang="en-GB" sz="1050" dirty="0">
                  <a:solidFill>
                    <a:schemeClr val="tx1">
                      <a:lumMod val="95000"/>
                      <a:lumOff val="5000"/>
                    </a:schemeClr>
                  </a:solidFill>
                  <a:cs typeface="Arial" panose="020B0604020202020204" pitchFamily="34" charset="0"/>
                </a:rPr>
                <a:t>Currently in Year 2</a:t>
              </a:r>
            </a:p>
            <a:p>
              <a:pPr algn="ctr">
                <a:defRPr/>
              </a:pPr>
              <a:r>
                <a:rPr lang="en-GB" sz="1050" i="1" dirty="0">
                  <a:solidFill>
                    <a:schemeClr val="tx1">
                      <a:lumMod val="95000"/>
                      <a:lumOff val="5000"/>
                    </a:schemeClr>
                  </a:solidFill>
                  <a:cs typeface="Arial" panose="020B0604020202020204" pitchFamily="34" charset="0"/>
                </a:rPr>
                <a:t>n</a:t>
              </a:r>
              <a:r>
                <a:rPr lang="en-GB" sz="1050" dirty="0">
                  <a:solidFill>
                    <a:schemeClr val="tx1">
                      <a:lumMod val="95000"/>
                      <a:lumOff val="5000"/>
                    </a:schemeClr>
                  </a:solidFill>
                  <a:cs typeface="Arial" panose="020B0604020202020204" pitchFamily="34" charset="0"/>
                </a:rPr>
                <a:t> = 3</a:t>
              </a:r>
            </a:p>
          </p:txBody>
        </p:sp>
        <p:sp>
          <p:nvSpPr>
            <p:cNvPr id="17" name="Rounded Rectangle 16"/>
            <p:cNvSpPr>
              <a:spLocks noChangeArrowheads="1"/>
            </p:cNvSpPr>
            <p:nvPr/>
          </p:nvSpPr>
          <p:spPr bwMode="auto">
            <a:xfrm>
              <a:off x="5680551" y="3125456"/>
              <a:ext cx="1437576" cy="496944"/>
            </a:xfrm>
            <a:prstGeom prst="roundRect">
              <a:avLst>
                <a:gd name="adj" fmla="val 16667"/>
              </a:avLst>
            </a:prstGeom>
            <a:solidFill>
              <a:srgbClr val="4C45A3"/>
            </a:solidFill>
            <a:ln w="25400">
              <a:solidFill>
                <a:srgbClr val="B1B1CB"/>
              </a:solidFill>
              <a:round/>
              <a:headEnd/>
              <a:tailEnd/>
            </a:ln>
            <a:effectLst>
              <a:outerShdw blurRad="50800" dist="38100" dir="2700000" algn="tl" rotWithShape="0">
                <a:srgbClr val="000000">
                  <a:alpha val="39999"/>
                </a:srgbClr>
              </a:outerShdw>
            </a:effectLst>
          </p:spPr>
          <p:txBody>
            <a:bodyPr anchor="ctr"/>
            <a:lstStyle/>
            <a:p>
              <a:pPr algn="ctr">
                <a:defRPr/>
              </a:pPr>
              <a:r>
                <a:rPr lang="en-GB" sz="1050" dirty="0">
                  <a:solidFill>
                    <a:schemeClr val="bg1"/>
                  </a:solidFill>
                  <a:cs typeface="Arial" panose="020B0604020202020204" pitchFamily="34" charset="0"/>
                </a:rPr>
                <a:t>Currently in Year 3</a:t>
              </a:r>
            </a:p>
            <a:p>
              <a:pPr algn="ctr">
                <a:defRPr/>
              </a:pPr>
              <a:r>
                <a:rPr lang="en-GB" sz="1050" i="1" dirty="0">
                  <a:solidFill>
                    <a:schemeClr val="bg1"/>
                  </a:solidFill>
                  <a:cs typeface="Arial" panose="020B0604020202020204" pitchFamily="34" charset="0"/>
                </a:rPr>
                <a:t>n</a:t>
              </a:r>
              <a:r>
                <a:rPr lang="en-GB" sz="1050" dirty="0">
                  <a:solidFill>
                    <a:schemeClr val="bg1"/>
                  </a:solidFill>
                  <a:cs typeface="Arial" panose="020B0604020202020204" pitchFamily="34" charset="0"/>
                </a:rPr>
                <a:t> = 1</a:t>
              </a:r>
            </a:p>
          </p:txBody>
        </p:sp>
        <p:sp>
          <p:nvSpPr>
            <p:cNvPr id="18" name="Rounded Rectangle 17"/>
            <p:cNvSpPr>
              <a:spLocks noChangeArrowheads="1"/>
            </p:cNvSpPr>
            <p:nvPr/>
          </p:nvSpPr>
          <p:spPr bwMode="auto">
            <a:xfrm>
              <a:off x="7521046" y="3125456"/>
              <a:ext cx="1437576" cy="496944"/>
            </a:xfrm>
            <a:prstGeom prst="roundRect">
              <a:avLst>
                <a:gd name="adj" fmla="val 16667"/>
              </a:avLst>
            </a:prstGeom>
            <a:solidFill>
              <a:srgbClr val="72BFC5"/>
            </a:solidFill>
            <a:ln w="25400">
              <a:solidFill>
                <a:srgbClr val="3C8C93"/>
              </a:solidFill>
              <a:round/>
              <a:headEnd/>
              <a:tailEnd/>
            </a:ln>
            <a:effectLst>
              <a:outerShdw blurRad="50800" dist="38100" dir="2700000" algn="tl" rotWithShape="0">
                <a:srgbClr val="000000">
                  <a:alpha val="39999"/>
                </a:srgbClr>
              </a:outerShdw>
            </a:effectLst>
          </p:spPr>
          <p:txBody>
            <a:bodyPr anchor="ctr"/>
            <a:lstStyle/>
            <a:p>
              <a:pPr algn="ctr">
                <a:defRPr/>
              </a:pPr>
              <a:r>
                <a:rPr lang="en-GB" sz="1050" dirty="0">
                  <a:cs typeface="Arial" panose="020B0604020202020204" pitchFamily="34" charset="0"/>
                </a:rPr>
                <a:t>Graduated with Masters</a:t>
              </a:r>
            </a:p>
            <a:p>
              <a:pPr algn="ctr">
                <a:defRPr/>
              </a:pPr>
              <a:r>
                <a:rPr lang="en-GB" sz="1050" i="1" dirty="0">
                  <a:cs typeface="Arial" panose="020B0604020202020204" pitchFamily="34" charset="0"/>
                </a:rPr>
                <a:t>n</a:t>
              </a:r>
              <a:r>
                <a:rPr lang="en-GB" sz="1050" dirty="0">
                  <a:cs typeface="Arial" panose="020B0604020202020204" pitchFamily="34" charset="0"/>
                </a:rPr>
                <a:t> = 18</a:t>
              </a:r>
            </a:p>
          </p:txBody>
        </p:sp>
        <p:sp>
          <p:nvSpPr>
            <p:cNvPr id="19" name="Rounded Rectangle 18"/>
            <p:cNvSpPr>
              <a:spLocks noChangeArrowheads="1"/>
            </p:cNvSpPr>
            <p:nvPr/>
          </p:nvSpPr>
          <p:spPr bwMode="auto">
            <a:xfrm>
              <a:off x="1145639" y="3970102"/>
              <a:ext cx="1437575" cy="496944"/>
            </a:xfrm>
            <a:prstGeom prst="roundRect">
              <a:avLst>
                <a:gd name="adj" fmla="val 16667"/>
              </a:avLst>
            </a:prstGeom>
            <a:solidFill>
              <a:srgbClr val="F2F2F2"/>
            </a:solidFill>
            <a:ln w="25400">
              <a:solidFill>
                <a:srgbClr val="9999CC"/>
              </a:solidFill>
              <a:round/>
              <a:headEnd/>
              <a:tailEnd/>
            </a:ln>
            <a:effectLst>
              <a:outerShdw blurRad="50800" dist="38100" dir="2700000" algn="tl" rotWithShape="0">
                <a:srgbClr val="000000">
                  <a:alpha val="39999"/>
                </a:srgbClr>
              </a:outerShdw>
            </a:effectLst>
          </p:spPr>
          <p:txBody>
            <a:bodyPr anchor="ctr"/>
            <a:lstStyle/>
            <a:p>
              <a:pPr algn="ctr">
                <a:defRPr/>
              </a:pPr>
              <a:r>
                <a:rPr lang="en-GB" sz="1050" dirty="0">
                  <a:cs typeface="Arial" panose="020B0604020202020204" pitchFamily="34" charset="0"/>
                </a:rPr>
                <a:t>Withdrew during</a:t>
              </a:r>
            </a:p>
            <a:p>
              <a:pPr algn="ctr">
                <a:defRPr/>
              </a:pPr>
              <a:r>
                <a:rPr lang="en-GB" sz="1050" dirty="0">
                  <a:cs typeface="Arial" panose="020B0604020202020204" pitchFamily="34" charset="0"/>
                </a:rPr>
                <a:t>Year 1</a:t>
              </a:r>
            </a:p>
            <a:p>
              <a:pPr algn="ctr">
                <a:defRPr/>
              </a:pPr>
              <a:r>
                <a:rPr lang="en-GB" sz="1050" i="1" dirty="0">
                  <a:cs typeface="Arial" panose="020B0604020202020204" pitchFamily="34" charset="0"/>
                </a:rPr>
                <a:t>n</a:t>
              </a:r>
              <a:r>
                <a:rPr lang="en-GB" sz="1050" dirty="0">
                  <a:cs typeface="Arial" panose="020B0604020202020204" pitchFamily="34" charset="0"/>
                </a:rPr>
                <a:t> = 4 *</a:t>
              </a:r>
            </a:p>
          </p:txBody>
        </p:sp>
        <p:sp>
          <p:nvSpPr>
            <p:cNvPr id="20" name="Rounded Rectangle 19"/>
            <p:cNvSpPr>
              <a:spLocks noChangeArrowheads="1"/>
            </p:cNvSpPr>
            <p:nvPr/>
          </p:nvSpPr>
          <p:spPr bwMode="auto">
            <a:xfrm>
              <a:off x="2982818" y="3985979"/>
              <a:ext cx="1437575" cy="496944"/>
            </a:xfrm>
            <a:prstGeom prst="roundRect">
              <a:avLst>
                <a:gd name="adj" fmla="val 16667"/>
              </a:avLst>
            </a:prstGeom>
            <a:solidFill>
              <a:srgbClr val="F2F2F2"/>
            </a:solidFill>
            <a:ln w="25400">
              <a:solidFill>
                <a:srgbClr val="9999CC"/>
              </a:solidFill>
              <a:round/>
              <a:headEnd/>
              <a:tailEnd/>
            </a:ln>
            <a:effectLst>
              <a:outerShdw blurRad="50800" dist="38100" dir="2700000" algn="tl" rotWithShape="0">
                <a:srgbClr val="000000">
                  <a:alpha val="39999"/>
                </a:srgbClr>
              </a:outerShdw>
            </a:effectLst>
          </p:spPr>
          <p:txBody>
            <a:bodyPr anchor="ctr"/>
            <a:lstStyle/>
            <a:p>
              <a:pPr algn="ctr">
                <a:defRPr/>
              </a:pPr>
              <a:r>
                <a:rPr lang="en-GB" sz="1050" dirty="0">
                  <a:cs typeface="Arial" panose="020B0604020202020204" pitchFamily="34" charset="0"/>
                </a:rPr>
                <a:t>Left Malawi after</a:t>
              </a:r>
            </a:p>
            <a:p>
              <a:pPr algn="ctr">
                <a:defRPr/>
              </a:pPr>
              <a:r>
                <a:rPr lang="en-GB" sz="1050" dirty="0">
                  <a:cs typeface="Arial" panose="020B0604020202020204" pitchFamily="34" charset="0"/>
                </a:rPr>
                <a:t>Year 1</a:t>
              </a:r>
            </a:p>
            <a:p>
              <a:pPr algn="ctr">
                <a:defRPr/>
              </a:pPr>
              <a:r>
                <a:rPr lang="en-GB" sz="1050" i="1" dirty="0">
                  <a:cs typeface="Arial" panose="020B0604020202020204" pitchFamily="34" charset="0"/>
                </a:rPr>
                <a:t>n</a:t>
              </a:r>
              <a:r>
                <a:rPr lang="en-GB" sz="1050" dirty="0">
                  <a:cs typeface="Arial" panose="020B0604020202020204" pitchFamily="34" charset="0"/>
                </a:rPr>
                <a:t> = 1 **</a:t>
              </a:r>
            </a:p>
          </p:txBody>
        </p:sp>
        <p:cxnSp>
          <p:nvCxnSpPr>
            <p:cNvPr id="21" name="Straight Arrow Connector 20"/>
            <p:cNvCxnSpPr/>
            <p:nvPr/>
          </p:nvCxnSpPr>
          <p:spPr>
            <a:xfrm>
              <a:off x="3551547" y="3373134"/>
              <a:ext cx="276904"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689170" y="3371547"/>
              <a:ext cx="0" cy="46360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378776" y="3373134"/>
              <a:ext cx="276904"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7192741" y="3373134"/>
              <a:ext cx="278561"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25" name="Picture 5"/>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6373659" y="3505783"/>
            <a:ext cx="2189618" cy="13849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1"/>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261258" y="394455"/>
            <a:ext cx="1283158" cy="10242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 name="Rounded Rectangle 29"/>
          <p:cNvSpPr>
            <a:spLocks noChangeArrowheads="1"/>
          </p:cNvSpPr>
          <p:nvPr/>
        </p:nvSpPr>
        <p:spPr bwMode="auto">
          <a:xfrm>
            <a:off x="5087496" y="3013916"/>
            <a:ext cx="1376362" cy="372666"/>
          </a:xfrm>
          <a:prstGeom prst="roundRect">
            <a:avLst>
              <a:gd name="adj" fmla="val 16667"/>
            </a:avLst>
          </a:prstGeom>
          <a:solidFill>
            <a:srgbClr val="F2F2F2"/>
          </a:solidFill>
          <a:ln w="25400">
            <a:solidFill>
              <a:srgbClr val="9999CC"/>
            </a:solidFill>
            <a:round/>
            <a:headEnd/>
            <a:tailEnd/>
          </a:ln>
          <a:effectLst>
            <a:outerShdw blurRad="50800" dist="38100" dir="2700000" algn="tl" rotWithShape="0">
              <a:srgbClr val="000000">
                <a:alpha val="39999"/>
              </a:srgbClr>
            </a:outerShdw>
          </a:effectLst>
        </p:spPr>
        <p:txBody>
          <a:bodyPr anchor="ctr"/>
          <a:lstStyle/>
          <a:p>
            <a:pPr algn="ctr">
              <a:defRPr/>
            </a:pPr>
            <a:r>
              <a:rPr lang="en-GB" sz="1050" dirty="0">
                <a:cs typeface="Arial" panose="020B0604020202020204" pitchFamily="34" charset="0"/>
              </a:rPr>
              <a:t>Graduated certificate</a:t>
            </a:r>
          </a:p>
          <a:p>
            <a:pPr algn="ctr">
              <a:defRPr/>
            </a:pPr>
            <a:r>
              <a:rPr lang="en-GB" sz="1050" i="1" dirty="0">
                <a:cs typeface="Arial" panose="020B0604020202020204" pitchFamily="34" charset="0"/>
              </a:rPr>
              <a:t>n</a:t>
            </a:r>
            <a:r>
              <a:rPr lang="en-GB" sz="1050" dirty="0">
                <a:cs typeface="Arial" panose="020B0604020202020204" pitchFamily="34" charset="0"/>
              </a:rPr>
              <a:t> = 1 </a:t>
            </a:r>
          </a:p>
        </p:txBody>
      </p:sp>
      <p:cxnSp>
        <p:nvCxnSpPr>
          <p:cNvPr id="31" name="Straight Arrow Connector 30"/>
          <p:cNvCxnSpPr/>
          <p:nvPr/>
        </p:nvCxnSpPr>
        <p:spPr bwMode="auto">
          <a:xfrm>
            <a:off x="5767852" y="2579558"/>
            <a:ext cx="0" cy="3476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2084477" y="354101"/>
            <a:ext cx="6620723" cy="830997"/>
          </a:xfrm>
          <a:prstGeom prst="rect">
            <a:avLst/>
          </a:prstGeom>
        </p:spPr>
        <p:txBody>
          <a:bodyPr wrap="none">
            <a:spAutoFit/>
          </a:bodyPr>
          <a:lstStyle/>
          <a:p>
            <a:pPr algn="ctr"/>
            <a:r>
              <a:rPr lang="en-GB" altLang="en-US" sz="2400" dirty="0">
                <a:solidFill>
                  <a:schemeClr val="accent1">
                    <a:lumMod val="75000"/>
                  </a:schemeClr>
                </a:solidFill>
                <a:cs typeface="Arial" panose="020B0604020202020204" pitchFamily="34" charset="0"/>
              </a:rPr>
              <a:t>Malawi Capacity Building - MSc in Surgical Sciences </a:t>
            </a:r>
          </a:p>
          <a:p>
            <a:pPr algn="ctr"/>
            <a:r>
              <a:rPr lang="en-GB" altLang="en-US" sz="2400" dirty="0">
                <a:solidFill>
                  <a:schemeClr val="accent1">
                    <a:lumMod val="75000"/>
                  </a:schemeClr>
                </a:solidFill>
                <a:cs typeface="Arial" panose="020B0604020202020204" pitchFamily="34" charset="0"/>
              </a:rPr>
              <a:t>- Scholarship programme (2010 to present)</a:t>
            </a:r>
          </a:p>
        </p:txBody>
      </p:sp>
      <p:sp>
        <p:nvSpPr>
          <p:cNvPr id="28" name="Rectangle 6">
            <a:extLst>
              <a:ext uri="{FF2B5EF4-FFF2-40B4-BE49-F238E27FC236}">
                <a16:creationId xmlns:a16="http://schemas.microsoft.com/office/drawing/2014/main" id="{EC86B331-FD14-CD4A-B445-BE17220EA81F}"/>
              </a:ext>
            </a:extLst>
          </p:cNvPr>
          <p:cNvSpPr/>
          <p:nvPr/>
        </p:nvSpPr>
        <p:spPr>
          <a:xfrm>
            <a:off x="0" y="6453335"/>
            <a:ext cx="9144000" cy="404665"/>
          </a:xfrm>
          <a:prstGeom prst="rect">
            <a:avLst/>
          </a:prstGeom>
          <a:solidFill>
            <a:srgbClr val="002060"/>
          </a:solidFill>
          <a:ln w="25400">
            <a:solidFill>
              <a:srgbClr val="B46D33"/>
            </a:solidFill>
          </a:ln>
        </p:spPr>
        <p:txBody>
          <a:bodyPr lIns="45719" rIns="45719" anchor="ctr"/>
          <a:lstStyle/>
          <a:p>
            <a:pPr>
              <a:defRPr>
                <a:solidFill>
                  <a:srgbClr val="002060"/>
                </a:solidFill>
              </a:defRPr>
            </a:pPr>
            <a:endParaRPr/>
          </a:p>
        </p:txBody>
      </p:sp>
      <p:pic>
        <p:nvPicPr>
          <p:cNvPr id="29" name="Picture 11" descr="Picture 11">
            <a:extLst>
              <a:ext uri="{FF2B5EF4-FFF2-40B4-BE49-F238E27FC236}">
                <a16:creationId xmlns:a16="http://schemas.microsoft.com/office/drawing/2014/main" id="{C1F5D114-0CE4-4C4A-B1CC-6ACA67AC3466}"/>
              </a:ext>
            </a:extLst>
          </p:cNvPr>
          <p:cNvPicPr>
            <a:picLocks noChangeAspect="1"/>
          </p:cNvPicPr>
          <p:nvPr/>
        </p:nvPicPr>
        <p:blipFill>
          <a:blip r:embed="rId8"/>
          <a:stretch>
            <a:fillRect/>
          </a:stretch>
        </p:blipFill>
        <p:spPr>
          <a:xfrm>
            <a:off x="8748463" y="6412586"/>
            <a:ext cx="395537" cy="445414"/>
          </a:xfrm>
          <a:prstGeom prst="rect">
            <a:avLst/>
          </a:prstGeom>
          <a:ln w="12700">
            <a:miter lim="400000"/>
          </a:ln>
        </p:spPr>
      </p:pic>
      <p:sp>
        <p:nvSpPr>
          <p:cNvPr id="33" name="Rectangle 7">
            <a:extLst>
              <a:ext uri="{FF2B5EF4-FFF2-40B4-BE49-F238E27FC236}">
                <a16:creationId xmlns:a16="http://schemas.microsoft.com/office/drawing/2014/main" id="{FAAEF3B5-FDE7-9D44-ADAA-230D8CFD32D5}"/>
              </a:ext>
            </a:extLst>
          </p:cNvPr>
          <p:cNvSpPr/>
          <p:nvPr/>
        </p:nvSpPr>
        <p:spPr>
          <a:xfrm>
            <a:off x="0" y="0"/>
            <a:ext cx="9144000" cy="142875"/>
          </a:xfrm>
          <a:prstGeom prst="rect">
            <a:avLst/>
          </a:prstGeom>
          <a:solidFill>
            <a:srgbClr val="A7114A"/>
          </a:solidFill>
          <a:ln w="6350">
            <a:solidFill>
              <a:srgbClr val="A7114A"/>
            </a:solidFill>
          </a:ln>
        </p:spPr>
        <p:txBody>
          <a:bodyPr lIns="45719" rIns="45719" anchor="ctr"/>
          <a:lstStyle/>
          <a:p>
            <a:pPr algn="ctr">
              <a:defRPr>
                <a:solidFill>
                  <a:srgbClr val="FFFFFF"/>
                </a:solidFill>
              </a:defRPr>
            </a:pPr>
            <a:endParaRPr/>
          </a:p>
        </p:txBody>
      </p:sp>
      <p:pic>
        <p:nvPicPr>
          <p:cNvPr id="2" name="Picture 1">
            <a:extLst>
              <a:ext uri="{FF2B5EF4-FFF2-40B4-BE49-F238E27FC236}">
                <a16:creationId xmlns:a16="http://schemas.microsoft.com/office/drawing/2014/main" id="{8C3189FF-4D2E-9544-BE1A-B2BE5277E77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834425" y="5003048"/>
            <a:ext cx="1268085" cy="1338016"/>
          </a:xfrm>
          <a:prstGeom prst="rect">
            <a:avLst/>
          </a:prstGeom>
        </p:spPr>
      </p:pic>
    </p:spTree>
    <p:extLst>
      <p:ext uri="{BB962C8B-B14F-4D97-AF65-F5344CB8AC3E}">
        <p14:creationId xmlns:p14="http://schemas.microsoft.com/office/powerpoint/2010/main" val="1762900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3"/>
          <p:cNvSpPr/>
          <p:nvPr/>
        </p:nvSpPr>
        <p:spPr>
          <a:xfrm>
            <a:off x="4682900" y="1078651"/>
            <a:ext cx="3927475" cy="1188244"/>
          </a:xfrm>
          <a:prstGeom prst="wedgeRoundRectCallou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sp>
        <p:nvSpPr>
          <p:cNvPr id="2" name="Rectangle 51"/>
          <p:cNvSpPr>
            <a:spLocks noChangeArrowheads="1"/>
          </p:cNvSpPr>
          <p:nvPr/>
        </p:nvSpPr>
        <p:spPr bwMode="auto">
          <a:xfrm>
            <a:off x="4765285" y="1285955"/>
            <a:ext cx="384509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4500">
                <a:solidFill>
                  <a:schemeClr val="tx1"/>
                </a:solidFill>
                <a:latin typeface="Arial" charset="0"/>
              </a:defRPr>
            </a:lvl1pPr>
            <a:lvl2pPr marL="742950" indent="-285750" eaLnBrk="0" hangingPunct="0">
              <a:spcBef>
                <a:spcPct val="20000"/>
              </a:spcBef>
              <a:buChar char="–"/>
              <a:defRPr sz="3900">
                <a:solidFill>
                  <a:schemeClr val="tx1"/>
                </a:solidFill>
                <a:latin typeface="Arial" charset="0"/>
              </a:defRPr>
            </a:lvl2pPr>
            <a:lvl3pPr marL="1143000" indent="-228600" eaLnBrk="0" hangingPunct="0">
              <a:spcBef>
                <a:spcPct val="20000"/>
              </a:spcBef>
              <a:buChar char="•"/>
              <a:defRPr sz="3400">
                <a:solidFill>
                  <a:schemeClr val="tx1"/>
                </a:solidFill>
                <a:latin typeface="Arial" charset="0"/>
              </a:defRPr>
            </a:lvl3pPr>
            <a:lvl4pPr marL="1600200" indent="-228600" eaLnBrk="0" hangingPunct="0">
              <a:spcBef>
                <a:spcPct val="20000"/>
              </a:spcBef>
              <a:buChar char="–"/>
              <a:defRPr sz="2800">
                <a:solidFill>
                  <a:schemeClr val="tx1"/>
                </a:solidFill>
                <a:latin typeface="Arial" charset="0"/>
              </a:defRPr>
            </a:lvl4pPr>
            <a:lvl5pPr marL="2057400" indent="-228600" eaLnBrk="0" hangingPunct="0">
              <a:spcBef>
                <a:spcPct val="20000"/>
              </a:spcBef>
              <a:buChar char="»"/>
              <a:defRPr sz="2800">
                <a:solidFill>
                  <a:schemeClr val="tx1"/>
                </a:solidFill>
                <a:latin typeface="Arial" charset="0"/>
              </a:defRPr>
            </a:lvl5pPr>
            <a:lvl6pPr marL="2514600" indent="-228600" eaLnBrk="0" fontAlgn="base" hangingPunct="0">
              <a:spcBef>
                <a:spcPct val="20000"/>
              </a:spcBef>
              <a:spcAft>
                <a:spcPct val="0"/>
              </a:spcAft>
              <a:buChar char="»"/>
              <a:defRPr sz="2800">
                <a:solidFill>
                  <a:schemeClr val="tx1"/>
                </a:solidFill>
                <a:latin typeface="Arial" charset="0"/>
              </a:defRPr>
            </a:lvl6pPr>
            <a:lvl7pPr marL="2971800" indent="-228600" eaLnBrk="0" fontAlgn="base" hangingPunct="0">
              <a:spcBef>
                <a:spcPct val="20000"/>
              </a:spcBef>
              <a:spcAft>
                <a:spcPct val="0"/>
              </a:spcAft>
              <a:buChar char="»"/>
              <a:defRPr sz="2800">
                <a:solidFill>
                  <a:schemeClr val="tx1"/>
                </a:solidFill>
                <a:latin typeface="Arial" charset="0"/>
              </a:defRPr>
            </a:lvl7pPr>
            <a:lvl8pPr marL="3429000" indent="-228600" eaLnBrk="0" fontAlgn="base" hangingPunct="0">
              <a:spcBef>
                <a:spcPct val="20000"/>
              </a:spcBef>
              <a:spcAft>
                <a:spcPct val="0"/>
              </a:spcAft>
              <a:buChar char="»"/>
              <a:defRPr sz="2800">
                <a:solidFill>
                  <a:schemeClr val="tx1"/>
                </a:solidFill>
                <a:latin typeface="Arial" charset="0"/>
              </a:defRPr>
            </a:lvl8pPr>
            <a:lvl9pPr marL="3886200" indent="-228600" eaLnBrk="0" fontAlgn="base" hangingPunct="0">
              <a:spcBef>
                <a:spcPct val="20000"/>
              </a:spcBef>
              <a:spcAft>
                <a:spcPct val="0"/>
              </a:spcAft>
              <a:buChar char="»"/>
              <a:defRPr sz="2800">
                <a:solidFill>
                  <a:schemeClr val="tx1"/>
                </a:solidFill>
                <a:latin typeface="Arial" charset="0"/>
              </a:defRPr>
            </a:lvl9pPr>
          </a:lstStyle>
          <a:p>
            <a:pPr eaLnBrk="1" hangingPunct="1">
              <a:spcBef>
                <a:spcPct val="0"/>
              </a:spcBef>
              <a:buFontTx/>
              <a:buNone/>
              <a:defRPr/>
            </a:pPr>
            <a:r>
              <a:rPr lang="en-GB" altLang="en-US" sz="1600" dirty="0">
                <a:solidFill>
                  <a:schemeClr val="accent5">
                    <a:lumMod val="50000"/>
                  </a:schemeClr>
                </a:solidFill>
                <a:latin typeface="Verdana" pitchFamily="34" charset="0"/>
                <a:ea typeface="Verdana" pitchFamily="34" charset="0"/>
                <a:cs typeface="Verdana" pitchFamily="34" charset="0"/>
              </a:rPr>
              <a:t>“</a:t>
            </a:r>
            <a:r>
              <a:rPr lang="en-GB" altLang="en-US" sz="1600" i="1" dirty="0">
                <a:solidFill>
                  <a:schemeClr val="accent5">
                    <a:lumMod val="50000"/>
                  </a:schemeClr>
                </a:solidFill>
                <a:latin typeface="Verdana" pitchFamily="34" charset="0"/>
                <a:ea typeface="Verdana" pitchFamily="34" charset="0"/>
                <a:cs typeface="Verdana" pitchFamily="34" charset="0"/>
              </a:rPr>
              <a:t>I have been able to remain in Malawi to learn, while continuing to treat those who need me most.</a:t>
            </a:r>
            <a:r>
              <a:rPr lang="en-GB" altLang="en-US" sz="1600" dirty="0">
                <a:solidFill>
                  <a:schemeClr val="accent5">
                    <a:lumMod val="50000"/>
                  </a:schemeClr>
                </a:solidFill>
                <a:latin typeface="Verdana" pitchFamily="34" charset="0"/>
                <a:ea typeface="Verdana" pitchFamily="34" charset="0"/>
                <a:cs typeface="Verdana" pitchFamily="34" charset="0"/>
              </a:rPr>
              <a:t>”</a:t>
            </a:r>
          </a:p>
        </p:txBody>
      </p:sp>
      <p:pic>
        <p:nvPicPr>
          <p:cNvPr id="102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51521" y="885371"/>
            <a:ext cx="3995153" cy="2813659"/>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21543" y="3253146"/>
            <a:ext cx="4294988" cy="2415931"/>
          </a:xfrm>
          <a:prstGeom prst="rect">
            <a:avLst/>
          </a:prstGeom>
          <a:ln>
            <a:noFill/>
          </a:ln>
          <a:effectLst>
            <a:softEdge rad="112500"/>
          </a:effectLst>
        </p:spPr>
      </p:pic>
      <p:pic>
        <p:nvPicPr>
          <p:cNvPr id="57350"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2142" y="3734312"/>
            <a:ext cx="3021030" cy="241593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E6991CE5-B5F5-464F-AC67-D8D0F91485F5}"/>
              </a:ext>
            </a:extLst>
          </p:cNvPr>
          <p:cNvSpPr/>
          <p:nvPr/>
        </p:nvSpPr>
        <p:spPr>
          <a:xfrm>
            <a:off x="0" y="6453335"/>
            <a:ext cx="9144000" cy="404665"/>
          </a:xfrm>
          <a:prstGeom prst="rect">
            <a:avLst/>
          </a:prstGeom>
          <a:solidFill>
            <a:srgbClr val="002060"/>
          </a:solidFill>
          <a:ln w="25400">
            <a:solidFill>
              <a:srgbClr val="B46D33"/>
            </a:solidFill>
          </a:ln>
        </p:spPr>
        <p:txBody>
          <a:bodyPr lIns="45719" rIns="45719" anchor="ctr"/>
          <a:lstStyle/>
          <a:p>
            <a:pPr>
              <a:defRPr>
                <a:solidFill>
                  <a:srgbClr val="002060"/>
                </a:solidFill>
              </a:defRPr>
            </a:pPr>
            <a:endParaRPr/>
          </a:p>
        </p:txBody>
      </p:sp>
      <p:pic>
        <p:nvPicPr>
          <p:cNvPr id="8" name="Picture 11" descr="Picture 11">
            <a:extLst>
              <a:ext uri="{FF2B5EF4-FFF2-40B4-BE49-F238E27FC236}">
                <a16:creationId xmlns:a16="http://schemas.microsoft.com/office/drawing/2014/main" id="{BF7423EB-A58B-8642-8B67-2071A3AE5F3D}"/>
              </a:ext>
            </a:extLst>
          </p:cNvPr>
          <p:cNvPicPr>
            <a:picLocks noChangeAspect="1"/>
          </p:cNvPicPr>
          <p:nvPr/>
        </p:nvPicPr>
        <p:blipFill>
          <a:blip r:embed="rId5"/>
          <a:stretch>
            <a:fillRect/>
          </a:stretch>
        </p:blipFill>
        <p:spPr>
          <a:xfrm>
            <a:off x="8748463" y="6412586"/>
            <a:ext cx="395537" cy="445414"/>
          </a:xfrm>
          <a:prstGeom prst="rect">
            <a:avLst/>
          </a:prstGeom>
          <a:ln w="12700">
            <a:miter lim="400000"/>
          </a:ln>
        </p:spPr>
      </p:pic>
      <p:sp>
        <p:nvSpPr>
          <p:cNvPr id="9" name="Rectangle 8">
            <a:extLst>
              <a:ext uri="{FF2B5EF4-FFF2-40B4-BE49-F238E27FC236}">
                <a16:creationId xmlns:a16="http://schemas.microsoft.com/office/drawing/2014/main" id="{5F749B97-73B9-1740-ACD7-919A8F7DC778}"/>
              </a:ext>
            </a:extLst>
          </p:cNvPr>
          <p:cNvSpPr/>
          <p:nvPr/>
        </p:nvSpPr>
        <p:spPr>
          <a:xfrm>
            <a:off x="990012" y="172499"/>
            <a:ext cx="6513323" cy="523220"/>
          </a:xfrm>
          <a:prstGeom prst="rect">
            <a:avLst/>
          </a:prstGeom>
        </p:spPr>
        <p:txBody>
          <a:bodyPr wrap="none">
            <a:spAutoFit/>
          </a:bodyPr>
          <a:lstStyle/>
          <a:p>
            <a:pPr algn="ctr"/>
            <a:r>
              <a:rPr lang="en-GB" altLang="en-US" sz="2800" dirty="0">
                <a:solidFill>
                  <a:schemeClr val="accent1">
                    <a:lumMod val="75000"/>
                  </a:schemeClr>
                </a:solidFill>
                <a:cs typeface="Arial" panose="020B0604020202020204" pitchFamily="34" charset="0"/>
              </a:rPr>
              <a:t>First Malawian MSc </a:t>
            </a:r>
            <a:r>
              <a:rPr lang="en-GB" altLang="en-US" sz="2800" dirty="0" err="1">
                <a:solidFill>
                  <a:schemeClr val="accent1">
                    <a:lumMod val="75000"/>
                  </a:schemeClr>
                </a:solidFill>
                <a:cs typeface="Arial" panose="020B0604020202020204" pitchFamily="34" charset="0"/>
              </a:rPr>
              <a:t>Surg</a:t>
            </a:r>
            <a:r>
              <a:rPr lang="en-GB" altLang="en-US" sz="2800" dirty="0">
                <a:solidFill>
                  <a:schemeClr val="accent1">
                    <a:lumMod val="75000"/>
                  </a:schemeClr>
                </a:solidFill>
                <a:cs typeface="Arial" panose="020B0604020202020204" pitchFamily="34" charset="0"/>
              </a:rPr>
              <a:t> Sci Graduate 2013</a:t>
            </a:r>
          </a:p>
        </p:txBody>
      </p:sp>
      <p:sp>
        <p:nvSpPr>
          <p:cNvPr id="10" name="Rectangle 7">
            <a:extLst>
              <a:ext uri="{FF2B5EF4-FFF2-40B4-BE49-F238E27FC236}">
                <a16:creationId xmlns:a16="http://schemas.microsoft.com/office/drawing/2014/main" id="{6AB4313C-A20E-0547-AECF-C3E6D7AC9D81}"/>
              </a:ext>
            </a:extLst>
          </p:cNvPr>
          <p:cNvSpPr/>
          <p:nvPr/>
        </p:nvSpPr>
        <p:spPr>
          <a:xfrm>
            <a:off x="0" y="0"/>
            <a:ext cx="9144000" cy="142875"/>
          </a:xfrm>
          <a:prstGeom prst="rect">
            <a:avLst/>
          </a:prstGeom>
          <a:solidFill>
            <a:srgbClr val="A7114A"/>
          </a:solidFill>
          <a:ln w="6350">
            <a:solidFill>
              <a:srgbClr val="A7114A"/>
            </a:solidFill>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421779849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EA501-A47C-3345-B4F5-70327139423B}"/>
              </a:ext>
            </a:extLst>
          </p:cNvPr>
          <p:cNvSpPr>
            <a:spLocks noGrp="1"/>
          </p:cNvSpPr>
          <p:nvPr>
            <p:ph type="title"/>
          </p:nvPr>
        </p:nvSpPr>
        <p:spPr>
          <a:xfrm>
            <a:off x="268161" y="304522"/>
            <a:ext cx="5566229" cy="1860829"/>
          </a:xfrm>
        </p:spPr>
        <p:txBody>
          <a:bodyPr>
            <a:normAutofit fontScale="90000"/>
          </a:bodyPr>
          <a:lstStyle/>
          <a:p>
            <a:r>
              <a:rPr lang="en-US" dirty="0" err="1">
                <a:solidFill>
                  <a:schemeClr val="accent1">
                    <a:lumMod val="75000"/>
                  </a:schemeClr>
                </a:solidFill>
              </a:rPr>
              <a:t>Wone</a:t>
            </a:r>
            <a:r>
              <a:rPr lang="en-US" dirty="0">
                <a:solidFill>
                  <a:schemeClr val="accent1">
                    <a:lumMod val="75000"/>
                  </a:schemeClr>
                </a:solidFill>
              </a:rPr>
              <a:t> Banda </a:t>
            </a:r>
            <a:br>
              <a:rPr lang="en-US" dirty="0">
                <a:solidFill>
                  <a:schemeClr val="accent1">
                    <a:lumMod val="75000"/>
                  </a:schemeClr>
                </a:solidFill>
              </a:rPr>
            </a:br>
            <a:r>
              <a:rPr lang="en-US" dirty="0">
                <a:solidFill>
                  <a:schemeClr val="accent1">
                    <a:lumMod val="75000"/>
                  </a:schemeClr>
                </a:solidFill>
              </a:rPr>
              <a:t>(MSc Surgical Sciences, 2011-14)</a:t>
            </a:r>
          </a:p>
        </p:txBody>
      </p:sp>
      <p:sp>
        <p:nvSpPr>
          <p:cNvPr id="3" name="Content Placeholder 2">
            <a:extLst>
              <a:ext uri="{FF2B5EF4-FFF2-40B4-BE49-F238E27FC236}">
                <a16:creationId xmlns:a16="http://schemas.microsoft.com/office/drawing/2014/main" id="{66D914B5-BD6E-FB42-B3BA-A06F4F751473}"/>
              </a:ext>
            </a:extLst>
          </p:cNvPr>
          <p:cNvSpPr>
            <a:spLocks noGrp="1"/>
          </p:cNvSpPr>
          <p:nvPr>
            <p:ph idx="1"/>
          </p:nvPr>
        </p:nvSpPr>
        <p:spPr>
          <a:xfrm>
            <a:off x="131914" y="2032207"/>
            <a:ext cx="5838724" cy="3766570"/>
          </a:xfrm>
        </p:spPr>
        <p:txBody>
          <a:bodyPr>
            <a:noAutofit/>
          </a:bodyPr>
          <a:lstStyle/>
          <a:p>
            <a:r>
              <a:rPr lang="en-GB" sz="1800" dirty="0" err="1"/>
              <a:t>Wone</a:t>
            </a:r>
            <a:r>
              <a:rPr lang="en-GB" sz="1800" dirty="0"/>
              <a:t> received a J&amp;J scholarship to undertake her MSc studies during her plastic surgery residency training in Blantyre, Malawi. </a:t>
            </a:r>
          </a:p>
          <a:p>
            <a:r>
              <a:rPr lang="en-GB" sz="1800" dirty="0"/>
              <a:t>'The online content was very relevant and helped tremendously to prepare for my MCS exams in 2013. </a:t>
            </a:r>
          </a:p>
          <a:p>
            <a:r>
              <a:rPr lang="en-GB" sz="1800" dirty="0"/>
              <a:t>My final research year, equipped me with the basic knowledge of how to conduct research projects.</a:t>
            </a:r>
          </a:p>
          <a:p>
            <a:r>
              <a:rPr lang="en-GB" sz="1800" dirty="0"/>
              <a:t>I am currently a Plastic Surgeon working at Kamuzu Central Hospital. Lilongwe, and would highly recommend this programme to all trainees.</a:t>
            </a:r>
          </a:p>
          <a:p>
            <a:r>
              <a:rPr lang="en-GB" sz="1800" dirty="0"/>
              <a:t>I recently attended an alumni retreat which provided a great platform to network and through this I am in talks to engage in research collaboration in burn care within the region.' </a:t>
            </a:r>
          </a:p>
          <a:p>
            <a:endParaRPr lang="en-US" sz="1800" dirty="0"/>
          </a:p>
        </p:txBody>
      </p:sp>
      <p:pic>
        <p:nvPicPr>
          <p:cNvPr id="7" name="Picture 6" descr="A picture containing person, table, indoor, sitting&#10;&#10;Description automatically generated">
            <a:extLst>
              <a:ext uri="{FF2B5EF4-FFF2-40B4-BE49-F238E27FC236}">
                <a16:creationId xmlns:a16="http://schemas.microsoft.com/office/drawing/2014/main" id="{A15EEFEF-1F59-9842-8F19-72BFF89FDDE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2726" y="2266950"/>
            <a:ext cx="3028950" cy="2324100"/>
          </a:xfrm>
          <a:prstGeom prst="rect">
            <a:avLst/>
          </a:prstGeom>
        </p:spPr>
      </p:pic>
      <p:sp>
        <p:nvSpPr>
          <p:cNvPr id="8" name="Rectangle 6">
            <a:extLst>
              <a:ext uri="{FF2B5EF4-FFF2-40B4-BE49-F238E27FC236}">
                <a16:creationId xmlns:a16="http://schemas.microsoft.com/office/drawing/2014/main" id="{F7E87033-DC4F-D840-A8DF-48E251F23F9E}"/>
              </a:ext>
            </a:extLst>
          </p:cNvPr>
          <p:cNvSpPr/>
          <p:nvPr/>
        </p:nvSpPr>
        <p:spPr>
          <a:xfrm>
            <a:off x="0" y="6453335"/>
            <a:ext cx="9144000" cy="404665"/>
          </a:xfrm>
          <a:prstGeom prst="rect">
            <a:avLst/>
          </a:prstGeom>
          <a:solidFill>
            <a:srgbClr val="002060"/>
          </a:solidFill>
          <a:ln w="25400">
            <a:solidFill>
              <a:srgbClr val="B46D33"/>
            </a:solidFill>
          </a:ln>
        </p:spPr>
        <p:txBody>
          <a:bodyPr lIns="45719" rIns="45719" anchor="ctr"/>
          <a:lstStyle/>
          <a:p>
            <a:pPr>
              <a:defRPr>
                <a:solidFill>
                  <a:srgbClr val="002060"/>
                </a:solidFill>
              </a:defRPr>
            </a:pPr>
            <a:endParaRPr/>
          </a:p>
        </p:txBody>
      </p:sp>
      <p:pic>
        <p:nvPicPr>
          <p:cNvPr id="9" name="Picture 11" descr="Picture 11">
            <a:extLst>
              <a:ext uri="{FF2B5EF4-FFF2-40B4-BE49-F238E27FC236}">
                <a16:creationId xmlns:a16="http://schemas.microsoft.com/office/drawing/2014/main" id="{48BC1B2F-80AE-2246-AE7B-F46DDFCC94D8}"/>
              </a:ext>
            </a:extLst>
          </p:cNvPr>
          <p:cNvPicPr>
            <a:picLocks noChangeAspect="1"/>
          </p:cNvPicPr>
          <p:nvPr/>
        </p:nvPicPr>
        <p:blipFill>
          <a:blip r:embed="rId3"/>
          <a:stretch>
            <a:fillRect/>
          </a:stretch>
        </p:blipFill>
        <p:spPr>
          <a:xfrm>
            <a:off x="8748463" y="6412586"/>
            <a:ext cx="395537" cy="445414"/>
          </a:xfrm>
          <a:prstGeom prst="rect">
            <a:avLst/>
          </a:prstGeom>
          <a:ln w="12700">
            <a:miter lim="400000"/>
          </a:ln>
        </p:spPr>
      </p:pic>
      <p:sp>
        <p:nvSpPr>
          <p:cNvPr id="10" name="Rectangle 7">
            <a:extLst>
              <a:ext uri="{FF2B5EF4-FFF2-40B4-BE49-F238E27FC236}">
                <a16:creationId xmlns:a16="http://schemas.microsoft.com/office/drawing/2014/main" id="{EE3B6C0B-70B5-B94E-8B21-8899ABC1855D}"/>
              </a:ext>
            </a:extLst>
          </p:cNvPr>
          <p:cNvSpPr/>
          <p:nvPr/>
        </p:nvSpPr>
        <p:spPr>
          <a:xfrm>
            <a:off x="0" y="0"/>
            <a:ext cx="9144000" cy="142875"/>
          </a:xfrm>
          <a:prstGeom prst="rect">
            <a:avLst/>
          </a:prstGeom>
          <a:solidFill>
            <a:srgbClr val="A7114A"/>
          </a:solidFill>
          <a:ln w="6350">
            <a:solidFill>
              <a:srgbClr val="A7114A"/>
            </a:solidFill>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38979779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B32DE-DC16-B743-9501-1A4D4355DDEB}"/>
              </a:ext>
            </a:extLst>
          </p:cNvPr>
          <p:cNvSpPr>
            <a:spLocks noGrp="1"/>
          </p:cNvSpPr>
          <p:nvPr>
            <p:ph type="title"/>
          </p:nvPr>
        </p:nvSpPr>
        <p:spPr>
          <a:xfrm>
            <a:off x="57396" y="0"/>
            <a:ext cx="9029210" cy="1553029"/>
          </a:xfrm>
        </p:spPr>
        <p:txBody>
          <a:bodyPr>
            <a:normAutofit/>
          </a:bodyPr>
          <a:lstStyle/>
          <a:p>
            <a:r>
              <a:rPr lang="en-GB" sz="4000" dirty="0">
                <a:solidFill>
                  <a:schemeClr val="accent1">
                    <a:lumMod val="75000"/>
                  </a:schemeClr>
                </a:solidFill>
              </a:rPr>
              <a:t>Vanessa </a:t>
            </a:r>
            <a:r>
              <a:rPr lang="en-GB" sz="4000" dirty="0" err="1">
                <a:solidFill>
                  <a:schemeClr val="accent1">
                    <a:lumMod val="75000"/>
                  </a:schemeClr>
                </a:solidFill>
              </a:rPr>
              <a:t>Msosa</a:t>
            </a:r>
            <a:r>
              <a:rPr lang="en-GB" sz="4000" dirty="0">
                <a:solidFill>
                  <a:schemeClr val="accent1">
                    <a:lumMod val="75000"/>
                  </a:schemeClr>
                </a:solidFill>
              </a:rPr>
              <a:t>, Malawi </a:t>
            </a:r>
            <a:br>
              <a:rPr lang="en-GB" sz="4000" dirty="0">
                <a:solidFill>
                  <a:schemeClr val="accent1">
                    <a:lumMod val="75000"/>
                  </a:schemeClr>
                </a:solidFill>
              </a:rPr>
            </a:br>
            <a:r>
              <a:rPr lang="en-GB" sz="4000" dirty="0">
                <a:solidFill>
                  <a:schemeClr val="accent1">
                    <a:lumMod val="75000"/>
                  </a:schemeClr>
                </a:solidFill>
              </a:rPr>
              <a:t>(MSc 2014-17 and ChM </a:t>
            </a:r>
            <a:r>
              <a:rPr lang="en-GB" sz="4000" dirty="0" err="1">
                <a:solidFill>
                  <a:schemeClr val="accent1">
                    <a:lumMod val="75000"/>
                  </a:schemeClr>
                </a:solidFill>
              </a:rPr>
              <a:t>GenSurg</a:t>
            </a:r>
            <a:r>
              <a:rPr lang="en-GB" sz="4000" dirty="0">
                <a:solidFill>
                  <a:schemeClr val="accent1">
                    <a:lumMod val="75000"/>
                  </a:schemeClr>
                </a:solidFill>
              </a:rPr>
              <a:t> 2019-20)</a:t>
            </a:r>
            <a:endParaRPr lang="en-US" sz="4000" dirty="0">
              <a:solidFill>
                <a:schemeClr val="accent1">
                  <a:lumMod val="75000"/>
                </a:schemeClr>
              </a:solidFill>
            </a:endParaRPr>
          </a:p>
        </p:txBody>
      </p:sp>
      <p:sp>
        <p:nvSpPr>
          <p:cNvPr id="3" name="Content Placeholder 2">
            <a:extLst>
              <a:ext uri="{FF2B5EF4-FFF2-40B4-BE49-F238E27FC236}">
                <a16:creationId xmlns:a16="http://schemas.microsoft.com/office/drawing/2014/main" id="{042EFF8C-58F8-7444-8E44-29FE5F77270C}"/>
              </a:ext>
            </a:extLst>
          </p:cNvPr>
          <p:cNvSpPr>
            <a:spLocks noGrp="1"/>
          </p:cNvSpPr>
          <p:nvPr>
            <p:ph idx="1"/>
          </p:nvPr>
        </p:nvSpPr>
        <p:spPr>
          <a:xfrm>
            <a:off x="203199" y="1472975"/>
            <a:ext cx="6596936" cy="4729750"/>
          </a:xfrm>
        </p:spPr>
        <p:txBody>
          <a:bodyPr>
            <a:noAutofit/>
          </a:bodyPr>
          <a:lstStyle/>
          <a:p>
            <a:r>
              <a:rPr lang="en-GB" sz="1800" dirty="0"/>
              <a:t>Enrolled on MSc Surgical Science programme in 2014 - recipient of Johnson &amp; Johnson bursary - worked concurrently as a trainee surgeon in Malawi, graduating in 2017.</a:t>
            </a:r>
          </a:p>
          <a:p>
            <a:r>
              <a:rPr lang="en-GB" sz="1800" dirty="0"/>
              <a:t>Subsequently enrolled on ChM General Surgery (2019) (ESO Global Scholarship) following her appointment as a junior consultant.</a:t>
            </a:r>
          </a:p>
          <a:p>
            <a:r>
              <a:rPr lang="en-GB" sz="1800" dirty="0"/>
              <a:t>“The programmes opened up a door to high quality learning on surgical sciences. Interaction with other international trainees through discussion boards has been an eye- opener. It has encouraged me to be competitive to reach my full potential.</a:t>
            </a:r>
          </a:p>
          <a:p>
            <a:r>
              <a:rPr lang="en-GB" sz="1800" dirty="0"/>
              <a:t>Malawi is participating in </a:t>
            </a:r>
            <a:r>
              <a:rPr lang="en-GB" sz="1800" dirty="0" err="1"/>
              <a:t>GlobalSurg</a:t>
            </a:r>
            <a:r>
              <a:rPr lang="en-GB" sz="1800" dirty="0"/>
              <a:t> 3 this year. This randomized controlled trial will study measures to reduce the risk of surgical-site infections in low- and middle-income countries. I am proud to be a part of this collaboration and to contribute to high-quality studies and to fill gaps in knowledge related to surgery worldwide. This will have a huge role in strategic development of tackling disparities in global surgical care delivery.“  </a:t>
            </a:r>
          </a:p>
          <a:p>
            <a:endParaRPr lang="en-US" sz="1800" dirty="0"/>
          </a:p>
        </p:txBody>
      </p:sp>
      <p:pic>
        <p:nvPicPr>
          <p:cNvPr id="4" name="Picture 3">
            <a:extLst>
              <a:ext uri="{FF2B5EF4-FFF2-40B4-BE49-F238E27FC236}">
                <a16:creationId xmlns:a16="http://schemas.microsoft.com/office/drawing/2014/main" id="{DDCBF1EC-76A7-CA4C-81CD-661B1C5EA20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800135" y="2148275"/>
            <a:ext cx="2199238" cy="2829291"/>
          </a:xfrm>
          <a:prstGeom prst="rect">
            <a:avLst/>
          </a:prstGeom>
        </p:spPr>
      </p:pic>
      <p:sp>
        <p:nvSpPr>
          <p:cNvPr id="5" name="Rectangle 6">
            <a:extLst>
              <a:ext uri="{FF2B5EF4-FFF2-40B4-BE49-F238E27FC236}">
                <a16:creationId xmlns:a16="http://schemas.microsoft.com/office/drawing/2014/main" id="{E620C40E-DBBA-134A-AC67-A82A98843E3B}"/>
              </a:ext>
            </a:extLst>
          </p:cNvPr>
          <p:cNvSpPr/>
          <p:nvPr/>
        </p:nvSpPr>
        <p:spPr>
          <a:xfrm>
            <a:off x="0" y="6453335"/>
            <a:ext cx="9144000" cy="404665"/>
          </a:xfrm>
          <a:prstGeom prst="rect">
            <a:avLst/>
          </a:prstGeom>
          <a:solidFill>
            <a:srgbClr val="002060"/>
          </a:solidFill>
          <a:ln w="25400">
            <a:solidFill>
              <a:srgbClr val="B46D33"/>
            </a:solidFill>
          </a:ln>
        </p:spPr>
        <p:txBody>
          <a:bodyPr lIns="45719" rIns="45719" anchor="ctr"/>
          <a:lstStyle/>
          <a:p>
            <a:pPr>
              <a:defRPr>
                <a:solidFill>
                  <a:srgbClr val="002060"/>
                </a:solidFill>
              </a:defRPr>
            </a:pPr>
            <a:endParaRPr/>
          </a:p>
        </p:txBody>
      </p:sp>
      <p:pic>
        <p:nvPicPr>
          <p:cNvPr id="6" name="Picture 11" descr="Picture 11">
            <a:extLst>
              <a:ext uri="{FF2B5EF4-FFF2-40B4-BE49-F238E27FC236}">
                <a16:creationId xmlns:a16="http://schemas.microsoft.com/office/drawing/2014/main" id="{1C634741-F63F-5847-A583-9B4BCB565F2C}"/>
              </a:ext>
            </a:extLst>
          </p:cNvPr>
          <p:cNvPicPr>
            <a:picLocks noChangeAspect="1"/>
          </p:cNvPicPr>
          <p:nvPr/>
        </p:nvPicPr>
        <p:blipFill>
          <a:blip r:embed="rId3"/>
          <a:stretch>
            <a:fillRect/>
          </a:stretch>
        </p:blipFill>
        <p:spPr>
          <a:xfrm>
            <a:off x="8748463" y="6412586"/>
            <a:ext cx="395537" cy="445414"/>
          </a:xfrm>
          <a:prstGeom prst="rect">
            <a:avLst/>
          </a:prstGeom>
          <a:ln w="12700">
            <a:miter lim="400000"/>
          </a:ln>
        </p:spPr>
      </p:pic>
      <p:sp>
        <p:nvSpPr>
          <p:cNvPr id="7" name="Rectangle 7">
            <a:extLst>
              <a:ext uri="{FF2B5EF4-FFF2-40B4-BE49-F238E27FC236}">
                <a16:creationId xmlns:a16="http://schemas.microsoft.com/office/drawing/2014/main" id="{A3A8CC61-E55A-6246-8DD3-3C7DF5B5285D}"/>
              </a:ext>
            </a:extLst>
          </p:cNvPr>
          <p:cNvSpPr/>
          <p:nvPr/>
        </p:nvSpPr>
        <p:spPr>
          <a:xfrm>
            <a:off x="0" y="0"/>
            <a:ext cx="9144000" cy="142875"/>
          </a:xfrm>
          <a:prstGeom prst="rect">
            <a:avLst/>
          </a:prstGeom>
          <a:solidFill>
            <a:srgbClr val="A7114A"/>
          </a:solidFill>
          <a:ln w="6350">
            <a:solidFill>
              <a:srgbClr val="A7114A"/>
            </a:solidFill>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24128636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BE872-DF2D-49C8-8F22-98818D1E9622}"/>
              </a:ext>
            </a:extLst>
          </p:cNvPr>
          <p:cNvSpPr>
            <a:spLocks noGrp="1"/>
          </p:cNvSpPr>
          <p:nvPr>
            <p:ph type="title"/>
          </p:nvPr>
        </p:nvSpPr>
        <p:spPr>
          <a:xfrm>
            <a:off x="189179" y="277201"/>
            <a:ext cx="6022412" cy="1122972"/>
          </a:xfrm>
        </p:spPr>
        <p:txBody>
          <a:bodyPr>
            <a:normAutofit fontScale="90000"/>
          </a:bodyPr>
          <a:lstStyle/>
          <a:p>
            <a:r>
              <a:rPr lang="en-GB" dirty="0">
                <a:solidFill>
                  <a:schemeClr val="accent1">
                    <a:lumMod val="75000"/>
                  </a:schemeClr>
                </a:solidFill>
              </a:rPr>
              <a:t>50 Fully Funded Scholarships in 2020</a:t>
            </a:r>
          </a:p>
        </p:txBody>
      </p:sp>
      <p:sp>
        <p:nvSpPr>
          <p:cNvPr id="3" name="Content Placeholder 2">
            <a:extLst>
              <a:ext uri="{FF2B5EF4-FFF2-40B4-BE49-F238E27FC236}">
                <a16:creationId xmlns:a16="http://schemas.microsoft.com/office/drawing/2014/main" id="{F8B146D8-22A2-4C6E-A1A2-BA4BA997FF83}"/>
              </a:ext>
            </a:extLst>
          </p:cNvPr>
          <p:cNvSpPr>
            <a:spLocks noGrp="1"/>
          </p:cNvSpPr>
          <p:nvPr>
            <p:ph idx="1"/>
          </p:nvPr>
        </p:nvSpPr>
        <p:spPr>
          <a:xfrm>
            <a:off x="-854142" y="1473920"/>
            <a:ext cx="6946867" cy="4846500"/>
          </a:xfrm>
        </p:spPr>
        <p:txBody>
          <a:bodyPr>
            <a:normAutofit/>
          </a:bodyPr>
          <a:lstStyle/>
          <a:p>
            <a:pPr lvl="2">
              <a:lnSpc>
                <a:spcPct val="120000"/>
              </a:lnSpc>
            </a:pPr>
            <a:r>
              <a:rPr lang="en-GB" sz="1600" dirty="0"/>
              <a:t>Fees: £13,500 ($17,500) per programme: MSc (3 years) and ChM (2 years)</a:t>
            </a:r>
          </a:p>
          <a:p>
            <a:pPr lvl="2">
              <a:lnSpc>
                <a:spcPct val="120000"/>
              </a:lnSpc>
            </a:pPr>
            <a:r>
              <a:rPr lang="en-GB" sz="1600" dirty="0">
                <a:solidFill>
                  <a:srgbClr val="C00000"/>
                </a:solidFill>
                <a:hlinkClick r:id="rId2">
                  <a:extLst>
                    <a:ext uri="{A12FA001-AC4F-418D-AE19-62706E023703}">
                      <ahyp:hlinkClr xmlns:ahyp="http://schemas.microsoft.com/office/drawing/2018/hyperlinkcolor" val="tx"/>
                    </a:ext>
                  </a:extLst>
                </a:hlinkClick>
              </a:rPr>
              <a:t>Edinburgh Surgery Online Global Scholarships</a:t>
            </a:r>
            <a:r>
              <a:rPr lang="en-GB" sz="1600" dirty="0">
                <a:solidFill>
                  <a:srgbClr val="C00000"/>
                </a:solidFill>
              </a:rPr>
              <a:t> </a:t>
            </a:r>
            <a:r>
              <a:rPr lang="en-GB" sz="1600" dirty="0"/>
              <a:t>– 25 scholarships awarded to applicants each year from LMICs to study for the MSc Surgical Sciences &amp; ChM programmes (General Surgery, Urology, Trauma &amp; Orthopaedics, Vascular &amp; Endovascular Surgery)</a:t>
            </a:r>
          </a:p>
          <a:p>
            <a:pPr lvl="2">
              <a:lnSpc>
                <a:spcPct val="120000"/>
              </a:lnSpc>
            </a:pPr>
            <a:r>
              <a:rPr lang="en-GB" sz="1600" u="sng" dirty="0">
                <a:solidFill>
                  <a:schemeClr val="accent2"/>
                </a:solidFill>
              </a:rPr>
              <a:t>Commonwealth Scholarship Commission </a:t>
            </a:r>
            <a:r>
              <a:rPr lang="en-GB" sz="1600" dirty="0"/>
              <a:t>- 5 Scholarships (full tuition fees, contribution towards cost of internet access and project costs)</a:t>
            </a:r>
          </a:p>
          <a:p>
            <a:pPr lvl="2">
              <a:lnSpc>
                <a:spcPct val="120000"/>
              </a:lnSpc>
            </a:pPr>
            <a:r>
              <a:rPr lang="en-GB" sz="1600" dirty="0"/>
              <a:t>2 </a:t>
            </a:r>
            <a:r>
              <a:rPr lang="en-GB" sz="1600" u="sng" dirty="0">
                <a:solidFill>
                  <a:srgbClr val="C00000"/>
                </a:solidFill>
              </a:rPr>
              <a:t>Johnson and Johnson Scholarships</a:t>
            </a:r>
            <a:endParaRPr lang="en-GB" sz="1600" dirty="0">
              <a:solidFill>
                <a:srgbClr val="C00000"/>
              </a:solidFill>
            </a:endParaRPr>
          </a:p>
          <a:p>
            <a:pPr lvl="2">
              <a:lnSpc>
                <a:spcPct val="120000"/>
              </a:lnSpc>
            </a:pPr>
            <a:r>
              <a:rPr lang="en-GB" sz="1600" dirty="0"/>
              <a:t>2-3 </a:t>
            </a:r>
            <a:r>
              <a:rPr lang="en-GB" sz="1600" u="sng" dirty="0">
                <a:solidFill>
                  <a:srgbClr val="C00000"/>
                </a:solidFill>
              </a:rPr>
              <a:t>NIHR </a:t>
            </a:r>
            <a:r>
              <a:rPr lang="en-GB" sz="1600" u="sng" dirty="0" err="1">
                <a:solidFill>
                  <a:srgbClr val="C00000"/>
                </a:solidFill>
              </a:rPr>
              <a:t>GlobalSurg</a:t>
            </a:r>
            <a:r>
              <a:rPr lang="en-GB" sz="1600" u="sng" dirty="0">
                <a:solidFill>
                  <a:srgbClr val="C00000"/>
                </a:solidFill>
              </a:rPr>
              <a:t> Scholarships</a:t>
            </a:r>
            <a:endParaRPr lang="en-GB" sz="1600" dirty="0">
              <a:solidFill>
                <a:srgbClr val="C00000"/>
              </a:solidFill>
            </a:endParaRPr>
          </a:p>
          <a:p>
            <a:pPr lvl="2">
              <a:lnSpc>
                <a:spcPct val="120000"/>
              </a:lnSpc>
            </a:pPr>
            <a:r>
              <a:rPr lang="en-GB" sz="1600" dirty="0"/>
              <a:t>10 </a:t>
            </a:r>
            <a:r>
              <a:rPr lang="en-GB" sz="1600" u="sng" dirty="0">
                <a:solidFill>
                  <a:srgbClr val="C00000"/>
                </a:solidFill>
              </a:rPr>
              <a:t>Caledonian Heritable Scholarships </a:t>
            </a:r>
            <a:r>
              <a:rPr lang="en-GB" sz="1600" dirty="0"/>
              <a:t>(surgery)</a:t>
            </a:r>
          </a:p>
          <a:p>
            <a:pPr lvl="2">
              <a:lnSpc>
                <a:spcPct val="120000"/>
              </a:lnSpc>
            </a:pPr>
            <a:r>
              <a:rPr lang="en-GB" sz="1600" dirty="0"/>
              <a:t>5 </a:t>
            </a:r>
            <a:r>
              <a:rPr lang="en-GB" sz="1600" u="sng" dirty="0" err="1">
                <a:solidFill>
                  <a:srgbClr val="C00000"/>
                </a:solidFill>
              </a:rPr>
              <a:t>Pyott</a:t>
            </a:r>
            <a:r>
              <a:rPr lang="en-GB" sz="1600" u="sng" dirty="0">
                <a:solidFill>
                  <a:srgbClr val="C00000"/>
                </a:solidFill>
              </a:rPr>
              <a:t> Scholarships </a:t>
            </a:r>
            <a:r>
              <a:rPr lang="en-GB" sz="1600" dirty="0"/>
              <a:t>(ophthalmology)</a:t>
            </a:r>
          </a:p>
          <a:p>
            <a:pPr lvl="2">
              <a:lnSpc>
                <a:spcPct val="120000"/>
              </a:lnSpc>
            </a:pPr>
            <a:r>
              <a:rPr lang="en-GB" sz="1600" dirty="0"/>
              <a:t> </a:t>
            </a:r>
            <a:r>
              <a:rPr lang="en-GB" sz="1600" dirty="0">
                <a:hlinkClick r:id="rId3"/>
              </a:rPr>
              <a:t>https://www.edinburghsurgeryonline.com/scholarships</a:t>
            </a:r>
            <a:endParaRPr lang="en-GB" sz="1600" dirty="0"/>
          </a:p>
        </p:txBody>
      </p:sp>
      <p:pic>
        <p:nvPicPr>
          <p:cNvPr id="9" name="Picture Placeholder 8">
            <a:extLst>
              <a:ext uri="{FF2B5EF4-FFF2-40B4-BE49-F238E27FC236}">
                <a16:creationId xmlns:a16="http://schemas.microsoft.com/office/drawing/2014/main" id="{42746F18-0FDF-4CC5-9533-B00FFBCE2321}"/>
              </a:ext>
            </a:extLst>
          </p:cNvPr>
          <p:cNvPicPr>
            <a:picLocks noGrp="1" noChangeAspect="1"/>
          </p:cNvPicPr>
          <p:nvPr>
            <p:ph type="pic" sz="quarter" idx="13"/>
          </p:nvPr>
        </p:nvPicPr>
        <p:blipFill>
          <a:blip r:embed="rId4"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a:xfrm>
            <a:off x="6092725" y="865724"/>
            <a:ext cx="3051275" cy="4846500"/>
          </a:xfrm>
        </p:spPr>
      </p:pic>
      <p:sp>
        <p:nvSpPr>
          <p:cNvPr id="5" name="Text Placeholder 4">
            <a:extLst>
              <a:ext uri="{FF2B5EF4-FFF2-40B4-BE49-F238E27FC236}">
                <a16:creationId xmlns:a16="http://schemas.microsoft.com/office/drawing/2014/main" id="{69578437-CA1D-4008-AC50-2A7A56555FF4}"/>
              </a:ext>
            </a:extLst>
          </p:cNvPr>
          <p:cNvSpPr>
            <a:spLocks noGrp="1"/>
          </p:cNvSpPr>
          <p:nvPr>
            <p:ph type="body" sz="quarter" idx="14"/>
          </p:nvPr>
        </p:nvSpPr>
        <p:spPr/>
        <p:txBody>
          <a:bodyPr>
            <a:normAutofit lnSpcReduction="10000"/>
          </a:bodyPr>
          <a:lstStyle/>
          <a:p>
            <a:endParaRPr lang="en-GB"/>
          </a:p>
        </p:txBody>
      </p:sp>
      <p:pic>
        <p:nvPicPr>
          <p:cNvPr id="6" name="Picture 5">
            <a:extLst>
              <a:ext uri="{FF2B5EF4-FFF2-40B4-BE49-F238E27FC236}">
                <a16:creationId xmlns:a16="http://schemas.microsoft.com/office/drawing/2014/main" id="{001EFB27-DD84-2447-A58E-36DEA42C2B5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30041" y="4531373"/>
            <a:ext cx="545432" cy="409074"/>
          </a:xfrm>
          <a:prstGeom prst="rect">
            <a:avLst/>
          </a:prstGeom>
        </p:spPr>
      </p:pic>
      <p:pic>
        <p:nvPicPr>
          <p:cNvPr id="7" name="Picture 6" descr="Screenshot 2017-11-11 17.09.25.png">
            <a:extLst>
              <a:ext uri="{FF2B5EF4-FFF2-40B4-BE49-F238E27FC236}">
                <a16:creationId xmlns:a16="http://schemas.microsoft.com/office/drawing/2014/main" id="{A016C7DB-60F4-4B41-9F3F-34462F6638B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b="-1"/>
          <a:stretch/>
        </p:blipFill>
        <p:spPr>
          <a:xfrm>
            <a:off x="5191439" y="4680096"/>
            <a:ext cx="809671" cy="522892"/>
          </a:xfrm>
          <a:prstGeom prst="rect">
            <a:avLst/>
          </a:prstGeom>
        </p:spPr>
      </p:pic>
      <p:pic>
        <p:nvPicPr>
          <p:cNvPr id="8" name="Picture 7" descr="Screenshot 2017-11-11 17.18.34.png">
            <a:extLst>
              <a:ext uri="{FF2B5EF4-FFF2-40B4-BE49-F238E27FC236}">
                <a16:creationId xmlns:a16="http://schemas.microsoft.com/office/drawing/2014/main" id="{D4188231-50E7-CC4C-A27C-03C1BD34D16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463750" y="5390325"/>
            <a:ext cx="1455377" cy="522891"/>
          </a:xfrm>
          <a:prstGeom prst="rect">
            <a:avLst/>
          </a:prstGeom>
        </p:spPr>
      </p:pic>
      <p:pic>
        <p:nvPicPr>
          <p:cNvPr id="10" name="Picture 9" descr="Screenshot 2017-11-12 11.57.46.png">
            <a:extLst>
              <a:ext uri="{FF2B5EF4-FFF2-40B4-BE49-F238E27FC236}">
                <a16:creationId xmlns:a16="http://schemas.microsoft.com/office/drawing/2014/main" id="{4A90A223-DB1F-9F4E-B2A3-B6BAF21EAC7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584924" y="4105155"/>
            <a:ext cx="1237821" cy="338989"/>
          </a:xfrm>
          <a:prstGeom prst="rect">
            <a:avLst/>
          </a:prstGeom>
        </p:spPr>
      </p:pic>
      <p:sp>
        <p:nvSpPr>
          <p:cNvPr id="11" name="Rectangle 6">
            <a:extLst>
              <a:ext uri="{FF2B5EF4-FFF2-40B4-BE49-F238E27FC236}">
                <a16:creationId xmlns:a16="http://schemas.microsoft.com/office/drawing/2014/main" id="{FECDDFA4-8520-424D-9823-D15AC1C611F0}"/>
              </a:ext>
            </a:extLst>
          </p:cNvPr>
          <p:cNvSpPr/>
          <p:nvPr/>
        </p:nvSpPr>
        <p:spPr>
          <a:xfrm>
            <a:off x="0" y="6453335"/>
            <a:ext cx="9144000" cy="404665"/>
          </a:xfrm>
          <a:prstGeom prst="rect">
            <a:avLst/>
          </a:prstGeom>
          <a:solidFill>
            <a:srgbClr val="002060"/>
          </a:solidFill>
          <a:ln w="25400">
            <a:solidFill>
              <a:srgbClr val="B46D33"/>
            </a:solidFill>
          </a:ln>
        </p:spPr>
        <p:txBody>
          <a:bodyPr lIns="45719" rIns="45719" anchor="ctr"/>
          <a:lstStyle/>
          <a:p>
            <a:pPr>
              <a:defRPr>
                <a:solidFill>
                  <a:srgbClr val="002060"/>
                </a:solidFill>
              </a:defRPr>
            </a:pPr>
            <a:endParaRPr/>
          </a:p>
        </p:txBody>
      </p:sp>
      <p:pic>
        <p:nvPicPr>
          <p:cNvPr id="12" name="Picture 11" descr="Picture 11">
            <a:extLst>
              <a:ext uri="{FF2B5EF4-FFF2-40B4-BE49-F238E27FC236}">
                <a16:creationId xmlns:a16="http://schemas.microsoft.com/office/drawing/2014/main" id="{064C606B-D7D4-6B4A-BA0B-2E3A2D70DB67}"/>
              </a:ext>
            </a:extLst>
          </p:cNvPr>
          <p:cNvPicPr>
            <a:picLocks noChangeAspect="1"/>
          </p:cNvPicPr>
          <p:nvPr/>
        </p:nvPicPr>
        <p:blipFill>
          <a:blip r:embed="rId9"/>
          <a:stretch>
            <a:fillRect/>
          </a:stretch>
        </p:blipFill>
        <p:spPr>
          <a:xfrm>
            <a:off x="8748463" y="6412586"/>
            <a:ext cx="395537" cy="445414"/>
          </a:xfrm>
          <a:prstGeom prst="rect">
            <a:avLst/>
          </a:prstGeom>
          <a:ln w="12700">
            <a:miter lim="400000"/>
          </a:ln>
        </p:spPr>
      </p:pic>
      <p:sp>
        <p:nvSpPr>
          <p:cNvPr id="13" name="Rectangle 7">
            <a:extLst>
              <a:ext uri="{FF2B5EF4-FFF2-40B4-BE49-F238E27FC236}">
                <a16:creationId xmlns:a16="http://schemas.microsoft.com/office/drawing/2014/main" id="{F5D1C512-3F02-6343-9CD1-E31F6D9E9E0B}"/>
              </a:ext>
            </a:extLst>
          </p:cNvPr>
          <p:cNvSpPr/>
          <p:nvPr/>
        </p:nvSpPr>
        <p:spPr>
          <a:xfrm>
            <a:off x="0" y="0"/>
            <a:ext cx="9144000" cy="142875"/>
          </a:xfrm>
          <a:prstGeom prst="rect">
            <a:avLst/>
          </a:prstGeom>
          <a:solidFill>
            <a:srgbClr val="A7114A"/>
          </a:solidFill>
          <a:ln w="6350">
            <a:solidFill>
              <a:srgbClr val="A7114A"/>
            </a:solidFill>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28402760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290286" y="1243030"/>
            <a:ext cx="7228114" cy="48529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a:lstStyle>
          <a:p>
            <a:pPr>
              <a:lnSpc>
                <a:spcPct val="90000"/>
              </a:lnSpc>
              <a:defRPr/>
            </a:pPr>
            <a:r>
              <a:rPr lang="en-GB" sz="2000" dirty="0">
                <a:effectLst>
                  <a:outerShdw blurRad="38100" dist="38100" dir="2700000" algn="tl">
                    <a:srgbClr val="DDDDDD"/>
                  </a:outerShdw>
                </a:effectLst>
                <a:latin typeface="Arial" charset="0"/>
                <a:ea typeface="ＭＳ Ｐゴシック" charset="0"/>
                <a:cs typeface="ＭＳ Ｐゴシック" charset="0"/>
              </a:rPr>
              <a:t>Edinburgh ‘brand’ </a:t>
            </a:r>
          </a:p>
          <a:p>
            <a:pPr lvl="1">
              <a:lnSpc>
                <a:spcPct val="90000"/>
              </a:lnSpc>
              <a:defRPr/>
            </a:pPr>
            <a:r>
              <a:rPr lang="en-GB" sz="1800" dirty="0">
                <a:effectLst>
                  <a:outerShdw blurRad="38100" dist="38100" dir="2700000" algn="tl">
                    <a:srgbClr val="DDDDDD"/>
                  </a:outerShdw>
                </a:effectLst>
                <a:latin typeface="Arial" charset="0"/>
                <a:ea typeface="ＭＳ Ｐゴシック" charset="0"/>
              </a:rPr>
              <a:t>global reach (bursaries and fellowships)</a:t>
            </a:r>
          </a:p>
          <a:p>
            <a:pPr>
              <a:lnSpc>
                <a:spcPct val="90000"/>
              </a:lnSpc>
              <a:defRPr/>
            </a:pPr>
            <a:r>
              <a:rPr lang="en-GB" sz="2000" dirty="0">
                <a:effectLst>
                  <a:outerShdw blurRad="38100" dist="38100" dir="2700000" algn="tl">
                    <a:srgbClr val="DDDDDD"/>
                  </a:outerShdw>
                </a:effectLst>
                <a:latin typeface="Arial" charset="0"/>
                <a:ea typeface="ＭＳ Ｐゴシック" charset="0"/>
                <a:cs typeface="ＭＳ Ｐゴシック" charset="0"/>
              </a:rPr>
              <a:t>VLE</a:t>
            </a:r>
          </a:p>
          <a:p>
            <a:pPr lvl="1">
              <a:lnSpc>
                <a:spcPct val="90000"/>
              </a:lnSpc>
              <a:defRPr/>
            </a:pPr>
            <a:r>
              <a:rPr lang="en-GB" sz="1800" dirty="0">
                <a:effectLst>
                  <a:outerShdw blurRad="38100" dist="38100" dir="2700000" algn="tl">
                    <a:srgbClr val="DDDDDD"/>
                  </a:outerShdw>
                </a:effectLst>
                <a:latin typeface="Arial" charset="0"/>
                <a:ea typeface="ＭＳ Ｐゴシック" charset="0"/>
              </a:rPr>
              <a:t>flexible, ready access</a:t>
            </a:r>
          </a:p>
          <a:p>
            <a:pPr lvl="1">
              <a:lnSpc>
                <a:spcPct val="90000"/>
              </a:lnSpc>
              <a:defRPr/>
            </a:pPr>
            <a:r>
              <a:rPr lang="en-GB" sz="1800" dirty="0">
                <a:effectLst>
                  <a:outerShdw blurRad="38100" dist="38100" dir="2700000" algn="tl">
                    <a:srgbClr val="DDDDDD"/>
                  </a:outerShdw>
                </a:effectLst>
                <a:latin typeface="Arial" charset="0"/>
                <a:ea typeface="ＭＳ Ｐゴシック" charset="0"/>
              </a:rPr>
              <a:t>fits with modern learning methods</a:t>
            </a:r>
          </a:p>
          <a:p>
            <a:pPr>
              <a:lnSpc>
                <a:spcPct val="90000"/>
              </a:lnSpc>
              <a:defRPr/>
            </a:pPr>
            <a:r>
              <a:rPr lang="en-GB" sz="2000" dirty="0">
                <a:effectLst>
                  <a:outerShdw blurRad="38100" dist="38100" dir="2700000" algn="tl">
                    <a:srgbClr val="DDDDDD"/>
                  </a:outerShdw>
                </a:effectLst>
                <a:latin typeface="Arial" charset="0"/>
                <a:ea typeface="ＭＳ Ｐゴシック" charset="0"/>
                <a:cs typeface="ＭＳ Ｐゴシック" charset="0"/>
              </a:rPr>
              <a:t>Trainee engagement</a:t>
            </a:r>
          </a:p>
          <a:p>
            <a:pPr lvl="1">
              <a:lnSpc>
                <a:spcPct val="90000"/>
              </a:lnSpc>
              <a:defRPr/>
            </a:pPr>
            <a:r>
              <a:rPr lang="en-GB" sz="1800" dirty="0">
                <a:effectLst>
                  <a:outerShdw blurRad="38100" dist="38100" dir="2700000" algn="tl">
                    <a:srgbClr val="DDDDDD"/>
                  </a:outerShdw>
                </a:effectLst>
                <a:latin typeface="Arial" charset="0"/>
                <a:ea typeface="ＭＳ Ｐゴシック" charset="0"/>
              </a:rPr>
              <a:t>academic credit – MSc or ChM (CV)</a:t>
            </a:r>
          </a:p>
          <a:p>
            <a:pPr lvl="1">
              <a:lnSpc>
                <a:spcPct val="90000"/>
              </a:lnSpc>
              <a:defRPr/>
            </a:pPr>
            <a:r>
              <a:rPr lang="en-GB" sz="1800" dirty="0">
                <a:effectLst>
                  <a:outerShdw blurRad="38100" dist="38100" dir="2700000" algn="tl">
                    <a:srgbClr val="DDDDDD"/>
                  </a:outerShdw>
                </a:effectLst>
                <a:latin typeface="Arial" charset="0"/>
                <a:ea typeface="ＭＳ Ｐゴシック" charset="0"/>
              </a:rPr>
              <a:t>preparation for professional milestones</a:t>
            </a:r>
          </a:p>
          <a:p>
            <a:pPr lvl="1">
              <a:lnSpc>
                <a:spcPct val="90000"/>
              </a:lnSpc>
              <a:defRPr/>
            </a:pPr>
            <a:r>
              <a:rPr lang="en-GB" sz="1800" dirty="0">
                <a:effectLst>
                  <a:outerShdw blurRad="38100" dist="38100" dir="2700000" algn="tl">
                    <a:srgbClr val="DDDDDD"/>
                  </a:outerShdw>
                </a:effectLst>
                <a:latin typeface="Arial" charset="0"/>
                <a:ea typeface="ＭＳ Ｐゴシック" charset="0"/>
              </a:rPr>
              <a:t>increased experiential learning </a:t>
            </a:r>
          </a:p>
          <a:p>
            <a:pPr lvl="1">
              <a:lnSpc>
                <a:spcPct val="90000"/>
              </a:lnSpc>
              <a:defRPr/>
            </a:pPr>
            <a:r>
              <a:rPr lang="en-GB" sz="1800" dirty="0">
                <a:effectLst>
                  <a:outerShdw blurRad="38100" dist="38100" dir="2700000" algn="tl">
                    <a:srgbClr val="DDDDDD"/>
                  </a:outerShdw>
                </a:effectLst>
                <a:latin typeface="Arial" charset="0"/>
                <a:ea typeface="ＭＳ Ｐゴシック" charset="0"/>
              </a:rPr>
              <a:t>access to academic opportunity</a:t>
            </a:r>
          </a:p>
          <a:p>
            <a:pPr lvl="1">
              <a:lnSpc>
                <a:spcPct val="90000"/>
              </a:lnSpc>
              <a:defRPr/>
            </a:pPr>
            <a:r>
              <a:rPr lang="en-GB" sz="1800" dirty="0">
                <a:effectLst>
                  <a:outerShdw blurRad="38100" dist="38100" dir="2700000" algn="tl">
                    <a:srgbClr val="DDDDDD"/>
                  </a:outerShdw>
                </a:effectLst>
                <a:latin typeface="Arial" charset="0"/>
                <a:ea typeface="ＭＳ Ｐゴシック" charset="0"/>
              </a:rPr>
              <a:t>avoidance of financial loss of full-time PG study </a:t>
            </a:r>
          </a:p>
          <a:p>
            <a:pPr>
              <a:lnSpc>
                <a:spcPct val="90000"/>
              </a:lnSpc>
              <a:defRPr/>
            </a:pPr>
            <a:r>
              <a:rPr lang="en-GB" sz="2000" dirty="0">
                <a:effectLst>
                  <a:outerShdw blurRad="38100" dist="38100" dir="2700000" algn="tl">
                    <a:srgbClr val="DDDDDD"/>
                  </a:outerShdw>
                </a:effectLst>
                <a:latin typeface="Arial" charset="0"/>
                <a:ea typeface="ＭＳ Ｐゴシック" charset="0"/>
                <a:cs typeface="ＭＳ Ｐゴシック" charset="0"/>
              </a:rPr>
              <a:t>Contained cost</a:t>
            </a:r>
            <a:r>
              <a:rPr lang="en-GB" sz="1800" dirty="0">
                <a:effectLst>
                  <a:outerShdw blurRad="38100" dist="38100" dir="2700000" algn="tl">
                    <a:srgbClr val="DDDDDD"/>
                  </a:outerShdw>
                </a:effectLst>
                <a:latin typeface="Arial" charset="0"/>
                <a:ea typeface="ＭＳ Ｐゴシック" charset="0"/>
              </a:rPr>
              <a:t> </a:t>
            </a:r>
          </a:p>
          <a:p>
            <a:pPr>
              <a:lnSpc>
                <a:spcPct val="90000"/>
              </a:lnSpc>
              <a:defRPr/>
            </a:pPr>
            <a:r>
              <a:rPr lang="en-GB" sz="2000" dirty="0">
                <a:effectLst>
                  <a:outerShdw blurRad="38100" dist="38100" dir="2700000" algn="tl">
                    <a:srgbClr val="DDDDDD"/>
                  </a:outerShdw>
                </a:effectLst>
                <a:latin typeface="Arial" charset="0"/>
                <a:ea typeface="ＭＳ Ｐゴシック" charset="0"/>
                <a:cs typeface="ＭＳ Ｐゴシック" charset="0"/>
              </a:rPr>
              <a:t>Tutor engagement</a:t>
            </a:r>
          </a:p>
          <a:p>
            <a:pPr lvl="1">
              <a:lnSpc>
                <a:spcPct val="90000"/>
              </a:lnSpc>
              <a:defRPr/>
            </a:pPr>
            <a:r>
              <a:rPr lang="en-GB" sz="1800" dirty="0">
                <a:effectLst>
                  <a:outerShdw blurRad="38100" dist="38100" dir="2700000" algn="tl">
                    <a:srgbClr val="DDDDDD"/>
                  </a:outerShdw>
                </a:effectLst>
                <a:latin typeface="Arial" charset="0"/>
                <a:ea typeface="ＭＳ Ｐゴシック" charset="0"/>
              </a:rPr>
              <a:t>CPD/CME development</a:t>
            </a:r>
          </a:p>
          <a:p>
            <a:pPr>
              <a:lnSpc>
                <a:spcPct val="90000"/>
              </a:lnSpc>
              <a:defRPr/>
            </a:pPr>
            <a:r>
              <a:rPr lang="en-GB" sz="2000" dirty="0">
                <a:effectLst>
                  <a:outerShdw blurRad="38100" dist="38100" dir="2700000" algn="tl">
                    <a:srgbClr val="DDDDDD"/>
                  </a:outerShdw>
                </a:effectLst>
                <a:latin typeface="Arial" charset="0"/>
                <a:ea typeface="ＭＳ Ｐゴシック" charset="0"/>
                <a:cs typeface="ＭＳ Ｐゴシック" charset="0"/>
              </a:rPr>
              <a:t>Capacity Building</a:t>
            </a:r>
            <a:endParaRPr lang="en-GB" sz="1800" dirty="0">
              <a:effectLst>
                <a:outerShdw blurRad="38100" dist="38100" dir="2700000" algn="tl">
                  <a:srgbClr val="DDDDDD"/>
                </a:outerShdw>
              </a:effectLst>
              <a:latin typeface="Arial" charset="0"/>
              <a:ea typeface="ＭＳ Ｐゴシック" charset="0"/>
            </a:endParaRPr>
          </a:p>
          <a:p>
            <a:pPr lvl="1">
              <a:lnSpc>
                <a:spcPct val="90000"/>
              </a:lnSpc>
              <a:defRPr/>
            </a:pPr>
            <a:endParaRPr lang="en-GB" sz="1800" dirty="0">
              <a:effectLst>
                <a:outerShdw blurRad="38100" dist="38100" dir="2700000" algn="tl">
                  <a:srgbClr val="DDDDDD"/>
                </a:outerShdw>
              </a:effectLst>
              <a:latin typeface="Arial" charset="0"/>
              <a:ea typeface="ＭＳ Ｐゴシック" charset="0"/>
            </a:endParaRPr>
          </a:p>
          <a:p>
            <a:pPr marL="342900" lvl="1" indent="0">
              <a:lnSpc>
                <a:spcPct val="90000"/>
              </a:lnSpc>
              <a:buNone/>
              <a:defRPr/>
            </a:pPr>
            <a:endParaRPr lang="en-GB" sz="1800" dirty="0">
              <a:effectLst>
                <a:outerShdw blurRad="38100" dist="38100" dir="2700000" algn="tl">
                  <a:srgbClr val="DDDDDD"/>
                </a:outerShdw>
              </a:effectLst>
              <a:latin typeface="Arial" charset="0"/>
              <a:ea typeface="ＭＳ Ｐゴシック" charset="0"/>
            </a:endParaRPr>
          </a:p>
        </p:txBody>
      </p:sp>
      <p:sp>
        <p:nvSpPr>
          <p:cNvPr id="68610" name="Rectangle 2"/>
          <p:cNvSpPr txBox="1">
            <a:spLocks noChangeArrowheads="1"/>
          </p:cNvSpPr>
          <p:nvPr/>
        </p:nvSpPr>
        <p:spPr bwMode="auto">
          <a:xfrm>
            <a:off x="784622" y="345031"/>
            <a:ext cx="7430463"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GB" sz="2800" dirty="0">
                <a:solidFill>
                  <a:schemeClr val="accent1">
                    <a:lumMod val="75000"/>
                  </a:schemeClr>
                </a:solidFill>
              </a:rPr>
              <a:t>Surgical Training and Distance Learning</a:t>
            </a:r>
          </a:p>
          <a:p>
            <a:pPr algn="ctr" eaLnBrk="1" hangingPunct="1"/>
            <a:r>
              <a:rPr lang="en-GB" sz="2800" dirty="0">
                <a:solidFill>
                  <a:schemeClr val="accent1">
                    <a:lumMod val="75000"/>
                  </a:schemeClr>
                </a:solidFill>
              </a:rPr>
              <a:t>- </a:t>
            </a:r>
            <a:r>
              <a:rPr lang="en-GB" dirty="0">
                <a:solidFill>
                  <a:schemeClr val="accent1">
                    <a:lumMod val="75000"/>
                  </a:schemeClr>
                </a:solidFill>
              </a:rPr>
              <a:t>Why has it worked?</a:t>
            </a:r>
          </a:p>
        </p:txBody>
      </p:sp>
      <p:pic>
        <p:nvPicPr>
          <p:cNvPr id="68611"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79188" y="1968639"/>
            <a:ext cx="1262382" cy="13394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89102" y="4288102"/>
            <a:ext cx="2000911" cy="1339453"/>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8613"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332991" y="2185903"/>
            <a:ext cx="1349206" cy="176085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8" name="Rectangle 6">
            <a:extLst>
              <a:ext uri="{FF2B5EF4-FFF2-40B4-BE49-F238E27FC236}">
                <a16:creationId xmlns:a16="http://schemas.microsoft.com/office/drawing/2014/main" id="{5C485B23-9576-8D46-A88A-2423916D53C1}"/>
              </a:ext>
            </a:extLst>
          </p:cNvPr>
          <p:cNvSpPr/>
          <p:nvPr/>
        </p:nvSpPr>
        <p:spPr>
          <a:xfrm>
            <a:off x="0" y="6453335"/>
            <a:ext cx="9144000" cy="404665"/>
          </a:xfrm>
          <a:prstGeom prst="rect">
            <a:avLst/>
          </a:prstGeom>
          <a:solidFill>
            <a:srgbClr val="002060"/>
          </a:solidFill>
          <a:ln w="25400">
            <a:solidFill>
              <a:srgbClr val="B46D33"/>
            </a:solidFill>
          </a:ln>
        </p:spPr>
        <p:txBody>
          <a:bodyPr lIns="45719" rIns="45719" anchor="ctr"/>
          <a:lstStyle/>
          <a:p>
            <a:pPr>
              <a:defRPr>
                <a:solidFill>
                  <a:srgbClr val="002060"/>
                </a:solidFill>
              </a:defRPr>
            </a:pPr>
            <a:endParaRPr/>
          </a:p>
        </p:txBody>
      </p:sp>
      <p:pic>
        <p:nvPicPr>
          <p:cNvPr id="9" name="Picture 11" descr="Picture 11">
            <a:extLst>
              <a:ext uri="{FF2B5EF4-FFF2-40B4-BE49-F238E27FC236}">
                <a16:creationId xmlns:a16="http://schemas.microsoft.com/office/drawing/2014/main" id="{4557F614-6165-E84B-9BF9-C83EED1F4D18}"/>
              </a:ext>
            </a:extLst>
          </p:cNvPr>
          <p:cNvPicPr>
            <a:picLocks noChangeAspect="1"/>
          </p:cNvPicPr>
          <p:nvPr/>
        </p:nvPicPr>
        <p:blipFill>
          <a:blip r:embed="rId6"/>
          <a:stretch>
            <a:fillRect/>
          </a:stretch>
        </p:blipFill>
        <p:spPr>
          <a:xfrm>
            <a:off x="8748463" y="6412586"/>
            <a:ext cx="395537" cy="445414"/>
          </a:xfrm>
          <a:prstGeom prst="rect">
            <a:avLst/>
          </a:prstGeom>
          <a:ln w="12700">
            <a:miter lim="400000"/>
          </a:ln>
        </p:spPr>
      </p:pic>
      <p:sp>
        <p:nvSpPr>
          <p:cNvPr id="10" name="Rectangle 7">
            <a:extLst>
              <a:ext uri="{FF2B5EF4-FFF2-40B4-BE49-F238E27FC236}">
                <a16:creationId xmlns:a16="http://schemas.microsoft.com/office/drawing/2014/main" id="{9D902778-AFDD-7344-B5C1-FFF3D7B0E898}"/>
              </a:ext>
            </a:extLst>
          </p:cNvPr>
          <p:cNvSpPr/>
          <p:nvPr/>
        </p:nvSpPr>
        <p:spPr>
          <a:xfrm>
            <a:off x="0" y="0"/>
            <a:ext cx="9144000" cy="142875"/>
          </a:xfrm>
          <a:prstGeom prst="rect">
            <a:avLst/>
          </a:prstGeom>
          <a:solidFill>
            <a:srgbClr val="A7114A"/>
          </a:solidFill>
          <a:ln w="6350">
            <a:solidFill>
              <a:srgbClr val="A7114A"/>
            </a:solidFill>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358279457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 name="Rectangle 98">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38227" y="4577975"/>
            <a:ext cx="8612203"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4" name="Rectangle 2"/>
          <p:cNvSpPr txBox="1">
            <a:spLocks noGrp="1"/>
          </p:cNvSpPr>
          <p:nvPr>
            <p:ph type="ctrTitle"/>
          </p:nvPr>
        </p:nvSpPr>
        <p:spPr>
          <a:xfrm>
            <a:off x="455493" y="4741948"/>
            <a:ext cx="8119248" cy="862031"/>
          </a:xfrm>
          <a:prstGeom prst="rect">
            <a:avLst/>
          </a:prstGeom>
        </p:spPr>
        <p:txBody>
          <a:bodyPr>
            <a:normAutofit/>
          </a:bodyPr>
          <a:lstStyle/>
          <a:p>
            <a:pPr algn="l"/>
            <a:r>
              <a:rPr lang="en-GB" sz="3500">
                <a:solidFill>
                  <a:srgbClr val="FFFFFF"/>
                </a:solidFill>
              </a:rPr>
              <a:t>‘Online surgical training - going global’ </a:t>
            </a:r>
          </a:p>
        </p:txBody>
      </p:sp>
      <p:pic>
        <p:nvPicPr>
          <p:cNvPr id="6" name="Picture 5" descr="A group of people posing for a picture&#10;&#10;Description automatically generated">
            <a:extLst>
              <a:ext uri="{FF2B5EF4-FFF2-40B4-BE49-F238E27FC236}">
                <a16:creationId xmlns:a16="http://schemas.microsoft.com/office/drawing/2014/main" id="{79A5C5BC-EADE-2D4B-82DA-3894BE7B092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6849" y="321734"/>
            <a:ext cx="2526325" cy="1894744"/>
          </a:xfrm>
          <a:prstGeom prst="rect">
            <a:avLst/>
          </a:prstGeom>
        </p:spPr>
      </p:pic>
      <p:pic>
        <p:nvPicPr>
          <p:cNvPr id="12" name="world_animated">
            <a:hlinkClick r:id="" action="ppaction://media"/>
            <a:extLst>
              <a:ext uri="{FF2B5EF4-FFF2-40B4-BE49-F238E27FC236}">
                <a16:creationId xmlns:a16="http://schemas.microsoft.com/office/drawing/2014/main" id="{B4B58605-9F92-1149-8117-838C96ADC444}"/>
              </a:ext>
            </a:extLst>
          </p:cNvPr>
          <p:cNvPicPr/>
          <p:nvPr>
            <a:videoFile r:link="rId2"/>
            <p:extLst>
              <p:ext uri="{DAA4B4D4-6D71-4841-9C94-3DE7FCFB9230}">
                <p14:media xmlns:p14="http://schemas.microsoft.com/office/powerpoint/2010/main" r:embed="rId1"/>
              </p:ext>
            </p:extLst>
          </p:nvPr>
        </p:nvPicPr>
        <p:blipFill>
          <a:blip r:embed="rId6"/>
          <a:stretch>
            <a:fillRect/>
          </a:stretch>
        </p:blipFill>
        <p:spPr>
          <a:xfrm>
            <a:off x="3389058" y="321734"/>
            <a:ext cx="2361050" cy="1894743"/>
          </a:xfrm>
          <a:prstGeom prst="rect">
            <a:avLst/>
          </a:prstGeom>
        </p:spPr>
      </p:pic>
      <p:pic>
        <p:nvPicPr>
          <p:cNvPr id="4" name="Picture 3" descr="A group of people standing in front of a building&#10;&#10;Description automatically generated">
            <a:extLst>
              <a:ext uri="{FF2B5EF4-FFF2-40B4-BE49-F238E27FC236}">
                <a16:creationId xmlns:a16="http://schemas.microsoft.com/office/drawing/2014/main" id="{6AA8AAE6-BBD6-3247-A743-FB676EBA947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88278" y="2534447"/>
            <a:ext cx="2643466" cy="1757905"/>
          </a:xfrm>
          <a:prstGeom prst="rect">
            <a:avLst/>
          </a:prstGeom>
        </p:spPr>
      </p:pic>
      <p:pic>
        <p:nvPicPr>
          <p:cNvPr id="19" name="Picture 5">
            <a:extLst>
              <a:ext uri="{FF2B5EF4-FFF2-40B4-BE49-F238E27FC236}">
                <a16:creationId xmlns:a16="http://schemas.microsoft.com/office/drawing/2014/main" id="{9F33AFB2-B2EB-8143-A2F1-C0DF2E57CAF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bwMode="auto">
          <a:xfrm>
            <a:off x="3247074" y="2534447"/>
            <a:ext cx="2645019" cy="175941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98EA3F79-B176-5D45-A365-222D957B535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150025" y="2595051"/>
            <a:ext cx="2766090" cy="1638908"/>
          </a:xfrm>
          <a:prstGeom prst="rect">
            <a:avLst/>
          </a:prstGeom>
        </p:spPr>
      </p:pic>
      <p:cxnSp>
        <p:nvCxnSpPr>
          <p:cNvPr id="104" name="Straight Connector 100">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5972" y="5694097"/>
            <a:ext cx="6858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Rectangle 6">
            <a:extLst>
              <a:ext uri="{FF2B5EF4-FFF2-40B4-BE49-F238E27FC236}">
                <a16:creationId xmlns:a16="http://schemas.microsoft.com/office/drawing/2014/main" id="{95B526DD-ECC6-A845-8CEC-38A20B68061E}"/>
              </a:ext>
            </a:extLst>
          </p:cNvPr>
          <p:cNvSpPr/>
          <p:nvPr/>
        </p:nvSpPr>
        <p:spPr>
          <a:xfrm>
            <a:off x="0" y="6453335"/>
            <a:ext cx="9144000" cy="404665"/>
          </a:xfrm>
          <a:prstGeom prst="rect">
            <a:avLst/>
          </a:prstGeom>
          <a:solidFill>
            <a:srgbClr val="002060"/>
          </a:solidFill>
          <a:ln w="25400">
            <a:solidFill>
              <a:srgbClr val="B46D33"/>
            </a:solidFill>
          </a:ln>
        </p:spPr>
        <p:txBody>
          <a:bodyPr lIns="45719" rIns="45719" anchor="ctr"/>
          <a:lstStyle/>
          <a:p>
            <a:pPr>
              <a:defRPr>
                <a:solidFill>
                  <a:srgbClr val="002060"/>
                </a:solidFill>
              </a:defRPr>
            </a:pPr>
            <a:endParaRPr/>
          </a:p>
        </p:txBody>
      </p:sp>
      <p:pic>
        <p:nvPicPr>
          <p:cNvPr id="15" name="Picture 11" descr="Picture 11">
            <a:extLst>
              <a:ext uri="{FF2B5EF4-FFF2-40B4-BE49-F238E27FC236}">
                <a16:creationId xmlns:a16="http://schemas.microsoft.com/office/drawing/2014/main" id="{1D1CB6C5-C43A-F94E-9A3A-A7F7B15A979B}"/>
              </a:ext>
            </a:extLst>
          </p:cNvPr>
          <p:cNvPicPr>
            <a:picLocks noChangeAspect="1"/>
          </p:cNvPicPr>
          <p:nvPr/>
        </p:nvPicPr>
        <p:blipFill>
          <a:blip r:embed="rId10"/>
          <a:stretch>
            <a:fillRect/>
          </a:stretch>
        </p:blipFill>
        <p:spPr>
          <a:xfrm>
            <a:off x="8748463" y="6412586"/>
            <a:ext cx="395537" cy="445414"/>
          </a:xfrm>
          <a:prstGeom prst="rect">
            <a:avLst/>
          </a:prstGeom>
          <a:ln w="12700">
            <a:miter lim="400000"/>
          </a:ln>
        </p:spPr>
      </p:pic>
      <p:sp>
        <p:nvSpPr>
          <p:cNvPr id="7" name="AutoShape 4">
            <a:extLst>
              <a:ext uri="{FF2B5EF4-FFF2-40B4-BE49-F238E27FC236}">
                <a16:creationId xmlns:a16="http://schemas.microsoft.com/office/drawing/2014/main" id="{41AF0573-1AD5-5D49-82CD-E14F7EBD3D4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780A942D-BC9A-0D4B-B955-99AAC037A57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222407" y="321734"/>
            <a:ext cx="2574744" cy="1929301"/>
          </a:xfrm>
          <a:prstGeom prst="rect">
            <a:avLst/>
          </a:prstGeom>
        </p:spPr>
      </p:pic>
    </p:spTree>
    <p:extLst>
      <p:ext uri="{BB962C8B-B14F-4D97-AF65-F5344CB8AC3E}">
        <p14:creationId xmlns:p14="http://schemas.microsoft.com/office/powerpoint/2010/main" val="2006517851"/>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21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repeatCount="2000" fill="remove" display="0">
                  <p:stCondLst>
                    <p:cond delay="indefinite"/>
                  </p:stCondLst>
                </p:cTn>
                <p:tgtEl>
                  <p:spTgt spid="1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 name="Picture 5" descr="Picture 5"/>
          <p:cNvPicPr>
            <a:picLocks noChangeAspect="1"/>
          </p:cNvPicPr>
          <p:nvPr/>
        </p:nvPicPr>
        <p:blipFill>
          <a:blip r:embed="rId2"/>
          <a:stretch>
            <a:fillRect/>
          </a:stretch>
        </p:blipFill>
        <p:spPr>
          <a:xfrm>
            <a:off x="1078617" y="260647"/>
            <a:ext cx="1835304" cy="1566935"/>
          </a:xfrm>
          <a:prstGeom prst="rect">
            <a:avLst/>
          </a:prstGeom>
          <a:ln w="12700">
            <a:miter lim="400000"/>
          </a:ln>
        </p:spPr>
      </p:pic>
      <p:pic>
        <p:nvPicPr>
          <p:cNvPr id="190" name="Picture 6" descr="Picture 6"/>
          <p:cNvPicPr>
            <a:picLocks noChangeAspect="1"/>
          </p:cNvPicPr>
          <p:nvPr/>
        </p:nvPicPr>
        <p:blipFill>
          <a:blip r:embed="rId3"/>
          <a:stretch>
            <a:fillRect/>
          </a:stretch>
        </p:blipFill>
        <p:spPr>
          <a:xfrm>
            <a:off x="3059832" y="1536824"/>
            <a:ext cx="1584177" cy="1820168"/>
          </a:xfrm>
          <a:prstGeom prst="rect">
            <a:avLst/>
          </a:prstGeom>
          <a:ln w="12700">
            <a:miter lim="400000"/>
          </a:ln>
        </p:spPr>
      </p:pic>
      <p:pic>
        <p:nvPicPr>
          <p:cNvPr id="191" name="Picture 7" descr="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16014" y="3178772"/>
            <a:ext cx="1766560" cy="1906412"/>
          </a:xfrm>
          <a:prstGeom prst="rect">
            <a:avLst/>
          </a:prstGeom>
          <a:ln w="12700">
            <a:miter lim="400000"/>
          </a:ln>
        </p:spPr>
      </p:pic>
      <p:pic>
        <p:nvPicPr>
          <p:cNvPr id="192" name="Picture 8" descr="Picture 8"/>
          <p:cNvPicPr>
            <a:picLocks noChangeAspect="1"/>
          </p:cNvPicPr>
          <p:nvPr/>
        </p:nvPicPr>
        <p:blipFill>
          <a:blip r:embed="rId5"/>
          <a:stretch>
            <a:fillRect/>
          </a:stretch>
        </p:blipFill>
        <p:spPr>
          <a:xfrm>
            <a:off x="6660232" y="3573016"/>
            <a:ext cx="1752601" cy="2090929"/>
          </a:xfrm>
          <a:prstGeom prst="rect">
            <a:avLst/>
          </a:prstGeom>
          <a:ln w="12700">
            <a:miter lim="400000"/>
          </a:ln>
        </p:spPr>
      </p:pic>
      <p:sp>
        <p:nvSpPr>
          <p:cNvPr id="193" name="TextBox 9"/>
          <p:cNvSpPr txBox="1"/>
          <p:nvPr/>
        </p:nvSpPr>
        <p:spPr>
          <a:xfrm>
            <a:off x="1161336" y="1844824"/>
            <a:ext cx="1780769" cy="764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1600">
                <a:solidFill>
                  <a:srgbClr val="808080"/>
                </a:solidFill>
              </a:defRPr>
            </a:pPr>
            <a:r>
              <a:t>John Monro</a:t>
            </a:r>
          </a:p>
          <a:p>
            <a:pPr algn="ctr">
              <a:defRPr sz="1400">
                <a:solidFill>
                  <a:srgbClr val="808080"/>
                </a:solidFill>
              </a:defRPr>
            </a:pPr>
            <a:r>
              <a:t>(1670 – 1740)</a:t>
            </a:r>
          </a:p>
          <a:p>
            <a:pPr algn="ctr">
              <a:defRPr sz="1400">
                <a:solidFill>
                  <a:srgbClr val="808080"/>
                </a:solidFill>
              </a:defRPr>
            </a:pPr>
            <a:r>
              <a:t>Roll number 137 </a:t>
            </a:r>
          </a:p>
        </p:txBody>
      </p:sp>
      <p:sp>
        <p:nvSpPr>
          <p:cNvPr id="194" name="TextBox 10"/>
          <p:cNvSpPr txBox="1"/>
          <p:nvPr/>
        </p:nvSpPr>
        <p:spPr>
          <a:xfrm>
            <a:off x="3033544" y="3390672"/>
            <a:ext cx="1636753" cy="1005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1600">
                <a:solidFill>
                  <a:srgbClr val="808080"/>
                </a:solidFill>
              </a:defRPr>
            </a:pPr>
            <a:r>
              <a:t>Alexander Monro</a:t>
            </a:r>
          </a:p>
          <a:p>
            <a:pPr algn="ctr">
              <a:defRPr sz="1600">
                <a:solidFill>
                  <a:srgbClr val="808080"/>
                </a:solidFill>
              </a:defRPr>
            </a:pPr>
            <a:r>
              <a:t>Primus</a:t>
            </a:r>
          </a:p>
          <a:p>
            <a:pPr algn="ctr">
              <a:defRPr sz="1400">
                <a:solidFill>
                  <a:srgbClr val="808080"/>
                </a:solidFill>
              </a:defRPr>
            </a:pPr>
            <a:r>
              <a:t>(1697 – 1767)</a:t>
            </a:r>
          </a:p>
          <a:p>
            <a:pPr algn="ctr">
              <a:defRPr sz="1400">
                <a:solidFill>
                  <a:srgbClr val="808080"/>
                </a:solidFill>
              </a:defRPr>
            </a:pPr>
            <a:r>
              <a:t>Roll number 173 </a:t>
            </a:r>
          </a:p>
        </p:txBody>
      </p:sp>
      <p:sp>
        <p:nvSpPr>
          <p:cNvPr id="195" name="TextBox 11"/>
          <p:cNvSpPr txBox="1"/>
          <p:nvPr/>
        </p:nvSpPr>
        <p:spPr>
          <a:xfrm>
            <a:off x="4689728" y="5046274"/>
            <a:ext cx="1780769" cy="789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1600">
                <a:solidFill>
                  <a:srgbClr val="808080"/>
                </a:solidFill>
              </a:defRPr>
            </a:pPr>
            <a:r>
              <a:t>Alexander Monro secundus</a:t>
            </a:r>
          </a:p>
          <a:p>
            <a:pPr algn="ctr">
              <a:defRPr sz="1400">
                <a:solidFill>
                  <a:srgbClr val="808080"/>
                </a:solidFill>
              </a:defRPr>
            </a:pPr>
            <a:r>
              <a:t>(1733 – 1817)</a:t>
            </a:r>
          </a:p>
        </p:txBody>
      </p:sp>
      <p:sp>
        <p:nvSpPr>
          <p:cNvPr id="196" name="TextBox 13"/>
          <p:cNvSpPr txBox="1"/>
          <p:nvPr/>
        </p:nvSpPr>
        <p:spPr>
          <a:xfrm>
            <a:off x="6849968" y="5661247"/>
            <a:ext cx="1636753" cy="789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1600">
                <a:solidFill>
                  <a:srgbClr val="808080"/>
                </a:solidFill>
              </a:defRPr>
            </a:pPr>
            <a:r>
              <a:t>Alexander Monro tertius </a:t>
            </a:r>
          </a:p>
          <a:p>
            <a:pPr algn="ctr">
              <a:defRPr sz="1400">
                <a:solidFill>
                  <a:srgbClr val="808080"/>
                </a:solidFill>
              </a:defRPr>
            </a:pPr>
            <a:r>
              <a:t>(1773 – 1859)</a:t>
            </a:r>
          </a:p>
        </p:txBody>
      </p:sp>
      <p:sp>
        <p:nvSpPr>
          <p:cNvPr id="197" name="TextBox 14"/>
          <p:cNvSpPr txBox="1"/>
          <p:nvPr/>
        </p:nvSpPr>
        <p:spPr>
          <a:xfrm>
            <a:off x="121923" y="4821336"/>
            <a:ext cx="4378069" cy="1323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2000">
                <a:solidFill>
                  <a:srgbClr val="808080"/>
                </a:solidFill>
              </a:defRPr>
            </a:pPr>
            <a:r>
              <a:rPr dirty="0">
                <a:solidFill>
                  <a:schemeClr val="tx1"/>
                </a:solidFill>
              </a:rPr>
              <a:t>Four generations of the </a:t>
            </a:r>
            <a:r>
              <a:rPr dirty="0" err="1">
                <a:solidFill>
                  <a:schemeClr val="tx1"/>
                </a:solidFill>
              </a:rPr>
              <a:t>Monro</a:t>
            </a:r>
            <a:r>
              <a:rPr dirty="0">
                <a:solidFill>
                  <a:schemeClr val="tx1"/>
                </a:solidFill>
              </a:rPr>
              <a:t> family</a:t>
            </a:r>
          </a:p>
          <a:p>
            <a:pPr>
              <a:defRPr sz="2000">
                <a:solidFill>
                  <a:srgbClr val="808080"/>
                </a:solidFill>
              </a:defRPr>
            </a:pPr>
            <a:r>
              <a:rPr dirty="0">
                <a:solidFill>
                  <a:schemeClr val="tx1"/>
                </a:solidFill>
              </a:rPr>
              <a:t>The three Alexanders </a:t>
            </a:r>
            <a:r>
              <a:rPr dirty="0" err="1">
                <a:solidFill>
                  <a:schemeClr val="tx1"/>
                </a:solidFill>
              </a:rPr>
              <a:t>Monro</a:t>
            </a:r>
            <a:r>
              <a:rPr dirty="0">
                <a:solidFill>
                  <a:schemeClr val="tx1"/>
                </a:solidFill>
              </a:rPr>
              <a:t> between them occupied </a:t>
            </a:r>
            <a:r>
              <a:rPr lang="en-GB" dirty="0">
                <a:solidFill>
                  <a:schemeClr val="tx1"/>
                </a:solidFill>
              </a:rPr>
              <a:t>the</a:t>
            </a:r>
            <a:r>
              <a:rPr dirty="0">
                <a:solidFill>
                  <a:schemeClr val="tx1"/>
                </a:solidFill>
              </a:rPr>
              <a:t> chair of anatomy at the University of Edinburgh for 126 years</a:t>
            </a:r>
          </a:p>
        </p:txBody>
      </p:sp>
      <p:sp>
        <p:nvSpPr>
          <p:cNvPr id="198" name="TextBox 12"/>
          <p:cNvSpPr txBox="1"/>
          <p:nvPr/>
        </p:nvSpPr>
        <p:spPr>
          <a:xfrm>
            <a:off x="3105552" y="304800"/>
            <a:ext cx="4328161" cy="650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600">
                <a:solidFill>
                  <a:srgbClr val="808080"/>
                </a:solidFill>
              </a:defRPr>
            </a:lvl1pPr>
          </a:lstStyle>
          <a:p>
            <a:r>
              <a:rPr dirty="0">
                <a:solidFill>
                  <a:schemeClr val="accent1">
                    <a:lumMod val="75000"/>
                  </a:schemeClr>
                </a:solidFill>
              </a:rPr>
              <a:t>Monro Dynasty</a:t>
            </a:r>
          </a:p>
        </p:txBody>
      </p:sp>
      <p:pic>
        <p:nvPicPr>
          <p:cNvPr id="199" name="Picture 6" descr="Picture 6"/>
          <p:cNvPicPr>
            <a:picLocks noChangeAspect="1"/>
          </p:cNvPicPr>
          <p:nvPr/>
        </p:nvPicPr>
        <p:blipFill>
          <a:blip r:embed="rId6"/>
          <a:stretch>
            <a:fillRect/>
          </a:stretch>
        </p:blipFill>
        <p:spPr>
          <a:xfrm>
            <a:off x="6156176" y="1007342"/>
            <a:ext cx="2342729" cy="606533"/>
          </a:xfrm>
          <a:prstGeom prst="rect">
            <a:avLst/>
          </a:prstGeom>
          <a:ln w="3175">
            <a:solidFill>
              <a:srgbClr val="808080"/>
            </a:solidFill>
            <a:miter/>
          </a:ln>
        </p:spPr>
      </p:pic>
      <p:pic>
        <p:nvPicPr>
          <p:cNvPr id="200" name="Picture 7" descr="Picture 7"/>
          <p:cNvPicPr>
            <a:picLocks noChangeAspect="1"/>
          </p:cNvPicPr>
          <p:nvPr/>
        </p:nvPicPr>
        <p:blipFill>
          <a:blip r:embed="rId7"/>
          <a:stretch>
            <a:fillRect/>
          </a:stretch>
        </p:blipFill>
        <p:spPr>
          <a:xfrm>
            <a:off x="6079976" y="2417042"/>
            <a:ext cx="2342729" cy="667186"/>
          </a:xfrm>
          <a:prstGeom prst="rect">
            <a:avLst/>
          </a:prstGeom>
          <a:ln w="3175">
            <a:solidFill>
              <a:srgbClr val="808080"/>
            </a:solidFill>
            <a:miter/>
          </a:ln>
        </p:spPr>
      </p:pic>
      <p:pic>
        <p:nvPicPr>
          <p:cNvPr id="201" name="Picture 11" descr="Picture 11"/>
          <p:cNvPicPr>
            <a:picLocks noChangeAspect="1"/>
          </p:cNvPicPr>
          <p:nvPr/>
        </p:nvPicPr>
        <p:blipFill>
          <a:blip r:embed="rId8"/>
          <a:stretch>
            <a:fillRect/>
          </a:stretch>
        </p:blipFill>
        <p:spPr>
          <a:xfrm>
            <a:off x="6765776" y="1693142"/>
            <a:ext cx="2342729" cy="609060"/>
          </a:xfrm>
          <a:prstGeom prst="rect">
            <a:avLst/>
          </a:prstGeom>
          <a:ln w="3175">
            <a:solidFill>
              <a:srgbClr val="808080"/>
            </a:solidFill>
            <a:miter/>
          </a:ln>
        </p:spPr>
      </p:pic>
      <p:pic>
        <p:nvPicPr>
          <p:cNvPr id="202" name="Picture 9" descr="Picture 9"/>
          <p:cNvPicPr>
            <a:picLocks noChangeAspect="1"/>
          </p:cNvPicPr>
          <p:nvPr/>
        </p:nvPicPr>
        <p:blipFill>
          <a:blip r:embed="rId9"/>
          <a:stretch>
            <a:fillRect/>
          </a:stretch>
        </p:blipFill>
        <p:spPr>
          <a:xfrm>
            <a:off x="6599087" y="332656"/>
            <a:ext cx="2354101" cy="616640"/>
          </a:xfrm>
          <a:prstGeom prst="rect">
            <a:avLst/>
          </a:prstGeom>
          <a:ln>
            <a:solidFill>
              <a:srgbClr val="595959"/>
            </a:solidFill>
            <a:miter/>
          </a:ln>
        </p:spPr>
      </p:pic>
      <p:sp>
        <p:nvSpPr>
          <p:cNvPr id="203" name="Rectangle 15"/>
          <p:cNvSpPr/>
          <p:nvPr/>
        </p:nvSpPr>
        <p:spPr>
          <a:xfrm>
            <a:off x="0" y="0"/>
            <a:ext cx="9144000" cy="142875"/>
          </a:xfrm>
          <a:prstGeom prst="rect">
            <a:avLst/>
          </a:prstGeom>
          <a:solidFill>
            <a:srgbClr val="A7114A"/>
          </a:solidFill>
          <a:ln w="6350">
            <a:solidFill>
              <a:srgbClr val="A7114A"/>
            </a:solidFill>
          </a:ln>
        </p:spPr>
        <p:txBody>
          <a:bodyPr lIns="45719" rIns="45719" anchor="ctr"/>
          <a:lstStyle/>
          <a:p>
            <a:pPr algn="ctr">
              <a:defRPr>
                <a:solidFill>
                  <a:srgbClr val="FFFFFF"/>
                </a:solidFill>
              </a:defRPr>
            </a:pPr>
            <a:endParaRPr/>
          </a:p>
        </p:txBody>
      </p:sp>
      <p:sp>
        <p:nvSpPr>
          <p:cNvPr id="204" name="Rectangle 6"/>
          <p:cNvSpPr/>
          <p:nvPr/>
        </p:nvSpPr>
        <p:spPr>
          <a:xfrm>
            <a:off x="0" y="6453335"/>
            <a:ext cx="9144000" cy="404665"/>
          </a:xfrm>
          <a:prstGeom prst="rect">
            <a:avLst/>
          </a:prstGeom>
          <a:solidFill>
            <a:srgbClr val="002060"/>
          </a:solidFill>
          <a:ln w="25400">
            <a:solidFill>
              <a:srgbClr val="B46D33"/>
            </a:solidFill>
          </a:ln>
        </p:spPr>
        <p:txBody>
          <a:bodyPr lIns="45719" rIns="45719" anchor="ctr"/>
          <a:lstStyle/>
          <a:p>
            <a:pPr>
              <a:defRPr>
                <a:solidFill>
                  <a:srgbClr val="002060"/>
                </a:solidFill>
              </a:defRPr>
            </a:pPr>
            <a:endParaRPr/>
          </a:p>
        </p:txBody>
      </p:sp>
      <p:pic>
        <p:nvPicPr>
          <p:cNvPr id="205" name="Picture 11" descr="Picture 11"/>
          <p:cNvPicPr>
            <a:picLocks noChangeAspect="1"/>
          </p:cNvPicPr>
          <p:nvPr/>
        </p:nvPicPr>
        <p:blipFill>
          <a:blip r:embed="rId10"/>
          <a:stretch>
            <a:fillRect/>
          </a:stretch>
        </p:blipFill>
        <p:spPr>
          <a:xfrm>
            <a:off x="8748463" y="6412586"/>
            <a:ext cx="395537" cy="445414"/>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Picture 4" descr="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3850" y="260920"/>
            <a:ext cx="4272985" cy="6048401"/>
          </a:xfrm>
          <a:prstGeom prst="rect">
            <a:avLst/>
          </a:prstGeom>
          <a:ln w="12700">
            <a:miter lim="400000"/>
          </a:ln>
        </p:spPr>
      </p:pic>
      <p:sp>
        <p:nvSpPr>
          <p:cNvPr id="208" name="Text Box 7"/>
          <p:cNvSpPr txBox="1"/>
          <p:nvPr/>
        </p:nvSpPr>
        <p:spPr>
          <a:xfrm>
            <a:off x="5122544" y="333375"/>
            <a:ext cx="3975737" cy="904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1600"/>
              </a:spcBef>
              <a:defRPr sz="2800"/>
            </a:pPr>
            <a:r>
              <a:rPr dirty="0">
                <a:solidFill>
                  <a:schemeClr val="accent1">
                    <a:lumMod val="75000"/>
                  </a:schemeClr>
                </a:solidFill>
              </a:rPr>
              <a:t>Alexander Monro</a:t>
            </a:r>
            <a:r>
              <a:rPr sz="1800" dirty="0">
                <a:solidFill>
                  <a:schemeClr val="accent1">
                    <a:lumMod val="75000"/>
                  </a:schemeClr>
                </a:solidFill>
              </a:rPr>
              <a:t> </a:t>
            </a:r>
            <a:r>
              <a:rPr sz="2000" dirty="0">
                <a:solidFill>
                  <a:schemeClr val="accent1">
                    <a:lumMod val="75000"/>
                  </a:schemeClr>
                </a:solidFill>
              </a:rPr>
              <a:t>primus</a:t>
            </a:r>
            <a:r>
              <a:rPr sz="1800" dirty="0">
                <a:solidFill>
                  <a:schemeClr val="accent1">
                    <a:lumMod val="75000"/>
                  </a:schemeClr>
                </a:solidFill>
              </a:rPr>
              <a:t> </a:t>
            </a:r>
            <a:r>
              <a:rPr sz="2400" dirty="0">
                <a:solidFill>
                  <a:schemeClr val="accent1">
                    <a:lumMod val="75000"/>
                  </a:schemeClr>
                </a:solidFill>
              </a:rPr>
              <a:t>(1697-1767)</a:t>
            </a:r>
          </a:p>
        </p:txBody>
      </p:sp>
      <p:sp>
        <p:nvSpPr>
          <p:cNvPr id="209" name="Text Box 8"/>
          <p:cNvSpPr txBox="1"/>
          <p:nvPr/>
        </p:nvSpPr>
        <p:spPr>
          <a:xfrm>
            <a:off x="4717143" y="1237616"/>
            <a:ext cx="4381138" cy="55175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nSpc>
                <a:spcPct val="150000"/>
              </a:lnSpc>
              <a:spcBef>
                <a:spcPts val="1000"/>
              </a:spcBef>
            </a:pPr>
            <a:r>
              <a:rPr dirty="0"/>
              <a:t>Surgical apprentice to his father (1712-13)</a:t>
            </a:r>
          </a:p>
          <a:p>
            <a:pPr>
              <a:lnSpc>
                <a:spcPct val="150000"/>
              </a:lnSpc>
              <a:spcBef>
                <a:spcPts val="1000"/>
              </a:spcBef>
            </a:pPr>
            <a:r>
              <a:rPr dirty="0"/>
              <a:t>Attended wounded at Battle of </a:t>
            </a:r>
            <a:r>
              <a:rPr dirty="0" err="1"/>
              <a:t>Sheriffmuir</a:t>
            </a:r>
            <a:r>
              <a:rPr dirty="0"/>
              <a:t> aged 18 years (1715)</a:t>
            </a:r>
          </a:p>
          <a:p>
            <a:pPr>
              <a:lnSpc>
                <a:spcPct val="150000"/>
              </a:lnSpc>
              <a:spcBef>
                <a:spcPts val="1000"/>
              </a:spcBef>
            </a:pPr>
            <a:r>
              <a:rPr dirty="0"/>
              <a:t>Anatomy in London under </a:t>
            </a:r>
            <a:r>
              <a:rPr dirty="0" err="1"/>
              <a:t>Cheselden</a:t>
            </a:r>
            <a:r>
              <a:rPr dirty="0"/>
              <a:t> (1717)</a:t>
            </a:r>
          </a:p>
          <a:p>
            <a:pPr>
              <a:lnSpc>
                <a:spcPct val="150000"/>
              </a:lnSpc>
              <a:spcBef>
                <a:spcPts val="1000"/>
              </a:spcBef>
            </a:pPr>
            <a:r>
              <a:rPr dirty="0"/>
              <a:t>Surgery, midwifery in Paris (1718)</a:t>
            </a:r>
          </a:p>
          <a:p>
            <a:pPr>
              <a:lnSpc>
                <a:spcPct val="150000"/>
              </a:lnSpc>
              <a:spcBef>
                <a:spcPts val="1000"/>
              </a:spcBef>
            </a:pPr>
            <a:r>
              <a:rPr dirty="0"/>
              <a:t>Medicine in Leiden under </a:t>
            </a:r>
            <a:r>
              <a:rPr dirty="0" err="1"/>
              <a:t>Boerhaave</a:t>
            </a:r>
            <a:endParaRPr dirty="0"/>
          </a:p>
          <a:p>
            <a:pPr>
              <a:lnSpc>
                <a:spcPct val="150000"/>
              </a:lnSpc>
              <a:spcBef>
                <a:spcPts val="1000"/>
              </a:spcBef>
            </a:pPr>
            <a:r>
              <a:rPr dirty="0"/>
              <a:t>Freeman of Incorporation of Surgeons by examination aged 22 years (1719)</a:t>
            </a:r>
          </a:p>
          <a:p>
            <a:pPr>
              <a:lnSpc>
                <a:spcPct val="150000"/>
              </a:lnSpc>
              <a:spcBef>
                <a:spcPts val="1000"/>
              </a:spcBef>
            </a:pPr>
            <a:r>
              <a:rPr dirty="0"/>
              <a:t>Surgeon, Anatomy teacher</a:t>
            </a:r>
            <a:r>
              <a:rPr lang="en-GB" dirty="0"/>
              <a:t>,</a:t>
            </a:r>
            <a:r>
              <a:rPr dirty="0"/>
              <a:t> Surgeons’ Hall</a:t>
            </a:r>
          </a:p>
          <a:p>
            <a:pPr>
              <a:lnSpc>
                <a:spcPct val="150000"/>
              </a:lnSpc>
              <a:spcBef>
                <a:spcPts val="1000"/>
              </a:spcBef>
            </a:pPr>
            <a:r>
              <a:rPr dirty="0"/>
              <a:t>Foundation Professor of Anatomy Edinburgh University, 1726 (age 29)</a:t>
            </a:r>
          </a:p>
        </p:txBody>
      </p:sp>
      <p:sp>
        <p:nvSpPr>
          <p:cNvPr id="210" name="Rectangle 4"/>
          <p:cNvSpPr/>
          <p:nvPr/>
        </p:nvSpPr>
        <p:spPr>
          <a:xfrm>
            <a:off x="0" y="0"/>
            <a:ext cx="9144000" cy="142875"/>
          </a:xfrm>
          <a:prstGeom prst="rect">
            <a:avLst/>
          </a:prstGeom>
          <a:solidFill>
            <a:srgbClr val="A7114A"/>
          </a:solidFill>
          <a:ln w="6350">
            <a:solidFill>
              <a:srgbClr val="A7114A"/>
            </a:solidFill>
          </a:ln>
        </p:spPr>
        <p:txBody>
          <a:bodyPr lIns="45719" rIns="45719" anchor="ctr"/>
          <a:lstStyle/>
          <a:p>
            <a:pPr algn="ctr">
              <a:defRPr>
                <a:solidFill>
                  <a:srgbClr val="FFFFFF"/>
                </a:solidFill>
              </a:defRPr>
            </a:pPr>
            <a:endParaRPr/>
          </a:p>
        </p:txBody>
      </p:sp>
      <p:sp>
        <p:nvSpPr>
          <p:cNvPr id="211" name="Rectangle 6"/>
          <p:cNvSpPr/>
          <p:nvPr/>
        </p:nvSpPr>
        <p:spPr>
          <a:xfrm>
            <a:off x="0" y="6453335"/>
            <a:ext cx="9144000" cy="404665"/>
          </a:xfrm>
          <a:prstGeom prst="rect">
            <a:avLst/>
          </a:prstGeom>
          <a:solidFill>
            <a:srgbClr val="002060"/>
          </a:solidFill>
          <a:ln w="25400">
            <a:solidFill>
              <a:srgbClr val="B46D33"/>
            </a:solidFill>
          </a:ln>
        </p:spPr>
        <p:txBody>
          <a:bodyPr lIns="45719" rIns="45719" anchor="ctr"/>
          <a:lstStyle/>
          <a:p>
            <a:pPr>
              <a:defRPr>
                <a:solidFill>
                  <a:srgbClr val="002060"/>
                </a:solidFill>
              </a:defRPr>
            </a:pPr>
            <a:endParaRPr/>
          </a:p>
        </p:txBody>
      </p:sp>
      <p:pic>
        <p:nvPicPr>
          <p:cNvPr id="212" name="Picture 11" descr="Picture 11"/>
          <p:cNvPicPr>
            <a:picLocks noChangeAspect="1"/>
          </p:cNvPicPr>
          <p:nvPr/>
        </p:nvPicPr>
        <p:blipFill>
          <a:blip r:embed="rId3"/>
          <a:stretch>
            <a:fillRect/>
          </a:stretch>
        </p:blipFill>
        <p:spPr>
          <a:xfrm>
            <a:off x="8748463" y="6412586"/>
            <a:ext cx="395537" cy="445414"/>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Picture 1" descr="Picture 1"/>
          <p:cNvPicPr>
            <a:picLocks noChangeAspect="1"/>
          </p:cNvPicPr>
          <p:nvPr/>
        </p:nvPicPr>
        <p:blipFill>
          <a:blip r:embed="rId2"/>
          <a:stretch>
            <a:fillRect/>
          </a:stretch>
        </p:blipFill>
        <p:spPr>
          <a:xfrm>
            <a:off x="179511" y="188639"/>
            <a:ext cx="2123729" cy="2557915"/>
          </a:xfrm>
          <a:prstGeom prst="rect">
            <a:avLst/>
          </a:prstGeom>
          <a:ln w="12700">
            <a:miter lim="400000"/>
          </a:ln>
        </p:spPr>
      </p:pic>
      <p:sp>
        <p:nvSpPr>
          <p:cNvPr id="215" name="TextBox 2"/>
          <p:cNvSpPr txBox="1"/>
          <p:nvPr/>
        </p:nvSpPr>
        <p:spPr>
          <a:xfrm>
            <a:off x="1521375" y="188640"/>
            <a:ext cx="6461289" cy="1209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3600"/>
            </a:pPr>
            <a:r>
              <a:rPr dirty="0">
                <a:solidFill>
                  <a:schemeClr val="accent1">
                    <a:lumMod val="75000"/>
                  </a:schemeClr>
                </a:solidFill>
              </a:rPr>
              <a:t>Alexander Monro </a:t>
            </a:r>
            <a:r>
              <a:rPr sz="3200" i="1" dirty="0">
                <a:solidFill>
                  <a:schemeClr val="accent1">
                    <a:lumMod val="75000"/>
                  </a:schemeClr>
                </a:solidFill>
              </a:rPr>
              <a:t>primus</a:t>
            </a:r>
            <a:endParaRPr i="1" dirty="0">
              <a:solidFill>
                <a:schemeClr val="accent1">
                  <a:lumMod val="75000"/>
                </a:schemeClr>
              </a:solidFill>
            </a:endParaRPr>
          </a:p>
          <a:p>
            <a:pPr algn="ctr">
              <a:defRPr sz="3600"/>
            </a:pPr>
            <a:r>
              <a:rPr dirty="0">
                <a:solidFill>
                  <a:schemeClr val="accent1">
                    <a:lumMod val="75000"/>
                  </a:schemeClr>
                </a:solidFill>
              </a:rPr>
              <a:t>- an Enlightenment figure</a:t>
            </a:r>
          </a:p>
        </p:txBody>
      </p:sp>
      <p:sp>
        <p:nvSpPr>
          <p:cNvPr id="216" name="TextBox 3"/>
          <p:cNvSpPr txBox="1"/>
          <p:nvPr/>
        </p:nvSpPr>
        <p:spPr>
          <a:xfrm>
            <a:off x="147685" y="2785090"/>
            <a:ext cx="8873048" cy="36420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1600"/>
              </a:spcBef>
              <a:defRPr sz="2800"/>
            </a:pPr>
            <a:r>
              <a:rPr lang="en-GB" dirty="0"/>
              <a:t>A communicator, inspiring teacher</a:t>
            </a:r>
          </a:p>
          <a:p>
            <a:pPr>
              <a:spcBef>
                <a:spcPts val="1600"/>
              </a:spcBef>
              <a:defRPr sz="2800"/>
            </a:pPr>
            <a:r>
              <a:rPr dirty="0"/>
              <a:t>lectured in English</a:t>
            </a:r>
          </a:p>
          <a:p>
            <a:pPr>
              <a:spcBef>
                <a:spcPts val="1600"/>
              </a:spcBef>
              <a:defRPr sz="2800" i="1"/>
            </a:pPr>
            <a:r>
              <a:rPr lang="en-GB" dirty="0"/>
              <a:t>Published</a:t>
            </a:r>
          </a:p>
          <a:p>
            <a:pPr>
              <a:spcBef>
                <a:spcPts val="1600"/>
              </a:spcBef>
              <a:defRPr sz="2800" i="1"/>
            </a:pPr>
            <a:r>
              <a:rPr lang="en-GB" dirty="0"/>
              <a:t>   - Medical Essays and Observations (1737)</a:t>
            </a:r>
          </a:p>
          <a:p>
            <a:pPr>
              <a:spcBef>
                <a:spcPts val="1600"/>
              </a:spcBef>
              <a:defRPr sz="2800" i="1"/>
            </a:pPr>
            <a:r>
              <a:rPr lang="en-GB" dirty="0"/>
              <a:t>   - </a:t>
            </a:r>
            <a:r>
              <a:rPr dirty="0"/>
              <a:t>Anatomy of the Human Bones </a:t>
            </a:r>
            <a:endParaRPr lang="en-GB" dirty="0"/>
          </a:p>
          <a:p>
            <a:pPr>
              <a:spcBef>
                <a:spcPts val="1600"/>
              </a:spcBef>
              <a:defRPr sz="2800" i="1"/>
            </a:pPr>
            <a:r>
              <a:rPr lang="en-GB" sz="2400" i="0" dirty="0"/>
              <a:t>			</a:t>
            </a:r>
            <a:r>
              <a:rPr sz="2400" i="0" dirty="0"/>
              <a:t>(not illustrated </a:t>
            </a:r>
            <a:r>
              <a:rPr lang="en-GB" sz="2400" i="0" dirty="0"/>
              <a:t>un</a:t>
            </a:r>
            <a:r>
              <a:rPr sz="2400" i="0" dirty="0" err="1"/>
              <a:t>til</a:t>
            </a:r>
            <a:r>
              <a:rPr sz="2400" i="0" dirty="0"/>
              <a:t> 1760 ed)</a:t>
            </a:r>
          </a:p>
        </p:txBody>
      </p:sp>
      <p:pic>
        <p:nvPicPr>
          <p:cNvPr id="218" name="Picture 5" descr="Picture 5"/>
          <p:cNvPicPr>
            <a:picLocks noChangeAspect="1"/>
          </p:cNvPicPr>
          <p:nvPr/>
        </p:nvPicPr>
        <p:blipFill>
          <a:blip r:embed="rId3"/>
          <a:stretch>
            <a:fillRect/>
          </a:stretch>
        </p:blipFill>
        <p:spPr>
          <a:xfrm>
            <a:off x="7164288" y="188639"/>
            <a:ext cx="1907705" cy="2651819"/>
          </a:xfrm>
          <a:prstGeom prst="rect">
            <a:avLst/>
          </a:prstGeom>
          <a:ln w="12700">
            <a:miter lim="400000"/>
          </a:ln>
        </p:spPr>
      </p:pic>
      <p:pic>
        <p:nvPicPr>
          <p:cNvPr id="219" name="Picture 6" descr="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60117" y="3200810"/>
            <a:ext cx="960616" cy="1617437"/>
          </a:xfrm>
          <a:prstGeom prst="rect">
            <a:avLst/>
          </a:prstGeom>
          <a:ln w="12700">
            <a:miter lim="400000"/>
          </a:ln>
        </p:spPr>
      </p:pic>
      <p:sp>
        <p:nvSpPr>
          <p:cNvPr id="220" name="Rectangle 7"/>
          <p:cNvSpPr/>
          <p:nvPr/>
        </p:nvSpPr>
        <p:spPr>
          <a:xfrm>
            <a:off x="0" y="0"/>
            <a:ext cx="9144000" cy="142875"/>
          </a:xfrm>
          <a:prstGeom prst="rect">
            <a:avLst/>
          </a:prstGeom>
          <a:solidFill>
            <a:srgbClr val="A7114A"/>
          </a:solidFill>
          <a:ln w="6350">
            <a:solidFill>
              <a:srgbClr val="A7114A"/>
            </a:solidFill>
          </a:ln>
        </p:spPr>
        <p:txBody>
          <a:bodyPr lIns="45719" rIns="45719" anchor="ctr"/>
          <a:lstStyle/>
          <a:p>
            <a:pPr algn="ctr">
              <a:defRPr>
                <a:solidFill>
                  <a:srgbClr val="FFFFFF"/>
                </a:solidFill>
              </a:defRPr>
            </a:pPr>
            <a:endParaRPr/>
          </a:p>
        </p:txBody>
      </p:sp>
      <p:sp>
        <p:nvSpPr>
          <p:cNvPr id="221" name="Rectangle 6"/>
          <p:cNvSpPr/>
          <p:nvPr/>
        </p:nvSpPr>
        <p:spPr>
          <a:xfrm>
            <a:off x="0" y="6453335"/>
            <a:ext cx="9144000" cy="404665"/>
          </a:xfrm>
          <a:prstGeom prst="rect">
            <a:avLst/>
          </a:prstGeom>
          <a:solidFill>
            <a:srgbClr val="002060"/>
          </a:solidFill>
          <a:ln w="25400">
            <a:solidFill>
              <a:srgbClr val="B46D33"/>
            </a:solidFill>
          </a:ln>
        </p:spPr>
        <p:txBody>
          <a:bodyPr lIns="45719" rIns="45719" anchor="ctr"/>
          <a:lstStyle/>
          <a:p>
            <a:pPr>
              <a:defRPr>
                <a:solidFill>
                  <a:srgbClr val="002060"/>
                </a:solidFill>
              </a:defRPr>
            </a:pPr>
            <a:endParaRPr/>
          </a:p>
        </p:txBody>
      </p:sp>
      <p:pic>
        <p:nvPicPr>
          <p:cNvPr id="222" name="Picture 11" descr="Picture 11"/>
          <p:cNvPicPr>
            <a:picLocks noChangeAspect="1"/>
          </p:cNvPicPr>
          <p:nvPr/>
        </p:nvPicPr>
        <p:blipFill>
          <a:blip r:embed="rId5"/>
          <a:stretch>
            <a:fillRect/>
          </a:stretch>
        </p:blipFill>
        <p:spPr>
          <a:xfrm>
            <a:off x="8748463" y="6412586"/>
            <a:ext cx="395537" cy="445414"/>
          </a:xfrm>
          <a:prstGeom prst="rect">
            <a:avLst/>
          </a:prstGeom>
          <a:ln w="12700">
            <a:miter lim="400000"/>
          </a:ln>
        </p:spPr>
      </p:pic>
      <p:pic>
        <p:nvPicPr>
          <p:cNvPr id="217" name="Picture 4" descr="Picture 4"/>
          <p:cNvPicPr>
            <a:picLocks noChangeAspect="1"/>
          </p:cNvPicPr>
          <p:nvPr/>
        </p:nvPicPr>
        <p:blipFill>
          <a:blip r:embed="rId6"/>
          <a:stretch>
            <a:fillRect/>
          </a:stretch>
        </p:blipFill>
        <p:spPr>
          <a:xfrm>
            <a:off x="7817344" y="4733717"/>
            <a:ext cx="1152129" cy="1617437"/>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Title 1"/>
          <p:cNvSpPr txBox="1">
            <a:spLocks noGrp="1"/>
          </p:cNvSpPr>
          <p:nvPr>
            <p:ph type="title"/>
          </p:nvPr>
        </p:nvSpPr>
        <p:spPr>
          <a:xfrm>
            <a:off x="457200" y="44623"/>
            <a:ext cx="8229600" cy="1143001"/>
          </a:xfrm>
          <a:prstGeom prst="rect">
            <a:avLst/>
          </a:prstGeom>
        </p:spPr>
        <p:txBody>
          <a:bodyPr/>
          <a:lstStyle/>
          <a:p>
            <a:r>
              <a:rPr dirty="0">
                <a:solidFill>
                  <a:schemeClr val="accent1">
                    <a:lumMod val="75000"/>
                  </a:schemeClr>
                </a:solidFill>
              </a:rPr>
              <a:t>Edinburgh </a:t>
            </a:r>
            <a:r>
              <a:rPr lang="en-GB" dirty="0">
                <a:solidFill>
                  <a:schemeClr val="accent1">
                    <a:lumMod val="75000"/>
                  </a:schemeClr>
                </a:solidFill>
              </a:rPr>
              <a:t>Medical </a:t>
            </a:r>
            <a:r>
              <a:rPr dirty="0">
                <a:solidFill>
                  <a:schemeClr val="accent1">
                    <a:lumMod val="75000"/>
                  </a:schemeClr>
                </a:solidFill>
              </a:rPr>
              <a:t>Enlightenment </a:t>
            </a:r>
          </a:p>
        </p:txBody>
      </p:sp>
      <p:sp>
        <p:nvSpPr>
          <p:cNvPr id="232" name="Content Placeholder 2"/>
          <p:cNvSpPr txBox="1">
            <a:spLocks noGrp="1"/>
          </p:cNvSpPr>
          <p:nvPr>
            <p:ph type="body" idx="1"/>
          </p:nvPr>
        </p:nvSpPr>
        <p:spPr>
          <a:xfrm>
            <a:off x="203200" y="1265237"/>
            <a:ext cx="8483600" cy="4743677"/>
          </a:xfrm>
          <a:prstGeom prst="rect">
            <a:avLst/>
          </a:prstGeom>
        </p:spPr>
        <p:txBody>
          <a:bodyPr>
            <a:normAutofit fontScale="92500" lnSpcReduction="10000"/>
          </a:bodyPr>
          <a:lstStyle/>
          <a:p>
            <a:pPr marL="312039" indent="-312039" defTabSz="832104">
              <a:lnSpc>
                <a:spcPct val="110000"/>
              </a:lnSpc>
              <a:spcBef>
                <a:spcPts val="500"/>
              </a:spcBef>
              <a:defRPr sz="2184"/>
            </a:pPr>
            <a:r>
              <a:rPr sz="2400" dirty="0"/>
              <a:t>Graduates of the Edinburgh Medical School have founded medical schools and universities globally</a:t>
            </a:r>
          </a:p>
          <a:p>
            <a:pPr marL="676084" lvl="1" indent="-260032" defTabSz="832104">
              <a:lnSpc>
                <a:spcPct val="110000"/>
              </a:lnSpc>
              <a:spcBef>
                <a:spcPts val="400"/>
              </a:spcBef>
              <a:defRPr sz="1820"/>
            </a:pPr>
            <a:r>
              <a:rPr sz="2000" dirty="0"/>
              <a:t>Ivy League medical schools </a:t>
            </a:r>
            <a:endParaRPr sz="2800" dirty="0"/>
          </a:p>
          <a:p>
            <a:pPr marL="1040130" lvl="2" indent="-208026" defTabSz="832104">
              <a:lnSpc>
                <a:spcPct val="110000"/>
              </a:lnSpc>
              <a:spcBef>
                <a:spcPts val="300"/>
              </a:spcBef>
              <a:defRPr sz="1456"/>
            </a:pPr>
            <a:r>
              <a:rPr sz="1600" dirty="0"/>
              <a:t>Pennsylvania (Philadelphia - 1765)</a:t>
            </a:r>
            <a:endParaRPr sz="2400" dirty="0"/>
          </a:p>
          <a:p>
            <a:pPr marL="1040130" lvl="2" indent="-208026" defTabSz="832104">
              <a:lnSpc>
                <a:spcPct val="110000"/>
              </a:lnSpc>
              <a:spcBef>
                <a:spcPts val="300"/>
              </a:spcBef>
              <a:defRPr sz="1456"/>
            </a:pPr>
            <a:r>
              <a:rPr sz="1600" dirty="0"/>
              <a:t>Yale</a:t>
            </a:r>
            <a:endParaRPr sz="2400" dirty="0"/>
          </a:p>
          <a:p>
            <a:pPr marL="1040130" lvl="2" indent="-208026" defTabSz="832104">
              <a:lnSpc>
                <a:spcPct val="110000"/>
              </a:lnSpc>
              <a:spcBef>
                <a:spcPts val="300"/>
              </a:spcBef>
              <a:defRPr sz="1456"/>
            </a:pPr>
            <a:r>
              <a:rPr sz="1600" dirty="0"/>
              <a:t>Columbia</a:t>
            </a:r>
            <a:endParaRPr sz="2400" dirty="0"/>
          </a:p>
          <a:p>
            <a:pPr marL="1040130" lvl="2" indent="-208026" defTabSz="832104">
              <a:lnSpc>
                <a:spcPct val="110000"/>
              </a:lnSpc>
              <a:spcBef>
                <a:spcPts val="300"/>
              </a:spcBef>
              <a:defRPr sz="1456"/>
            </a:pPr>
            <a:r>
              <a:rPr sz="1600" dirty="0"/>
              <a:t>Harvard</a:t>
            </a:r>
            <a:endParaRPr sz="2400" dirty="0"/>
          </a:p>
          <a:p>
            <a:pPr marL="1040130" lvl="2" indent="-208026" defTabSz="832104">
              <a:lnSpc>
                <a:spcPct val="110000"/>
              </a:lnSpc>
              <a:spcBef>
                <a:spcPts val="300"/>
              </a:spcBef>
              <a:defRPr sz="1456"/>
            </a:pPr>
            <a:r>
              <a:rPr sz="1600" dirty="0"/>
              <a:t>Dartmouth </a:t>
            </a:r>
            <a:endParaRPr sz="2400" dirty="0"/>
          </a:p>
          <a:p>
            <a:pPr marL="676084" lvl="1" indent="-260032" defTabSz="832104">
              <a:lnSpc>
                <a:spcPct val="110000"/>
              </a:lnSpc>
              <a:spcBef>
                <a:spcPts val="400"/>
              </a:spcBef>
              <a:defRPr sz="1820"/>
            </a:pPr>
            <a:r>
              <a:rPr sz="2000" dirty="0"/>
              <a:t>University of Vermont College of Medicine</a:t>
            </a:r>
            <a:endParaRPr sz="2800" dirty="0"/>
          </a:p>
          <a:p>
            <a:pPr marL="676084" lvl="1" indent="-260032" defTabSz="832104">
              <a:lnSpc>
                <a:spcPct val="110000"/>
              </a:lnSpc>
              <a:spcBef>
                <a:spcPts val="400"/>
              </a:spcBef>
              <a:defRPr sz="1820"/>
            </a:pPr>
            <a:r>
              <a:rPr sz="2000" dirty="0"/>
              <a:t>University of Sydney Medical School</a:t>
            </a:r>
            <a:endParaRPr sz="2800" dirty="0"/>
          </a:p>
          <a:p>
            <a:pPr marL="676084" lvl="1" indent="-260032" defTabSz="832104">
              <a:lnSpc>
                <a:spcPct val="110000"/>
              </a:lnSpc>
              <a:spcBef>
                <a:spcPts val="400"/>
              </a:spcBef>
              <a:defRPr sz="1820"/>
            </a:pPr>
            <a:r>
              <a:rPr sz="2000" dirty="0"/>
              <a:t>University of Melbourne Medical School </a:t>
            </a:r>
            <a:endParaRPr sz="2800" dirty="0"/>
          </a:p>
          <a:p>
            <a:pPr marL="676084" lvl="1" indent="-260032" defTabSz="832104">
              <a:lnSpc>
                <a:spcPct val="110000"/>
              </a:lnSpc>
              <a:spcBef>
                <a:spcPts val="400"/>
              </a:spcBef>
              <a:defRPr sz="1820"/>
            </a:pPr>
            <a:r>
              <a:rPr sz="2000" dirty="0"/>
              <a:t>McGill University Faculty of Medicine</a:t>
            </a:r>
            <a:endParaRPr sz="2800" dirty="0"/>
          </a:p>
          <a:p>
            <a:pPr marL="676084" lvl="1" indent="-260032" defTabSz="832104">
              <a:lnSpc>
                <a:spcPct val="110000"/>
              </a:lnSpc>
              <a:spcBef>
                <a:spcPts val="400"/>
              </a:spcBef>
              <a:defRPr sz="1820"/>
            </a:pPr>
            <a:r>
              <a:rPr sz="2000" dirty="0" err="1"/>
              <a:t>Université</a:t>
            </a:r>
            <a:r>
              <a:rPr sz="2000" dirty="0"/>
              <a:t> de Montréal Faculty of Medicine</a:t>
            </a:r>
            <a:endParaRPr sz="2800" dirty="0"/>
          </a:p>
          <a:p>
            <a:pPr marL="676084" lvl="1" indent="-260032" defTabSz="832104">
              <a:lnSpc>
                <a:spcPct val="110000"/>
              </a:lnSpc>
              <a:spcBef>
                <a:spcPts val="400"/>
              </a:spcBef>
              <a:defRPr sz="1820"/>
            </a:pPr>
            <a:r>
              <a:rPr sz="2000" dirty="0"/>
              <a:t>London School of Medicine for Women (now UCL Medical School).</a:t>
            </a:r>
          </a:p>
        </p:txBody>
      </p:sp>
      <p:sp>
        <p:nvSpPr>
          <p:cNvPr id="233" name="Rectangle 3"/>
          <p:cNvSpPr/>
          <p:nvPr/>
        </p:nvSpPr>
        <p:spPr>
          <a:xfrm>
            <a:off x="0" y="0"/>
            <a:ext cx="9144000" cy="142875"/>
          </a:xfrm>
          <a:prstGeom prst="rect">
            <a:avLst/>
          </a:prstGeom>
          <a:solidFill>
            <a:srgbClr val="A7114A"/>
          </a:solidFill>
          <a:ln w="6350">
            <a:solidFill>
              <a:srgbClr val="A7114A"/>
            </a:solidFill>
          </a:ln>
        </p:spPr>
        <p:txBody>
          <a:bodyPr lIns="45719" rIns="45719" anchor="ctr"/>
          <a:lstStyle/>
          <a:p>
            <a:pPr algn="ctr">
              <a:defRPr>
                <a:solidFill>
                  <a:srgbClr val="FFFFFF"/>
                </a:solidFill>
              </a:defRPr>
            </a:pPr>
            <a:endParaRPr/>
          </a:p>
        </p:txBody>
      </p:sp>
      <p:sp>
        <p:nvSpPr>
          <p:cNvPr id="234" name="Rectangle 6"/>
          <p:cNvSpPr/>
          <p:nvPr/>
        </p:nvSpPr>
        <p:spPr>
          <a:xfrm>
            <a:off x="0" y="6453335"/>
            <a:ext cx="9144000" cy="404665"/>
          </a:xfrm>
          <a:prstGeom prst="rect">
            <a:avLst/>
          </a:prstGeom>
          <a:solidFill>
            <a:srgbClr val="002060"/>
          </a:solidFill>
          <a:ln w="25400">
            <a:solidFill>
              <a:srgbClr val="B46D33"/>
            </a:solidFill>
          </a:ln>
        </p:spPr>
        <p:txBody>
          <a:bodyPr lIns="45719" rIns="45719" anchor="ctr"/>
          <a:lstStyle/>
          <a:p>
            <a:pPr>
              <a:defRPr>
                <a:solidFill>
                  <a:srgbClr val="002060"/>
                </a:solidFill>
              </a:defRPr>
            </a:pPr>
            <a:endParaRPr/>
          </a:p>
        </p:txBody>
      </p:sp>
      <p:pic>
        <p:nvPicPr>
          <p:cNvPr id="235" name="Picture 11" descr="Picture 11"/>
          <p:cNvPicPr>
            <a:picLocks noChangeAspect="1"/>
          </p:cNvPicPr>
          <p:nvPr/>
        </p:nvPicPr>
        <p:blipFill>
          <a:blip r:embed="rId2"/>
          <a:stretch>
            <a:fillRect/>
          </a:stretch>
        </p:blipFill>
        <p:spPr>
          <a:xfrm>
            <a:off x="8748463" y="6412586"/>
            <a:ext cx="395537" cy="445414"/>
          </a:xfrm>
          <a:prstGeom prst="rect">
            <a:avLst/>
          </a:prstGeom>
          <a:ln w="12700">
            <a:miter lim="400000"/>
          </a:ln>
        </p:spPr>
      </p:pic>
      <p:pic>
        <p:nvPicPr>
          <p:cNvPr id="236" name="Picture 3" descr="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00986" y="3544153"/>
            <a:ext cx="895228" cy="1029584"/>
          </a:xfrm>
          <a:prstGeom prst="rect">
            <a:avLst/>
          </a:prstGeom>
          <a:ln w="12700">
            <a:miter lim="400000"/>
          </a:ln>
        </p:spPr>
      </p:pic>
      <p:pic>
        <p:nvPicPr>
          <p:cNvPr id="237" name="Picture 4" descr="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00986" y="1842719"/>
            <a:ext cx="895228" cy="1145642"/>
          </a:xfrm>
          <a:prstGeom prst="rect">
            <a:avLst/>
          </a:prstGeom>
          <a:ln w="12700">
            <a:miter lim="400000"/>
          </a:ln>
        </p:spPr>
      </p:pic>
      <p:sp>
        <p:nvSpPr>
          <p:cNvPr id="238" name="Willian Shippen"/>
          <p:cNvSpPr txBox="1"/>
          <p:nvPr/>
        </p:nvSpPr>
        <p:spPr>
          <a:xfrm>
            <a:off x="7153790" y="3122930"/>
            <a:ext cx="1389620"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1600"/>
            </a:lvl1pPr>
          </a:lstStyle>
          <a:p>
            <a:r>
              <a:t>Willian Shippen</a:t>
            </a:r>
          </a:p>
        </p:txBody>
      </p:sp>
      <p:sp>
        <p:nvSpPr>
          <p:cNvPr id="239" name="John Morgan"/>
          <p:cNvSpPr txBox="1"/>
          <p:nvPr/>
        </p:nvSpPr>
        <p:spPr>
          <a:xfrm>
            <a:off x="7271067" y="4710429"/>
            <a:ext cx="1180466"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1600"/>
            </a:lvl1pPr>
          </a:lstStyle>
          <a:p>
            <a:r>
              <a:t>John Morgan</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2"/>
          <p:cNvSpPr txBox="1">
            <a:spLocks noGrp="1"/>
          </p:cNvSpPr>
          <p:nvPr>
            <p:ph type="ctrTitle"/>
          </p:nvPr>
        </p:nvSpPr>
        <p:spPr>
          <a:xfrm>
            <a:off x="147803" y="1712186"/>
            <a:ext cx="8928994" cy="1094840"/>
          </a:xfrm>
          <a:prstGeom prst="rect">
            <a:avLst/>
          </a:prstGeom>
        </p:spPr>
        <p:txBody>
          <a:bodyPr/>
          <a:lstStyle/>
          <a:p>
            <a:r>
              <a:rPr dirty="0">
                <a:solidFill>
                  <a:schemeClr val="accent1">
                    <a:lumMod val="75000"/>
                  </a:schemeClr>
                </a:solidFill>
              </a:rPr>
              <a:t>‘Online surgical training - going global’</a:t>
            </a:r>
            <a:r>
              <a:rPr sz="4000" dirty="0">
                <a:solidFill>
                  <a:schemeClr val="accent1">
                    <a:lumMod val="75000"/>
                  </a:schemeClr>
                </a:solidFill>
              </a:rPr>
              <a:t> </a:t>
            </a:r>
          </a:p>
        </p:txBody>
      </p:sp>
      <p:pic>
        <p:nvPicPr>
          <p:cNvPr id="99" name="Picture 11" descr="Picture 11"/>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3624262" y="-1"/>
            <a:ext cx="5519738" cy="1424901"/>
          </a:xfrm>
          <a:prstGeom prst="rect">
            <a:avLst/>
          </a:prstGeom>
          <a:ln w="12700">
            <a:miter lim="400000"/>
          </a:ln>
        </p:spPr>
      </p:pic>
      <p:pic>
        <p:nvPicPr>
          <p:cNvPr id="100" name="Picture 27" descr="Picture 2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0"/>
            <a:ext cx="3810000" cy="1431243"/>
          </a:xfrm>
          <a:prstGeom prst="rect">
            <a:avLst/>
          </a:prstGeom>
          <a:ln w="12700">
            <a:miter lim="400000"/>
          </a:ln>
        </p:spPr>
      </p:pic>
      <p:pic>
        <p:nvPicPr>
          <p:cNvPr id="12" name="world_animated">
            <a:hlinkClick r:id="" action="ppaction://media"/>
            <a:extLst>
              <a:ext uri="{FF2B5EF4-FFF2-40B4-BE49-F238E27FC236}">
                <a16:creationId xmlns:a16="http://schemas.microsoft.com/office/drawing/2014/main" id="{B4B58605-9F92-1149-8117-838C96ADC444}"/>
              </a:ext>
            </a:extLst>
          </p:cNvPr>
          <p:cNvPicPr/>
          <p:nvPr>
            <a:videoFile r:link="rId2"/>
            <p:extLst>
              <p:ext uri="{DAA4B4D4-6D71-4841-9C94-3DE7FCFB9230}">
                <p14:media xmlns:p14="http://schemas.microsoft.com/office/powerpoint/2010/main" r:embed="rId1"/>
              </p:ext>
            </p:extLst>
          </p:nvPr>
        </p:nvPicPr>
        <p:blipFill>
          <a:blip r:embed="rId7"/>
          <a:stretch>
            <a:fillRect/>
          </a:stretch>
        </p:blipFill>
        <p:spPr>
          <a:xfrm>
            <a:off x="2853308" y="2973310"/>
            <a:ext cx="3437383" cy="2976640"/>
          </a:xfrm>
          <a:prstGeom prst="rect">
            <a:avLst/>
          </a:prstGeom>
        </p:spPr>
      </p:pic>
      <p:pic>
        <p:nvPicPr>
          <p:cNvPr id="13" name="Picture 2" descr="Picture 2">
            <a:extLst>
              <a:ext uri="{FF2B5EF4-FFF2-40B4-BE49-F238E27FC236}">
                <a16:creationId xmlns:a16="http://schemas.microsoft.com/office/drawing/2014/main" id="{7308746B-E056-004E-964A-905EDE7F6CCD}"/>
              </a:ext>
            </a:extLst>
          </p:cNvPr>
          <p:cNvPicPr>
            <a:picLocks noChangeAspect="1"/>
          </p:cNvPicPr>
          <p:nvPr/>
        </p:nvPicPr>
        <p:blipFill>
          <a:blip r:embed="rId8"/>
          <a:stretch>
            <a:fillRect/>
          </a:stretch>
        </p:blipFill>
        <p:spPr>
          <a:xfrm>
            <a:off x="199572" y="3510382"/>
            <a:ext cx="2535772" cy="1635432"/>
          </a:xfrm>
          <a:prstGeom prst="rect">
            <a:avLst/>
          </a:prstGeom>
          <a:ln w="12700">
            <a:miter lim="400000"/>
          </a:ln>
        </p:spPr>
      </p:pic>
      <p:pic>
        <p:nvPicPr>
          <p:cNvPr id="14" name="Picture 13">
            <a:extLst>
              <a:ext uri="{FF2B5EF4-FFF2-40B4-BE49-F238E27FC236}">
                <a16:creationId xmlns:a16="http://schemas.microsoft.com/office/drawing/2014/main" id="{C49AD168-1D03-AC47-BFB7-98379643B4E0}"/>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6373735" y="3510382"/>
            <a:ext cx="2703062" cy="1635432"/>
          </a:xfrm>
          <a:prstGeom prst="rect">
            <a:avLst/>
          </a:prstGeom>
        </p:spPr>
      </p:pic>
      <p:sp>
        <p:nvSpPr>
          <p:cNvPr id="15" name="Rectangle 6">
            <a:extLst>
              <a:ext uri="{FF2B5EF4-FFF2-40B4-BE49-F238E27FC236}">
                <a16:creationId xmlns:a16="http://schemas.microsoft.com/office/drawing/2014/main" id="{E018F1E9-53ED-174B-8ED4-640CA891B83E}"/>
              </a:ext>
            </a:extLst>
          </p:cNvPr>
          <p:cNvSpPr/>
          <p:nvPr/>
        </p:nvSpPr>
        <p:spPr>
          <a:xfrm>
            <a:off x="0" y="6453335"/>
            <a:ext cx="9144000" cy="404665"/>
          </a:xfrm>
          <a:prstGeom prst="rect">
            <a:avLst/>
          </a:prstGeom>
          <a:solidFill>
            <a:srgbClr val="002060"/>
          </a:solidFill>
          <a:ln w="25400">
            <a:solidFill>
              <a:srgbClr val="B46D33"/>
            </a:solidFill>
          </a:ln>
        </p:spPr>
        <p:txBody>
          <a:bodyPr lIns="45719" rIns="45719" anchor="ctr"/>
          <a:lstStyle/>
          <a:p>
            <a:pPr>
              <a:defRPr>
                <a:solidFill>
                  <a:srgbClr val="002060"/>
                </a:solidFill>
              </a:defRPr>
            </a:pPr>
            <a:endParaRPr/>
          </a:p>
        </p:txBody>
      </p:sp>
      <p:pic>
        <p:nvPicPr>
          <p:cNvPr id="16" name="Picture 11" descr="Picture 11">
            <a:extLst>
              <a:ext uri="{FF2B5EF4-FFF2-40B4-BE49-F238E27FC236}">
                <a16:creationId xmlns:a16="http://schemas.microsoft.com/office/drawing/2014/main" id="{0499E87D-0549-294B-AE7E-787B6986CAE1}"/>
              </a:ext>
            </a:extLst>
          </p:cNvPr>
          <p:cNvPicPr>
            <a:picLocks noChangeAspect="1"/>
          </p:cNvPicPr>
          <p:nvPr/>
        </p:nvPicPr>
        <p:blipFill>
          <a:blip r:embed="rId10"/>
          <a:stretch>
            <a:fillRect/>
          </a:stretch>
        </p:blipFill>
        <p:spPr>
          <a:xfrm>
            <a:off x="8748463" y="6412586"/>
            <a:ext cx="395537" cy="445414"/>
          </a:xfrm>
          <a:prstGeom prst="rect">
            <a:avLst/>
          </a:prstGeom>
          <a:ln w="12700">
            <a:miter lim="400000"/>
          </a:ln>
        </p:spPr>
      </p:pic>
    </p:spTree>
    <p:extLst>
      <p:ext uri="{BB962C8B-B14F-4D97-AF65-F5344CB8AC3E}">
        <p14:creationId xmlns:p14="http://schemas.microsoft.com/office/powerpoint/2010/main" val="1107034070"/>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21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repeatCount="2000" fill="remove" display="0">
                  <p:stCondLst>
                    <p:cond delay="indefinite"/>
                  </p:stCondLst>
                </p:cTn>
                <p:tgtEl>
                  <p:spTgt spid="1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7769" y="1050961"/>
            <a:ext cx="8784976" cy="4801314"/>
          </a:xfrm>
          <a:prstGeom prst="rect">
            <a:avLst/>
          </a:prstGeom>
        </p:spPr>
        <p:txBody>
          <a:bodyPr wrap="square">
            <a:spAutoFit/>
          </a:bodyPr>
          <a:lstStyle/>
          <a:p>
            <a:r>
              <a:rPr lang="en-GB" b="1" dirty="0">
                <a:solidFill>
                  <a:srgbClr val="6B6D70"/>
                </a:solidFill>
                <a:latin typeface="ArialMT"/>
              </a:rPr>
              <a:t>Surgical knowledge </a:t>
            </a:r>
          </a:p>
          <a:p>
            <a:pPr marL="257175" indent="-257175">
              <a:buFontTx/>
              <a:buChar char="-"/>
            </a:pPr>
            <a:r>
              <a:rPr lang="en-GB" dirty="0">
                <a:solidFill>
                  <a:srgbClr val="6B6D70"/>
                </a:solidFill>
                <a:latin typeface="ArialMT"/>
              </a:rPr>
              <a:t>in-the-work-place</a:t>
            </a:r>
          </a:p>
          <a:p>
            <a:pPr marL="257175" indent="-257175">
              <a:buFontTx/>
              <a:buChar char="-"/>
            </a:pPr>
            <a:r>
              <a:rPr lang="en-GB" dirty="0">
                <a:solidFill>
                  <a:srgbClr val="FF775D"/>
                </a:solidFill>
                <a:latin typeface="ArialMT"/>
              </a:rPr>
              <a:t>self-directed/structured (variable)</a:t>
            </a:r>
          </a:p>
          <a:p>
            <a:endParaRPr lang="en-GB" dirty="0">
              <a:solidFill>
                <a:srgbClr val="6B6D70"/>
              </a:solidFill>
              <a:latin typeface="ArialMT"/>
            </a:endParaRPr>
          </a:p>
          <a:p>
            <a:r>
              <a:rPr lang="en-GB" b="1" dirty="0">
                <a:solidFill>
                  <a:srgbClr val="6B6D70"/>
                </a:solidFill>
                <a:latin typeface="ArialMT"/>
              </a:rPr>
              <a:t>Clinical skills</a:t>
            </a:r>
          </a:p>
          <a:p>
            <a:pPr marL="257175" indent="-257175">
              <a:buFontTx/>
              <a:buChar char="-"/>
            </a:pPr>
            <a:r>
              <a:rPr lang="en-GB" dirty="0">
                <a:solidFill>
                  <a:srgbClr val="6B6D70"/>
                </a:solidFill>
                <a:latin typeface="ArialMT"/>
              </a:rPr>
              <a:t>preoperative and postoperative care</a:t>
            </a:r>
          </a:p>
          <a:p>
            <a:pPr marL="257175" indent="-257175">
              <a:buFontTx/>
              <a:buChar char="-"/>
            </a:pPr>
            <a:endParaRPr lang="en-GB" dirty="0">
              <a:solidFill>
                <a:srgbClr val="6B6D70"/>
              </a:solidFill>
              <a:latin typeface="ArialMT"/>
            </a:endParaRPr>
          </a:p>
          <a:p>
            <a:r>
              <a:rPr lang="en-GB" b="1" dirty="0">
                <a:solidFill>
                  <a:srgbClr val="6B6D70"/>
                </a:solidFill>
                <a:latin typeface="ArialMT"/>
              </a:rPr>
              <a:t>Technical skills </a:t>
            </a:r>
            <a:endParaRPr lang="en-GB" dirty="0">
              <a:solidFill>
                <a:srgbClr val="6B6D70"/>
              </a:solidFill>
              <a:latin typeface="ArialMT"/>
            </a:endParaRPr>
          </a:p>
          <a:p>
            <a:pPr marL="257175" indent="-257175">
              <a:buFontTx/>
              <a:buChar char="-"/>
            </a:pPr>
            <a:r>
              <a:rPr lang="en-GB" dirty="0">
                <a:solidFill>
                  <a:srgbClr val="6B6D70"/>
                </a:solidFill>
                <a:latin typeface="ArialMT"/>
              </a:rPr>
              <a:t>live surgery</a:t>
            </a:r>
          </a:p>
          <a:p>
            <a:pPr marL="257175" indent="-257175">
              <a:buFontTx/>
              <a:buChar char="-"/>
            </a:pPr>
            <a:r>
              <a:rPr lang="en-GB" dirty="0">
                <a:solidFill>
                  <a:srgbClr val="6B6D70"/>
                </a:solidFill>
                <a:latin typeface="ArialMT"/>
              </a:rPr>
              <a:t>simulation </a:t>
            </a:r>
          </a:p>
          <a:p>
            <a:endParaRPr lang="en-GB" dirty="0">
              <a:solidFill>
                <a:srgbClr val="6B6D70"/>
              </a:solidFill>
              <a:latin typeface="ArialMT"/>
            </a:endParaRPr>
          </a:p>
          <a:p>
            <a:r>
              <a:rPr lang="en-GB" b="1" dirty="0">
                <a:solidFill>
                  <a:srgbClr val="6B6D70"/>
                </a:solidFill>
                <a:latin typeface="ArialMT"/>
              </a:rPr>
              <a:t>Non-technical skills in surgery (NOTSS)</a:t>
            </a:r>
          </a:p>
          <a:p>
            <a:pPr marL="214313" indent="-214313">
              <a:buFontTx/>
              <a:buChar char="-"/>
            </a:pPr>
            <a:r>
              <a:rPr lang="en-GB" dirty="0">
                <a:solidFill>
                  <a:srgbClr val="E46C0A"/>
                </a:solidFill>
                <a:latin typeface="ArialMT"/>
              </a:rPr>
              <a:t>situation awareness</a:t>
            </a:r>
          </a:p>
          <a:p>
            <a:pPr marL="214313" indent="-214313">
              <a:buFontTx/>
              <a:buChar char="-"/>
            </a:pPr>
            <a:r>
              <a:rPr lang="en-GB" dirty="0">
                <a:solidFill>
                  <a:srgbClr val="E46C0A"/>
                </a:solidFill>
                <a:latin typeface="ArialMT"/>
              </a:rPr>
              <a:t>decision making</a:t>
            </a:r>
          </a:p>
          <a:p>
            <a:pPr marL="214313" indent="-214313">
              <a:buFontTx/>
              <a:buChar char="-"/>
            </a:pPr>
            <a:r>
              <a:rPr lang="en-GB" dirty="0">
                <a:solidFill>
                  <a:srgbClr val="E46C0A"/>
                </a:solidFill>
                <a:latin typeface="ArialMT"/>
              </a:rPr>
              <a:t>communication</a:t>
            </a:r>
          </a:p>
          <a:p>
            <a:pPr marL="214313" indent="-214313">
              <a:buFontTx/>
              <a:buChar char="-"/>
            </a:pPr>
            <a:r>
              <a:rPr lang="en-GB" dirty="0">
                <a:solidFill>
                  <a:srgbClr val="E46C0A"/>
                </a:solidFill>
                <a:latin typeface="ArialMT"/>
              </a:rPr>
              <a:t>teamwork</a:t>
            </a:r>
            <a:endParaRPr lang="en-GB" dirty="0">
              <a:solidFill>
                <a:srgbClr val="E46C0A"/>
              </a:solidFill>
            </a:endParaRPr>
          </a:p>
          <a:p>
            <a:endParaRPr lang="en-GB" dirty="0">
              <a:solidFill>
                <a:srgbClr val="6B6D70"/>
              </a:solidFill>
              <a:latin typeface="ArialMT"/>
            </a:endParaRPr>
          </a:p>
        </p:txBody>
      </p:sp>
      <p:sp>
        <p:nvSpPr>
          <p:cNvPr id="4" name="TextBox 3"/>
          <p:cNvSpPr txBox="1"/>
          <p:nvPr/>
        </p:nvSpPr>
        <p:spPr>
          <a:xfrm>
            <a:off x="2843001" y="242975"/>
            <a:ext cx="4071949" cy="707886"/>
          </a:xfrm>
          <a:prstGeom prst="rect">
            <a:avLst/>
          </a:prstGeom>
          <a:noFill/>
        </p:spPr>
        <p:txBody>
          <a:bodyPr wrap="none" rtlCol="0">
            <a:spAutoFit/>
          </a:bodyPr>
          <a:lstStyle/>
          <a:p>
            <a:r>
              <a:rPr lang="en-GB" sz="4000" dirty="0">
                <a:solidFill>
                  <a:schemeClr val="accent1">
                    <a:lumMod val="75000"/>
                  </a:schemeClr>
                </a:solidFill>
              </a:rPr>
              <a:t>Training a Surgeon</a:t>
            </a:r>
          </a:p>
        </p:txBody>
      </p:sp>
      <p:pic>
        <p:nvPicPr>
          <p:cNvPr id="9" name="Picture 8">
            <a:extLst>
              <a:ext uri="{FF2B5EF4-FFF2-40B4-BE49-F238E27FC236}">
                <a16:creationId xmlns:a16="http://schemas.microsoft.com/office/drawing/2014/main" id="{921C787E-86FF-C64E-9DE5-BC47E2A9C6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89475" y="1682719"/>
            <a:ext cx="3458988" cy="2747629"/>
          </a:xfrm>
          <a:prstGeom prst="rect">
            <a:avLst/>
          </a:prstGeom>
        </p:spPr>
      </p:pic>
      <p:pic>
        <p:nvPicPr>
          <p:cNvPr id="10" name="Picture 9">
            <a:extLst>
              <a:ext uri="{FF2B5EF4-FFF2-40B4-BE49-F238E27FC236}">
                <a16:creationId xmlns:a16="http://schemas.microsoft.com/office/drawing/2014/main" id="{03E4D282-A687-254D-9BC1-E8AE6EC6AD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93516" y="373116"/>
            <a:ext cx="1952715" cy="1268854"/>
          </a:xfrm>
          <a:prstGeom prst="rect">
            <a:avLst/>
          </a:prstGeom>
        </p:spPr>
      </p:pic>
      <p:sp>
        <p:nvSpPr>
          <p:cNvPr id="6" name="Rectangle 6">
            <a:extLst>
              <a:ext uri="{FF2B5EF4-FFF2-40B4-BE49-F238E27FC236}">
                <a16:creationId xmlns:a16="http://schemas.microsoft.com/office/drawing/2014/main" id="{0EA637DE-A6EB-4C40-A4F3-812B563E507C}"/>
              </a:ext>
            </a:extLst>
          </p:cNvPr>
          <p:cNvSpPr/>
          <p:nvPr/>
        </p:nvSpPr>
        <p:spPr>
          <a:xfrm>
            <a:off x="0" y="6453335"/>
            <a:ext cx="9144000" cy="404665"/>
          </a:xfrm>
          <a:prstGeom prst="rect">
            <a:avLst/>
          </a:prstGeom>
          <a:solidFill>
            <a:srgbClr val="002060"/>
          </a:solidFill>
          <a:ln w="25400">
            <a:solidFill>
              <a:srgbClr val="B46D33"/>
            </a:solidFill>
          </a:ln>
        </p:spPr>
        <p:txBody>
          <a:bodyPr lIns="45719" rIns="45719" anchor="ctr"/>
          <a:lstStyle/>
          <a:p>
            <a:pPr>
              <a:defRPr>
                <a:solidFill>
                  <a:srgbClr val="002060"/>
                </a:solidFill>
              </a:defRPr>
            </a:pPr>
            <a:endParaRPr/>
          </a:p>
        </p:txBody>
      </p:sp>
      <p:pic>
        <p:nvPicPr>
          <p:cNvPr id="7" name="Picture 11" descr="Picture 11">
            <a:extLst>
              <a:ext uri="{FF2B5EF4-FFF2-40B4-BE49-F238E27FC236}">
                <a16:creationId xmlns:a16="http://schemas.microsoft.com/office/drawing/2014/main" id="{F54C5337-3FFF-F94B-9745-B028AFF0ECF5}"/>
              </a:ext>
            </a:extLst>
          </p:cNvPr>
          <p:cNvPicPr>
            <a:picLocks noChangeAspect="1"/>
          </p:cNvPicPr>
          <p:nvPr/>
        </p:nvPicPr>
        <p:blipFill>
          <a:blip r:embed="rId4"/>
          <a:stretch>
            <a:fillRect/>
          </a:stretch>
        </p:blipFill>
        <p:spPr>
          <a:xfrm>
            <a:off x="8748463" y="6412586"/>
            <a:ext cx="395537" cy="445414"/>
          </a:xfrm>
          <a:prstGeom prst="rect">
            <a:avLst/>
          </a:prstGeom>
          <a:ln w="12700">
            <a:miter lim="400000"/>
          </a:ln>
        </p:spPr>
      </p:pic>
      <p:sp>
        <p:nvSpPr>
          <p:cNvPr id="8" name="Rectangle 6">
            <a:extLst>
              <a:ext uri="{FF2B5EF4-FFF2-40B4-BE49-F238E27FC236}">
                <a16:creationId xmlns:a16="http://schemas.microsoft.com/office/drawing/2014/main" id="{43F9E746-FC59-D742-B1A4-EE776599817E}"/>
              </a:ext>
            </a:extLst>
          </p:cNvPr>
          <p:cNvSpPr/>
          <p:nvPr/>
        </p:nvSpPr>
        <p:spPr>
          <a:xfrm>
            <a:off x="0" y="0"/>
            <a:ext cx="9144000" cy="142875"/>
          </a:xfrm>
          <a:prstGeom prst="rect">
            <a:avLst/>
          </a:prstGeom>
          <a:solidFill>
            <a:srgbClr val="A7114A"/>
          </a:solidFill>
          <a:ln w="6350">
            <a:solidFill>
              <a:srgbClr val="A7114A"/>
            </a:solidFill>
          </a:ln>
        </p:spPr>
        <p:txBody>
          <a:bodyPr lIns="45719" rIns="45719" anchor="ctr"/>
          <a:lstStyle/>
          <a:p>
            <a:pPr algn="ctr">
              <a:defRPr>
                <a:solidFill>
                  <a:srgbClr val="FFFFFF"/>
                </a:solidFill>
              </a:defRPr>
            </a:pPr>
            <a:endParaRPr/>
          </a:p>
        </p:txBody>
      </p:sp>
      <p:pic>
        <p:nvPicPr>
          <p:cNvPr id="11" name="Picture 10">
            <a:extLst>
              <a:ext uri="{FF2B5EF4-FFF2-40B4-BE49-F238E27FC236}">
                <a16:creationId xmlns:a16="http://schemas.microsoft.com/office/drawing/2014/main" id="{4C88ACF8-F8AB-F549-8EE7-483CEC2956C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29050" y="5033839"/>
            <a:ext cx="2129828" cy="1132642"/>
          </a:xfrm>
          <a:prstGeom prst="rect">
            <a:avLst/>
          </a:prstGeom>
        </p:spPr>
      </p:pic>
      <p:pic>
        <p:nvPicPr>
          <p:cNvPr id="12" name="Picture 11">
            <a:extLst>
              <a:ext uri="{FF2B5EF4-FFF2-40B4-BE49-F238E27FC236}">
                <a16:creationId xmlns:a16="http://schemas.microsoft.com/office/drawing/2014/main" id="{9062336C-662E-AA44-9E98-73F33BCF85B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35599" y="5031856"/>
            <a:ext cx="2189452" cy="1107273"/>
          </a:xfrm>
          <a:prstGeom prst="rect">
            <a:avLst/>
          </a:prstGeom>
        </p:spPr>
      </p:pic>
      <p:pic>
        <p:nvPicPr>
          <p:cNvPr id="13" name="Picture 12">
            <a:extLst>
              <a:ext uri="{FF2B5EF4-FFF2-40B4-BE49-F238E27FC236}">
                <a16:creationId xmlns:a16="http://schemas.microsoft.com/office/drawing/2014/main" id="{56338B8F-FBAA-3E4D-94B2-B47C7B7B8A4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73610" y="5031408"/>
            <a:ext cx="2129828" cy="1234139"/>
          </a:xfrm>
          <a:prstGeom prst="rect">
            <a:avLst/>
          </a:prstGeom>
        </p:spPr>
      </p:pic>
    </p:spTree>
    <p:extLst>
      <p:ext uri="{BB962C8B-B14F-4D97-AF65-F5344CB8AC3E}">
        <p14:creationId xmlns:p14="http://schemas.microsoft.com/office/powerpoint/2010/main" val="5594463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Text Box 9"/>
          <p:cNvSpPr txBox="1"/>
          <p:nvPr/>
        </p:nvSpPr>
        <p:spPr>
          <a:xfrm>
            <a:off x="299517" y="527901"/>
            <a:ext cx="8544966"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2800" i="1">
                <a:solidFill>
                  <a:srgbClr val="7F3FFF"/>
                </a:solidFill>
                <a:latin typeface="Arial"/>
                <a:ea typeface="Arial"/>
                <a:cs typeface="Arial"/>
                <a:sym typeface="Arial"/>
              </a:defRPr>
            </a:lvl1pPr>
          </a:lstStyle>
          <a:p>
            <a:r>
              <a:rPr sz="3200" dirty="0">
                <a:solidFill>
                  <a:schemeClr val="accent1">
                    <a:lumMod val="75000"/>
                  </a:schemeClr>
                </a:solidFill>
              </a:rPr>
              <a:t>Uniting Professional and Academic Excellence</a:t>
            </a:r>
          </a:p>
        </p:txBody>
      </p:sp>
      <p:sp>
        <p:nvSpPr>
          <p:cNvPr id="126" name="Rectangle 3"/>
          <p:cNvSpPr txBox="1"/>
          <p:nvPr/>
        </p:nvSpPr>
        <p:spPr>
          <a:xfrm>
            <a:off x="225107" y="4617920"/>
            <a:ext cx="3869374" cy="160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algn="ctr">
              <a:lnSpc>
                <a:spcPct val="85000"/>
              </a:lnSpc>
              <a:defRPr sz="2400">
                <a:solidFill>
                  <a:srgbClr val="660066"/>
                </a:solidFill>
                <a:latin typeface="Arial Narrow"/>
                <a:ea typeface="Arial Narrow"/>
                <a:cs typeface="Arial Narrow"/>
                <a:sym typeface="Arial Narrow"/>
              </a:defRPr>
            </a:pPr>
            <a:r>
              <a:rPr dirty="0"/>
              <a:t>The Royal College of Surgeons</a:t>
            </a:r>
          </a:p>
          <a:p>
            <a:pPr algn="ctr">
              <a:lnSpc>
                <a:spcPct val="85000"/>
              </a:lnSpc>
              <a:defRPr sz="2400">
                <a:solidFill>
                  <a:srgbClr val="660066"/>
                </a:solidFill>
                <a:latin typeface="Arial Narrow"/>
                <a:ea typeface="Arial Narrow"/>
                <a:cs typeface="Arial Narrow"/>
                <a:sym typeface="Arial Narrow"/>
              </a:defRPr>
            </a:pPr>
            <a:r>
              <a:rPr dirty="0"/>
              <a:t>of Edinburgh – 1505</a:t>
            </a:r>
          </a:p>
          <a:p>
            <a:pPr algn="ctr">
              <a:lnSpc>
                <a:spcPct val="85000"/>
              </a:lnSpc>
              <a:defRPr sz="2400">
                <a:solidFill>
                  <a:srgbClr val="660066"/>
                </a:solidFill>
                <a:latin typeface="Arial Narrow"/>
                <a:ea typeface="Arial Narrow"/>
                <a:cs typeface="Arial Narrow"/>
                <a:sym typeface="Arial Narrow"/>
              </a:defRPr>
            </a:pPr>
            <a:endParaRPr dirty="0"/>
          </a:p>
          <a:p>
            <a:pPr marL="342900" indent="-342900" algn="ctr">
              <a:lnSpc>
                <a:spcPct val="85000"/>
              </a:lnSpc>
              <a:buSzPct val="100000"/>
              <a:buChar char="-"/>
              <a:defRPr sz="2400">
                <a:solidFill>
                  <a:srgbClr val="660066"/>
                </a:solidFill>
                <a:latin typeface="Arial Narrow"/>
                <a:ea typeface="Arial Narrow"/>
                <a:cs typeface="Arial Narrow"/>
                <a:sym typeface="Arial Narrow"/>
              </a:defRPr>
            </a:pPr>
            <a:r>
              <a:rPr dirty="0"/>
              <a:t>professional development</a:t>
            </a:r>
          </a:p>
          <a:p>
            <a:pPr marL="342900" indent="-342900" algn="ctr">
              <a:lnSpc>
                <a:spcPct val="85000"/>
              </a:lnSpc>
              <a:buSzPct val="100000"/>
              <a:buChar char="-"/>
              <a:defRPr sz="2400">
                <a:solidFill>
                  <a:srgbClr val="660066"/>
                </a:solidFill>
                <a:latin typeface="Arial Narrow"/>
                <a:ea typeface="Arial Narrow"/>
                <a:cs typeface="Arial Narrow"/>
                <a:sym typeface="Arial Narrow"/>
              </a:defRPr>
            </a:pPr>
            <a:r>
              <a:rPr dirty="0"/>
              <a:t>MRCS, FRCS</a:t>
            </a:r>
          </a:p>
        </p:txBody>
      </p:sp>
      <p:sp>
        <p:nvSpPr>
          <p:cNvPr id="127" name="Rectangle 4"/>
          <p:cNvSpPr txBox="1"/>
          <p:nvPr/>
        </p:nvSpPr>
        <p:spPr>
          <a:xfrm>
            <a:off x="4978082" y="4484210"/>
            <a:ext cx="4120198" cy="18916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algn="ctr">
              <a:lnSpc>
                <a:spcPct val="85000"/>
              </a:lnSpc>
              <a:defRPr sz="2400">
                <a:solidFill>
                  <a:srgbClr val="660066"/>
                </a:solidFill>
                <a:latin typeface="Arial Narrow"/>
                <a:ea typeface="Arial Narrow"/>
                <a:cs typeface="Arial Narrow"/>
                <a:sym typeface="Arial Narrow"/>
              </a:defRPr>
            </a:pPr>
            <a:r>
              <a:t>The University</a:t>
            </a:r>
          </a:p>
          <a:p>
            <a:pPr algn="ctr">
              <a:lnSpc>
                <a:spcPct val="85000"/>
              </a:lnSpc>
              <a:defRPr sz="2400">
                <a:solidFill>
                  <a:srgbClr val="660066"/>
                </a:solidFill>
                <a:latin typeface="Arial Narrow"/>
                <a:ea typeface="Arial Narrow"/>
                <a:cs typeface="Arial Narrow"/>
                <a:sym typeface="Arial Narrow"/>
              </a:defRPr>
            </a:pPr>
            <a:r>
              <a:t>of Edinburgh – 1582 (1726)</a:t>
            </a:r>
          </a:p>
          <a:p>
            <a:pPr algn="ctr">
              <a:lnSpc>
                <a:spcPct val="85000"/>
              </a:lnSpc>
              <a:defRPr sz="2400">
                <a:solidFill>
                  <a:srgbClr val="660066"/>
                </a:solidFill>
                <a:latin typeface="Arial Narrow"/>
                <a:ea typeface="Arial Narrow"/>
                <a:cs typeface="Arial Narrow"/>
                <a:sym typeface="Arial Narrow"/>
              </a:defRPr>
            </a:pPr>
            <a:endParaRPr/>
          </a:p>
          <a:p>
            <a:pPr marL="342900" indent="-342900" algn="ctr">
              <a:lnSpc>
                <a:spcPct val="85000"/>
              </a:lnSpc>
              <a:buSzPct val="100000"/>
              <a:buChar char="-"/>
              <a:defRPr sz="2400">
                <a:solidFill>
                  <a:srgbClr val="660066"/>
                </a:solidFill>
                <a:latin typeface="Arial Narrow"/>
                <a:ea typeface="Arial Narrow"/>
                <a:cs typeface="Arial Narrow"/>
                <a:sym typeface="Arial Narrow"/>
              </a:defRPr>
            </a:pPr>
            <a:r>
              <a:t>academic development</a:t>
            </a:r>
          </a:p>
          <a:p>
            <a:pPr marL="342900" indent="-342900" algn="ctr">
              <a:lnSpc>
                <a:spcPct val="85000"/>
              </a:lnSpc>
              <a:buSzPct val="100000"/>
              <a:buChar char="-"/>
              <a:defRPr sz="2400">
                <a:solidFill>
                  <a:srgbClr val="660066"/>
                </a:solidFill>
                <a:latin typeface="Arial Narrow"/>
                <a:ea typeface="Arial Narrow"/>
                <a:cs typeface="Arial Narrow"/>
                <a:sym typeface="Arial Narrow"/>
              </a:defRPr>
            </a:pPr>
            <a:r>
              <a:t>MB ChB, MD, PhD</a:t>
            </a:r>
          </a:p>
        </p:txBody>
      </p:sp>
      <p:pic>
        <p:nvPicPr>
          <p:cNvPr id="128" name="Picture 6" descr="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7237" y="2584450"/>
            <a:ext cx="2736851" cy="1873250"/>
          </a:xfrm>
          <a:prstGeom prst="rect">
            <a:avLst/>
          </a:prstGeom>
          <a:ln w="12700">
            <a:miter lim="400000"/>
          </a:ln>
        </p:spPr>
      </p:pic>
      <p:grpSp>
        <p:nvGrpSpPr>
          <p:cNvPr id="134" name="Group 19"/>
          <p:cNvGrpSpPr/>
          <p:nvPr/>
        </p:nvGrpSpPr>
        <p:grpSpPr>
          <a:xfrm>
            <a:off x="3492500" y="2801938"/>
            <a:ext cx="2409825" cy="1439863"/>
            <a:chOff x="0" y="0"/>
            <a:chExt cx="2409825" cy="1439862"/>
          </a:xfrm>
        </p:grpSpPr>
        <p:sp>
          <p:nvSpPr>
            <p:cNvPr id="129" name="Rectangle 18"/>
            <p:cNvSpPr/>
            <p:nvPr/>
          </p:nvSpPr>
          <p:spPr>
            <a:xfrm>
              <a:off x="0" y="-1"/>
              <a:ext cx="2409825" cy="1439864"/>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grpSp>
          <p:nvGrpSpPr>
            <p:cNvPr id="132" name="Picture 38"/>
            <p:cNvGrpSpPr/>
            <p:nvPr/>
          </p:nvGrpSpPr>
          <p:grpSpPr>
            <a:xfrm>
              <a:off x="135847" y="73381"/>
              <a:ext cx="982438" cy="1221702"/>
              <a:chOff x="0" y="0"/>
              <a:chExt cx="982436" cy="1221701"/>
            </a:xfrm>
          </p:grpSpPr>
          <p:sp>
            <p:nvSpPr>
              <p:cNvPr id="130" name="Rectangle"/>
              <p:cNvSpPr/>
              <p:nvPr/>
            </p:nvSpPr>
            <p:spPr>
              <a:xfrm>
                <a:off x="0" y="0"/>
                <a:ext cx="982437" cy="1221702"/>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pic>
            <p:nvPicPr>
              <p:cNvPr id="131" name="image24.png" descr="image24.png"/>
              <p:cNvPicPr>
                <a:picLocks noChangeAspect="1"/>
              </p:cNvPicPr>
              <p:nvPr/>
            </p:nvPicPr>
            <p:blipFill>
              <a:blip r:embed="rId4"/>
              <a:stretch>
                <a:fillRect/>
              </a:stretch>
            </p:blipFill>
            <p:spPr>
              <a:xfrm>
                <a:off x="0" y="0"/>
                <a:ext cx="982437" cy="1221702"/>
              </a:xfrm>
              <a:prstGeom prst="rect">
                <a:avLst/>
              </a:prstGeom>
              <a:ln w="12700" cap="flat">
                <a:noFill/>
                <a:miter lim="400000"/>
              </a:ln>
              <a:effectLst/>
            </p:spPr>
          </p:pic>
        </p:grpSp>
        <p:pic>
          <p:nvPicPr>
            <p:cNvPr id="133" name="Picture 37" descr="Picture 37"/>
            <p:cNvPicPr>
              <a:picLocks noChangeAspect="1"/>
            </p:cNvPicPr>
            <p:nvPr/>
          </p:nvPicPr>
          <p:blipFill>
            <a:blip r:embed="rId5"/>
            <a:stretch>
              <a:fillRect/>
            </a:stretch>
          </p:blipFill>
          <p:spPr>
            <a:xfrm>
              <a:off x="1250195" y="180478"/>
              <a:ext cx="1073003" cy="1080889"/>
            </a:xfrm>
            <a:prstGeom prst="rect">
              <a:avLst/>
            </a:prstGeom>
            <a:ln w="12700" cap="flat">
              <a:noFill/>
              <a:miter lim="400000"/>
            </a:ln>
            <a:effectLst/>
          </p:spPr>
        </p:pic>
      </p:grpSp>
      <p:pic>
        <p:nvPicPr>
          <p:cNvPr id="135" name="Picture 15" descr="Picture 15"/>
          <p:cNvPicPr>
            <a:picLocks noChangeAspect="1"/>
          </p:cNvPicPr>
          <p:nvPr/>
        </p:nvPicPr>
        <p:blipFill>
          <a:blip r:embed="rId6"/>
          <a:stretch>
            <a:fillRect/>
          </a:stretch>
        </p:blipFill>
        <p:spPr>
          <a:xfrm>
            <a:off x="5940425" y="2513013"/>
            <a:ext cx="2232025" cy="1924051"/>
          </a:xfrm>
          <a:prstGeom prst="rect">
            <a:avLst/>
          </a:prstGeom>
          <a:ln w="12700">
            <a:miter lim="400000"/>
          </a:ln>
        </p:spPr>
      </p:pic>
      <p:sp>
        <p:nvSpPr>
          <p:cNvPr id="136" name="Rectangle 1"/>
          <p:cNvSpPr txBox="1"/>
          <p:nvPr/>
        </p:nvSpPr>
        <p:spPr>
          <a:xfrm>
            <a:off x="2476773" y="1507046"/>
            <a:ext cx="4441278"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000">
                <a:solidFill>
                  <a:srgbClr val="660066"/>
                </a:solidFill>
                <a:latin typeface="Arial Narrow"/>
                <a:ea typeface="Arial Narrow"/>
                <a:cs typeface="Arial Narrow"/>
                <a:sym typeface="Arial Narrow"/>
              </a:defRPr>
            </a:lvl1pPr>
          </a:lstStyle>
          <a:p>
            <a:r>
              <a:rPr sz="2400" dirty="0"/>
              <a:t>Memorandum of Understanding - 2006</a:t>
            </a:r>
          </a:p>
        </p:txBody>
      </p:sp>
      <p:sp>
        <p:nvSpPr>
          <p:cNvPr id="137" name="Rectangle 6"/>
          <p:cNvSpPr/>
          <p:nvPr/>
        </p:nvSpPr>
        <p:spPr>
          <a:xfrm>
            <a:off x="0" y="6453335"/>
            <a:ext cx="9144000" cy="404665"/>
          </a:xfrm>
          <a:prstGeom prst="rect">
            <a:avLst/>
          </a:prstGeom>
          <a:solidFill>
            <a:srgbClr val="002060"/>
          </a:solidFill>
          <a:ln w="25400">
            <a:solidFill>
              <a:srgbClr val="B46D33"/>
            </a:solidFill>
          </a:ln>
        </p:spPr>
        <p:txBody>
          <a:bodyPr lIns="45719" rIns="45719" anchor="ctr"/>
          <a:lstStyle/>
          <a:p>
            <a:pPr>
              <a:defRPr>
                <a:solidFill>
                  <a:srgbClr val="002060"/>
                </a:solidFill>
              </a:defRPr>
            </a:pPr>
            <a:endParaRPr/>
          </a:p>
        </p:txBody>
      </p:sp>
      <p:pic>
        <p:nvPicPr>
          <p:cNvPr id="138" name="Picture 11" descr="Picture 11"/>
          <p:cNvPicPr>
            <a:picLocks noChangeAspect="1"/>
          </p:cNvPicPr>
          <p:nvPr/>
        </p:nvPicPr>
        <p:blipFill>
          <a:blip r:embed="rId7"/>
          <a:stretch>
            <a:fillRect/>
          </a:stretch>
        </p:blipFill>
        <p:spPr>
          <a:xfrm>
            <a:off x="8748463" y="6412586"/>
            <a:ext cx="395537" cy="445414"/>
          </a:xfrm>
          <a:prstGeom prst="rect">
            <a:avLst/>
          </a:prstGeom>
          <a:ln w="12700">
            <a:miter lim="400000"/>
          </a:ln>
        </p:spPr>
      </p:pic>
      <p:sp>
        <p:nvSpPr>
          <p:cNvPr id="17" name="Rectangle 7">
            <a:extLst>
              <a:ext uri="{FF2B5EF4-FFF2-40B4-BE49-F238E27FC236}">
                <a16:creationId xmlns:a16="http://schemas.microsoft.com/office/drawing/2014/main" id="{36C14768-B0C4-D14A-8BB5-AE85F2BA6D49}"/>
              </a:ext>
            </a:extLst>
          </p:cNvPr>
          <p:cNvSpPr/>
          <p:nvPr/>
        </p:nvSpPr>
        <p:spPr>
          <a:xfrm>
            <a:off x="0" y="0"/>
            <a:ext cx="9144000" cy="142875"/>
          </a:xfrm>
          <a:prstGeom prst="rect">
            <a:avLst/>
          </a:prstGeom>
          <a:solidFill>
            <a:srgbClr val="A7114A"/>
          </a:solidFill>
          <a:ln w="6350">
            <a:solidFill>
              <a:srgbClr val="A7114A"/>
            </a:solidFill>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164713000"/>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TIMING" val="|36.6"/>
</p:tagLst>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5621</TotalTime>
  <Words>2837</Words>
  <Application>Microsoft Office PowerPoint</Application>
  <PresentationFormat>On-screen Show (4:3)</PresentationFormat>
  <Paragraphs>339</Paragraphs>
  <Slides>27</Slides>
  <Notes>15</Notes>
  <HiddenSlides>0</HiddenSlides>
  <MMClips>3</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27</vt:i4>
      </vt:variant>
    </vt:vector>
  </HeadingPairs>
  <TitlesOfParts>
    <vt:vector size="42" baseType="lpstr">
      <vt:lpstr>Arial</vt:lpstr>
      <vt:lpstr>Arial Narrow</vt:lpstr>
      <vt:lpstr>ArialMT</vt:lpstr>
      <vt:lpstr>Britannic Bold</vt:lpstr>
      <vt:lpstr>Calibri</vt:lpstr>
      <vt:lpstr>Comic Sans MS</vt:lpstr>
      <vt:lpstr>Corbel</vt:lpstr>
      <vt:lpstr>Footlight MT Light</vt:lpstr>
      <vt:lpstr>Helvetica</vt:lpstr>
      <vt:lpstr>Kristen ITC</vt:lpstr>
      <vt:lpstr>Lucida Handwriting</vt:lpstr>
      <vt:lpstr>Sylfaen</vt:lpstr>
      <vt:lpstr>Verdana</vt:lpstr>
      <vt:lpstr>Wingdings</vt:lpstr>
      <vt:lpstr>Office Theme</vt:lpstr>
      <vt:lpstr>‘Online surgical training - going global’ </vt:lpstr>
      <vt:lpstr>University of Edinburgh – Medical School origins</vt:lpstr>
      <vt:lpstr>PowerPoint Presentation</vt:lpstr>
      <vt:lpstr>PowerPoint Presentation</vt:lpstr>
      <vt:lpstr>PowerPoint Presentation</vt:lpstr>
      <vt:lpstr>Edinburgh Medical Enlightenment </vt:lpstr>
      <vt:lpstr>‘Online surgical training - going global’ </vt:lpstr>
      <vt:lpstr>PowerPoint Presentation</vt:lpstr>
      <vt:lpstr>PowerPoint Presentation</vt:lpstr>
      <vt:lpstr>UK Surgical Training Structure (2007) - masters online programmes</vt:lpstr>
      <vt:lpstr>PowerPoint Presentation</vt:lpstr>
      <vt:lpstr> MSc in Surgical Sciences (online learning)  - the rationale </vt:lpstr>
      <vt:lpstr>PowerPoint Presentation</vt:lpstr>
      <vt:lpstr>PowerPoint Presentation</vt:lpstr>
      <vt:lpstr>PowerPoint Presentation</vt:lpstr>
      <vt:lpstr>PowerPoint Presentation</vt:lpstr>
      <vt:lpstr>PowerPoint Presentation</vt:lpstr>
      <vt:lpstr>Enrolments to Programmes</vt:lpstr>
      <vt:lpstr>Global reach</vt:lpstr>
      <vt:lpstr>PowerPoint Presentation</vt:lpstr>
      <vt:lpstr>PowerPoint Presentation</vt:lpstr>
      <vt:lpstr>PowerPoint Presentation</vt:lpstr>
      <vt:lpstr>Wone Banda  (MSc Surgical Sciences, 2011-14)</vt:lpstr>
      <vt:lpstr>Vanessa Msosa, Malawi  (MSc 2014-17 and ChM GenSurg 2019-20)</vt:lpstr>
      <vt:lpstr>50 Fully Funded Scholarships in 2020</vt:lpstr>
      <vt:lpstr>PowerPoint Presentation</vt:lpstr>
      <vt:lpstr>‘Online surgical training - going global’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‘Online surgical training - going global’ </dc:title>
  <dc:creator>GARDEN James</dc:creator>
  <cp:lastModifiedBy>Gemma Conley-Smith</cp:lastModifiedBy>
  <cp:revision>10</cp:revision>
  <dcterms:created xsi:type="dcterms:W3CDTF">2020-03-27T16:04:59Z</dcterms:created>
  <dcterms:modified xsi:type="dcterms:W3CDTF">2020-06-10T10:07:39Z</dcterms:modified>
</cp:coreProperties>
</file>