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321" r:id="rId3"/>
    <p:sldId id="311" r:id="rId4"/>
    <p:sldId id="312" r:id="rId5"/>
    <p:sldId id="295" r:id="rId6"/>
    <p:sldId id="303" r:id="rId7"/>
    <p:sldId id="299" r:id="rId8"/>
    <p:sldId id="291" r:id="rId9"/>
    <p:sldId id="275" r:id="rId10"/>
    <p:sldId id="296" r:id="rId11"/>
    <p:sldId id="298" r:id="rId12"/>
    <p:sldId id="305" r:id="rId13"/>
    <p:sldId id="279" r:id="rId14"/>
    <p:sldId id="284" r:id="rId15"/>
    <p:sldId id="302" r:id="rId16"/>
    <p:sldId id="300" r:id="rId17"/>
    <p:sldId id="297" r:id="rId18"/>
    <p:sldId id="301" r:id="rId19"/>
    <p:sldId id="280" r:id="rId20"/>
    <p:sldId id="315" r:id="rId21"/>
    <p:sldId id="316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7C9"/>
    <a:srgbClr val="CCFFFF"/>
    <a:srgbClr val="612A8A"/>
    <a:srgbClr val="7C4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35B4D-5139-21AF-429B-F9B1144DABDF}" v="1" dt="2022-02-09T13:00:2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" userId="S::stuart@scotland-malawipartnership.org::1c83602a-7417-48e3-b3a7-fa2df376cd82" providerId="AD" clId="Web-{C2735B4D-5139-21AF-429B-F9B1144DABDF}"/>
    <pc:docChg chg="delSld">
      <pc:chgData name="Stuart" userId="S::stuart@scotland-malawipartnership.org::1c83602a-7417-48e3-b3a7-fa2df376cd82" providerId="AD" clId="Web-{C2735B4D-5139-21AF-429B-F9B1144DABDF}" dt="2022-02-09T13:00:20.994" v="0"/>
      <pc:docMkLst>
        <pc:docMk/>
      </pc:docMkLst>
      <pc:sldChg chg="del">
        <pc:chgData name="Stuart" userId="S::stuart@scotland-malawipartnership.org::1c83602a-7417-48e3-b3a7-fa2df376cd82" providerId="AD" clId="Web-{C2735B4D-5139-21AF-429B-F9B1144DABDF}" dt="2022-02-09T13:00:20.994" v="0"/>
        <pc:sldMkLst>
          <pc:docMk/>
          <pc:sldMk cId="3404469883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77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4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86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437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808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74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47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689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6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972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769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0CAD12-D4B4-4D11-BBAB-02B648C299F0}" type="datetimeFigureOut">
              <a:rPr lang="en-ZA" smtClean="0"/>
              <a:t>2022/02/09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17809BF-889D-48E7-8837-C4C6BA920B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6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88484F-943F-4C97-A68F-538AA50D8903}"/>
              </a:ext>
            </a:extLst>
          </p:cNvPr>
          <p:cNvSpPr/>
          <p:nvPr/>
        </p:nvSpPr>
        <p:spPr>
          <a:xfrm>
            <a:off x="8766509" y="6192440"/>
            <a:ext cx="342549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28 August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288234"/>
            <a:ext cx="2550157" cy="4435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9575" y="797510"/>
            <a:ext cx="33793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NRA is an LGBTI led organisation established in 2014.</a:t>
            </a:r>
          </a:p>
          <a:p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Alliance was established after realising the implementation gaps within the existing LGBTI organisation and their scope of work.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1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91BA8-6993-407B-B46C-2C6757CD0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6528" r="13282" b="115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EF4BB5A2-0E67-4B32-86A7-2E257CFCDEA9}"/>
              </a:ext>
            </a:extLst>
          </p:cNvPr>
          <p:cNvSpPr txBox="1">
            <a:spLocks/>
          </p:cNvSpPr>
          <p:nvPr/>
        </p:nvSpPr>
        <p:spPr>
          <a:xfrm>
            <a:off x="3794859" y="4367639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FE1FE-CF5C-439C-8AF6-1A134E263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5991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73891"/>
            <a:ext cx="2947482" cy="5651129"/>
          </a:xfrm>
        </p:spPr>
        <p:txBody>
          <a:bodyPr/>
          <a:lstStyle/>
          <a:p>
            <a:r>
              <a:rPr lang="en-US" dirty="0"/>
              <a:t>EMMGERNCY RESPONSE THROUGH CRISIS RESPONSE TASK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Registered 32 cases since 2021</a:t>
            </a:r>
          </a:p>
          <a:p>
            <a:r>
              <a:rPr lang="en-US" b="1" dirty="0"/>
              <a:t>Assisted only 11</a:t>
            </a:r>
          </a:p>
          <a:p>
            <a:r>
              <a:rPr lang="en-US" b="1" dirty="0"/>
              <a:t>Most cases faced negligence at hospital and police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Sensitive</a:t>
            </a:r>
          </a:p>
        </p:txBody>
      </p:sp>
    </p:spTree>
    <p:extLst>
      <p:ext uri="{BB962C8B-B14F-4D97-AF65-F5344CB8AC3E}">
        <p14:creationId xmlns:p14="http://schemas.microsoft.com/office/powerpoint/2010/main" val="274112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C3778B4A-51DA-4AD3-9750-95C0C1ABD5FC}"/>
              </a:ext>
            </a:extLst>
          </p:cNvPr>
          <p:cNvSpPr txBox="1">
            <a:spLocks/>
          </p:cNvSpPr>
          <p:nvPr/>
        </p:nvSpPr>
        <p:spPr>
          <a:xfrm>
            <a:off x="-1" y="3362325"/>
            <a:ext cx="778192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 &amp; PROUD </a:t>
            </a:r>
          </a:p>
          <a:p>
            <a:pPr algn="ctr">
              <a:spcAft>
                <a:spcPts val="600"/>
              </a:spcAft>
            </a:pPr>
            <a:r>
              <a:rPr lang="en-US" sz="5900" spc="-1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900" spc="-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Barometer Indicators Development </a:t>
            </a:r>
          </a:p>
        </p:txBody>
      </p:sp>
    </p:spTree>
    <p:extLst>
      <p:ext uri="{BB962C8B-B14F-4D97-AF65-F5344CB8AC3E}">
        <p14:creationId xmlns:p14="http://schemas.microsoft.com/office/powerpoint/2010/main" val="208409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4CC8E34-74D7-41C9-8674-B65DDAF0CAEF}"/>
              </a:ext>
            </a:extLst>
          </p:cNvPr>
          <p:cNvSpPr txBox="1">
            <a:spLocks/>
          </p:cNvSpPr>
          <p:nvPr/>
        </p:nvSpPr>
        <p:spPr>
          <a:xfrm>
            <a:off x="3794859" y="4367639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4AF34-D0BC-4CB6-A78A-C9CAD5C28B79}"/>
              </a:ext>
            </a:extLst>
          </p:cNvPr>
          <p:cNvSpPr txBox="1"/>
          <p:nvPr/>
        </p:nvSpPr>
        <p:spPr>
          <a:xfrm>
            <a:off x="6495571" y="309136"/>
            <a:ext cx="5153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Arial Narrow" panose="020B0606020202030204" pitchFamily="34" charset="0"/>
                <a:cs typeface="Angsana New" panose="020B0502040204020203" pitchFamily="18" charset="-34"/>
              </a:rPr>
              <a:t>The objective is to </a:t>
            </a:r>
            <a:r>
              <a:rPr lang="en-US" sz="2800" dirty="0">
                <a:latin typeface="Arial Narrow" panose="020B0606020202030204" pitchFamily="34" charset="0"/>
                <a:cs typeface="Angsana New" panose="020B0502040204020203" pitchFamily="18" charset="-34"/>
              </a:rPr>
              <a:t> measure exclusions based on SOGIE in Malawi, Eswatini and Zimbabwe.</a:t>
            </a:r>
            <a:endParaRPr lang="en-ZA" sz="2800" dirty="0">
              <a:latin typeface="Arial Narrow" panose="020B0606020202030204" pitchFamily="34" charset="0"/>
              <a:cs typeface="Angsana New" panose="020B0502040204020203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Arial Narrow" panose="020B0606020202030204" pitchFamily="34" charset="0"/>
              <a:cs typeface="Angsana New" panose="020B0502040204020203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cs typeface="Angsana New" panose="020B0502040204020203" pitchFamily="18" charset="-34"/>
              </a:rPr>
              <a:t>Collect lived experiences of social exclusion and its various dimensions and forms</a:t>
            </a:r>
            <a:endParaRPr lang="en-ZA" sz="2800" dirty="0">
              <a:latin typeface="Arial Narrow" panose="020B0606020202030204" pitchFamily="34" charset="0"/>
              <a:cs typeface="Angsana New" panose="020B0502040204020203" pitchFamily="18" charset="-34"/>
            </a:endParaRPr>
          </a:p>
          <a:p>
            <a:endParaRPr lang="en-ZA" sz="1600" dirty="0">
              <a:latin typeface="Arial Narrow" panose="020B0606020202030204" pitchFamily="34" charset="0"/>
              <a:cs typeface="Angsana New" panose="020B0502040204020203" pitchFamily="18" charset="-34"/>
            </a:endParaRPr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A4FA0-D62E-4A3B-BE5C-561A59CE8EB2}"/>
              </a:ext>
            </a:extLst>
          </p:cNvPr>
          <p:cNvSpPr txBox="1"/>
          <p:nvPr/>
        </p:nvSpPr>
        <p:spPr>
          <a:xfrm>
            <a:off x="152400" y="4469779"/>
            <a:ext cx="481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/>
              <a:t>Social Exclusion Measuring Tool </a:t>
            </a:r>
          </a:p>
        </p:txBody>
      </p:sp>
    </p:spTree>
    <p:extLst>
      <p:ext uri="{BB962C8B-B14F-4D97-AF65-F5344CB8AC3E}">
        <p14:creationId xmlns:p14="http://schemas.microsoft.com/office/powerpoint/2010/main" val="1339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4CC8E34-74D7-41C9-8674-B65DDAF0CAEF}"/>
              </a:ext>
            </a:extLst>
          </p:cNvPr>
          <p:cNvSpPr txBox="1">
            <a:spLocks/>
          </p:cNvSpPr>
          <p:nvPr/>
        </p:nvSpPr>
        <p:spPr>
          <a:xfrm>
            <a:off x="3794859" y="4367639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4AF34-D0BC-4CB6-A78A-C9CAD5C28B79}"/>
              </a:ext>
            </a:extLst>
          </p:cNvPr>
          <p:cNvSpPr txBox="1"/>
          <p:nvPr/>
        </p:nvSpPr>
        <p:spPr>
          <a:xfrm>
            <a:off x="4972050" y="290086"/>
            <a:ext cx="7219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  <a:cs typeface="Angsana New" panose="020B0502040204020203" pitchFamily="18" charset="-34"/>
              </a:rPr>
              <a:t>SOCIETAL.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  <a:cs typeface="Angsana New" panose="020B0502040204020203" pitchFamily="18" charset="-34"/>
              </a:rPr>
              <a:t>CIVIC AND POLITICAL.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  <a:cs typeface="Angsana New" panose="020B0502040204020203" pitchFamily="18" charset="-34"/>
              </a:rPr>
              <a:t>CULTURAL AND RELIGIOUS.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  <a:cs typeface="Angsana New" panose="020B0502040204020203" pitchFamily="18" charset="-34"/>
              </a:rPr>
              <a:t>ECONOMIC.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A4FA0-D62E-4A3B-BE5C-561A59CE8EB2}"/>
              </a:ext>
            </a:extLst>
          </p:cNvPr>
          <p:cNvSpPr txBox="1"/>
          <p:nvPr/>
        </p:nvSpPr>
        <p:spPr>
          <a:xfrm>
            <a:off x="152400" y="4508902"/>
            <a:ext cx="481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/>
              <a:t>Social Exclusion Dimensions </a:t>
            </a:r>
          </a:p>
        </p:txBody>
      </p:sp>
    </p:spTree>
    <p:extLst>
      <p:ext uri="{BB962C8B-B14F-4D97-AF65-F5344CB8AC3E}">
        <p14:creationId xmlns:p14="http://schemas.microsoft.com/office/powerpoint/2010/main" val="53039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C3778B4A-51DA-4AD3-9750-95C0C1ABD5FC}"/>
              </a:ext>
            </a:extLst>
          </p:cNvPr>
          <p:cNvSpPr txBox="1">
            <a:spLocks/>
          </p:cNvSpPr>
          <p:nvPr/>
        </p:nvSpPr>
        <p:spPr>
          <a:xfrm>
            <a:off x="-1" y="3362325"/>
            <a:ext cx="778192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 &amp; PROUD </a:t>
            </a:r>
          </a:p>
          <a:p>
            <a:pPr algn="ctr">
              <a:spcAft>
                <a:spcPts val="600"/>
              </a:spcAft>
            </a:pPr>
            <a:r>
              <a:rPr lang="en-US" sz="5900" spc="-1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900" spc="-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Media Guide </a:t>
            </a:r>
          </a:p>
        </p:txBody>
      </p:sp>
    </p:spTree>
    <p:extLst>
      <p:ext uri="{BB962C8B-B14F-4D97-AF65-F5344CB8AC3E}">
        <p14:creationId xmlns:p14="http://schemas.microsoft.com/office/powerpoint/2010/main" val="321332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4CC8E34-74D7-41C9-8674-B65DDAF0CAEF}"/>
              </a:ext>
            </a:extLst>
          </p:cNvPr>
          <p:cNvSpPr txBox="1">
            <a:spLocks/>
          </p:cNvSpPr>
          <p:nvPr/>
        </p:nvSpPr>
        <p:spPr>
          <a:xfrm>
            <a:off x="3794859" y="4367639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CEC64-CBDC-49BA-BC6A-DE64C3691134}"/>
              </a:ext>
            </a:extLst>
          </p:cNvPr>
          <p:cNvSpPr txBox="1"/>
          <p:nvPr/>
        </p:nvSpPr>
        <p:spPr>
          <a:xfrm>
            <a:off x="5186933" y="2008172"/>
            <a:ext cx="6619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Guide to equip</a:t>
            </a:r>
            <a:r>
              <a:rPr lang="en-US" sz="2800" dirty="0"/>
              <a:t> the media, journalists and LGBTQI+ human rights activists in Southern Africa, more specifically </a:t>
            </a:r>
            <a:r>
              <a:rPr lang="en-US" sz="2800" b="1" dirty="0"/>
              <a:t>Eswatini</a:t>
            </a:r>
            <a:r>
              <a:rPr lang="en-US" sz="2800" dirty="0"/>
              <a:t>, </a:t>
            </a:r>
            <a:r>
              <a:rPr lang="en-US" sz="2800" b="1" dirty="0"/>
              <a:t>Zimbabwe</a:t>
            </a:r>
            <a:r>
              <a:rPr lang="en-US" sz="2800" dirty="0"/>
              <a:t> and </a:t>
            </a:r>
            <a:r>
              <a:rPr lang="en-US" sz="2800" b="1" dirty="0"/>
              <a:t>Malawi</a:t>
            </a:r>
            <a:r>
              <a:rPr lang="en-US" sz="2800" dirty="0"/>
              <a:t>, with tools for engagement with the media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179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4CC8E34-74D7-41C9-8674-B65DDAF0CAEF}"/>
              </a:ext>
            </a:extLst>
          </p:cNvPr>
          <p:cNvSpPr txBox="1">
            <a:spLocks/>
          </p:cNvSpPr>
          <p:nvPr/>
        </p:nvSpPr>
        <p:spPr>
          <a:xfrm>
            <a:off x="3794859" y="4367639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9D296-AB22-4683-A5CB-47DBA5CC3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6389" r="35313" b="9305"/>
          <a:stretch/>
        </p:blipFill>
        <p:spPr>
          <a:xfrm>
            <a:off x="0" y="0"/>
            <a:ext cx="5219700" cy="7141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7CEC64-CBDC-49BA-BC6A-DE64C3691134}"/>
              </a:ext>
            </a:extLst>
          </p:cNvPr>
          <p:cNvSpPr txBox="1"/>
          <p:nvPr/>
        </p:nvSpPr>
        <p:spPr>
          <a:xfrm>
            <a:off x="5286374" y="1059200"/>
            <a:ext cx="5394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>
                <a:latin typeface="Agency FB" panose="020B0503020202020204" pitchFamily="34" charset="0"/>
              </a:rPr>
              <a:t>How to Dialogue with the Media.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>
                <a:latin typeface="Agency FB" panose="020B0503020202020204" pitchFamily="34" charset="0"/>
              </a:rPr>
              <a:t>News Media Analysis of LGBTIQ+ Coverage in Southern Africa.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>
                <a:latin typeface="Agency FB" panose="020B0503020202020204" pitchFamily="34" charset="0"/>
              </a:rPr>
              <a:t>Media Laws and Codes of Ethics for Journalists in Southern.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4DB13-AB8D-42B1-B27D-A7E15045F414}"/>
              </a:ext>
            </a:extLst>
          </p:cNvPr>
          <p:cNvSpPr txBox="1"/>
          <p:nvPr/>
        </p:nvSpPr>
        <p:spPr>
          <a:xfrm>
            <a:off x="5058918" y="53400"/>
            <a:ext cx="61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CHAPTERS OF THE MEDIA GUIDE </a:t>
            </a:r>
          </a:p>
        </p:txBody>
      </p:sp>
    </p:spTree>
    <p:extLst>
      <p:ext uri="{BB962C8B-B14F-4D97-AF65-F5344CB8AC3E}">
        <p14:creationId xmlns:p14="http://schemas.microsoft.com/office/powerpoint/2010/main" val="126197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4FD95BD3-3CB0-4F29-BBF6-7ACBF933A8ED}"/>
              </a:ext>
            </a:extLst>
          </p:cNvPr>
          <p:cNvSpPr txBox="1">
            <a:spLocks/>
          </p:cNvSpPr>
          <p:nvPr/>
        </p:nvSpPr>
        <p:spPr>
          <a:xfrm>
            <a:off x="108284" y="4498582"/>
            <a:ext cx="7039830" cy="1672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ADVOCACY  </a:t>
            </a:r>
          </a:p>
          <a:p>
            <a:pPr algn="ctr">
              <a:spcAft>
                <a:spcPts val="600"/>
              </a:spcAft>
            </a:pPr>
            <a:r>
              <a:rPr lang="en-US" sz="5900" spc="-1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900" spc="-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AND ACHPR HUMAN RIGHTS MECHANISM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D0D2F-9DC1-4F8D-AE0E-635C2FA3EA40}"/>
              </a:ext>
            </a:extLst>
          </p:cNvPr>
          <p:cNvSpPr txBox="1"/>
          <p:nvPr/>
        </p:nvSpPr>
        <p:spPr>
          <a:xfrm flipH="1">
            <a:off x="5124450" y="904875"/>
            <a:ext cx="69592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gency FB" panose="020B0503020202020204" pitchFamily="34" charset="0"/>
              </a:rPr>
              <a:t>Alternative /shadow report submission.</a:t>
            </a:r>
          </a:p>
          <a:p>
            <a:endParaRPr lang="en-US" sz="2800" b="1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gency FB" panose="020B0503020202020204" pitchFamily="34" charset="0"/>
              </a:rPr>
              <a:t>Contributions to the report of the UN Independent Expert on Protection against Violence and Discrimination based on sexual orientation and gender identity.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gency FB" panose="020B0503020202020204" pitchFamily="34" charset="0"/>
              </a:rPr>
              <a:t>National lobbying using committee recommendations. </a:t>
            </a:r>
            <a:endParaRPr lang="en-ZA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5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NRA Registration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Denied registration in 2017 </a:t>
            </a:r>
          </a:p>
          <a:p>
            <a:r>
              <a:rPr lang="en-US" dirty="0"/>
              <a:t>Membership practices were considered illegal</a:t>
            </a:r>
          </a:p>
          <a:p>
            <a:r>
              <a:rPr lang="en-US" dirty="0"/>
              <a:t>Silence of the courts since then</a:t>
            </a:r>
          </a:p>
          <a:p>
            <a:r>
              <a:rPr lang="en-US" dirty="0"/>
              <a:t>Consolidating the case with other decriminalization cases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2632" y="864108"/>
            <a:ext cx="3474720" cy="5120640"/>
          </a:xfrm>
        </p:spPr>
        <p:txBody>
          <a:bodyPr/>
          <a:lstStyle/>
          <a:p>
            <a:r>
              <a:rPr lang="en-US" b="1" dirty="0"/>
              <a:t>The decision by the Respondents to refuse to incorporate and register the Registered Trustees of Nyasa Rainbow Alliance is bad at law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2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B8EE0-5821-4C34-911B-4A97855D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r="-1" b="304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3F51AFA6-9EDF-4397-B377-3F2987897A17}"/>
              </a:ext>
            </a:extLst>
          </p:cNvPr>
          <p:cNvSpPr txBox="1">
            <a:spLocks/>
          </p:cNvSpPr>
          <p:nvPr/>
        </p:nvSpPr>
        <p:spPr>
          <a:xfrm>
            <a:off x="173900" y="4192698"/>
            <a:ext cx="3705726" cy="1089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-1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Expected results</a:t>
            </a:r>
            <a:endParaRPr lang="en-US" sz="5400" spc="-100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800" y="1851891"/>
            <a:ext cx="4128655" cy="376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146" y="1828705"/>
            <a:ext cx="6455554" cy="485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7901" y="1851891"/>
            <a:ext cx="6455554" cy="485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54766" y="1914141"/>
            <a:ext cx="6455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LGBTI HRDs and their organisations are better able and more secure to operate in their countries;</a:t>
            </a:r>
          </a:p>
          <a:p>
            <a:endParaRPr lang="en-ZA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LGBTI HRD’s create/reinforce alliances and solidarity networks at regional level; </a:t>
            </a:r>
          </a:p>
          <a:p>
            <a:endParaRPr lang="en-ZA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LGBTI HRDs engage with HRs international mechanisms and advocacy at national level for policy reforms and awareness raising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6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6" y="96926"/>
            <a:ext cx="11324045" cy="67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8" y="174171"/>
            <a:ext cx="8505371" cy="6683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86248" y="2512612"/>
            <a:ext cx="28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363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8150" y="1443841"/>
            <a:ext cx="57365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with Human Rights International Mechanisms and advocacy at National level for policy reforms and awareness raising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building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support to actions on crisis management and security for LGBTI HRDs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litigation for the rights of LGBTI people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Health Care worker’s orientation on KP friendly services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and strengthening of KPLHIV support groups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engagement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 Peer Education System with respect to HTS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response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1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8917" y="1443841"/>
            <a:ext cx="5822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awareness of LGBTI in the country has been improved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Frontline defenders award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by government authorities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 with like minded organizations and authorities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ZA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6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64CEC7-B9E5-4E61-86B9-8F2623C46917}"/>
              </a:ext>
            </a:extLst>
          </p:cNvPr>
          <p:cNvSpPr/>
          <p:nvPr/>
        </p:nvSpPr>
        <p:spPr>
          <a:xfrm>
            <a:off x="219075" y="3829844"/>
            <a:ext cx="3143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highlight>
                  <a:srgbClr val="000080"/>
                </a:highlight>
                <a:latin typeface="Berlin Sans FB Demi" panose="020E0802020502020306" pitchFamily="34" charset="0"/>
                <a:cs typeface="Aharoni" panose="02010803020104030203" pitchFamily="2" charset="-79"/>
              </a:rPr>
              <a:t>Introduction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highlight>
                  <a:srgbClr val="000080"/>
                </a:highlight>
                <a:latin typeface="Berlin Sans FB Demi" panose="020E0802020502020306" pitchFamily="34" charset="0"/>
                <a:cs typeface="Aharoni" panose="02010803020104030203" pitchFamily="2" charset="-79"/>
              </a:rPr>
              <a:t>.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319372-F0EE-41E9-8311-205441C4060F}"/>
              </a:ext>
            </a:extLst>
          </p:cNvPr>
          <p:cNvSpPr txBox="1">
            <a:spLocks/>
          </p:cNvSpPr>
          <p:nvPr/>
        </p:nvSpPr>
        <p:spPr>
          <a:xfrm>
            <a:off x="5953125" y="488950"/>
            <a:ext cx="4961021" cy="54482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itchFamily="18" charset="2"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 &amp; Proud Southern Africa is a group of activists who promote the rights of the LGBTI community in Eswatini, Malawi &amp; Zimbabwe,  train the media on LGBTI engagement and advocate for the protection of the rights of the LGBTI community at large.</a:t>
            </a:r>
          </a:p>
          <a:p>
            <a:pPr marL="0" indent="0" algn="r">
              <a:buFont typeface="Wingdings 2" pitchFamily="18" charset="2"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86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8" y="24063"/>
            <a:ext cx="5849256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ED4F5C2A-D1C0-4F61-996F-49F3A41DECA1}"/>
              </a:ext>
            </a:extLst>
          </p:cNvPr>
          <p:cNvSpPr txBox="1">
            <a:spLocks/>
          </p:cNvSpPr>
          <p:nvPr/>
        </p:nvSpPr>
        <p:spPr>
          <a:xfrm>
            <a:off x="3816110" y="838780"/>
            <a:ext cx="8461615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 STRENGTHENING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679B583-661F-4E37-9574-A2F151C24FA7}"/>
              </a:ext>
            </a:extLst>
          </p:cNvPr>
          <p:cNvSpPr txBox="1">
            <a:spLocks/>
          </p:cNvSpPr>
          <p:nvPr/>
        </p:nvSpPr>
        <p:spPr>
          <a:xfrm>
            <a:off x="1642309" y="2330194"/>
            <a:ext cx="7794967" cy="149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ADVOCACY</a:t>
            </a: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DD4D276-BC4C-4566-8FA4-F7D3206FBAE8}"/>
              </a:ext>
            </a:extLst>
          </p:cNvPr>
          <p:cNvSpPr txBox="1">
            <a:spLocks/>
          </p:cNvSpPr>
          <p:nvPr/>
        </p:nvSpPr>
        <p:spPr>
          <a:xfrm>
            <a:off x="4419742" y="3821608"/>
            <a:ext cx="7794967" cy="2063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MOVEMENT BUILDING</a:t>
            </a:r>
          </a:p>
        </p:txBody>
      </p:sp>
    </p:spTree>
    <p:extLst>
      <p:ext uri="{BB962C8B-B14F-4D97-AF65-F5344CB8AC3E}">
        <p14:creationId xmlns:p14="http://schemas.microsoft.com/office/powerpoint/2010/main" val="127559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itle 9">
            <a:extLst>
              <a:ext uri="{FF2B5EF4-FFF2-40B4-BE49-F238E27FC236}">
                <a16:creationId xmlns:a16="http://schemas.microsoft.com/office/drawing/2014/main" id="{2B50CF27-6DDD-4347-899C-BB7AC3652204}"/>
              </a:ext>
            </a:extLst>
          </p:cNvPr>
          <p:cNvSpPr txBox="1">
            <a:spLocks/>
          </p:cNvSpPr>
          <p:nvPr/>
        </p:nvSpPr>
        <p:spPr>
          <a:xfrm>
            <a:off x="108284" y="3429000"/>
            <a:ext cx="7606966" cy="274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 &amp; PROUD </a:t>
            </a:r>
          </a:p>
          <a:p>
            <a:pPr algn="ctr">
              <a:spcAft>
                <a:spcPts val="600"/>
              </a:spcAft>
            </a:pPr>
            <a:r>
              <a:rPr lang="en-US" sz="5900" spc="-1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900" spc="-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and Vulnerability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19224355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12180</TotalTime>
  <Words>488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Frame</vt:lpstr>
      <vt:lpstr>PowerPoint Presentation</vt:lpstr>
      <vt:lpstr>NRA Registration case</vt:lpstr>
      <vt:lpstr>Activities</vt:lpstr>
      <vt:lpstr>Achievements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EMMGERNCY RESPONSE THROUGH CRISIS RESPONSE TASK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Anneke Meerkotter</dc:creator>
  <cp:lastModifiedBy>Hopkins Kachimanga</cp:lastModifiedBy>
  <cp:revision>42</cp:revision>
  <dcterms:created xsi:type="dcterms:W3CDTF">2020-05-12T18:57:03Z</dcterms:created>
  <dcterms:modified xsi:type="dcterms:W3CDTF">2022-02-09T13:00:21Z</dcterms:modified>
</cp:coreProperties>
</file>