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596" r:id="rId5"/>
    <p:sldId id="585" r:id="rId6"/>
    <p:sldId id="259" r:id="rId7"/>
    <p:sldId id="601" r:id="rId8"/>
    <p:sldId id="588" r:id="rId9"/>
    <p:sldId id="5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6" autoAdjust="0"/>
    <p:restoredTop sz="91034" autoAdjust="0"/>
  </p:normalViewPr>
  <p:slideViewPr>
    <p:cSldViewPr snapToGrid="0">
      <p:cViewPr varScale="1">
        <p:scale>
          <a:sx n="106" d="100"/>
          <a:sy n="106" d="100"/>
        </p:scale>
        <p:origin x="-7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53D9B-49BA-46A8-AA5D-76302C8E9D30}" type="datetimeFigureOut">
              <a:rPr lang="en-GB" smtClean="0"/>
              <a:t>25/11/2019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FEECB-FE84-4691-AC96-66B8F2961FDD}" type="slidenum">
              <a:rPr lang="en-GB" smtClean="0"/>
              <a:t>‹#›</a:t>
            </a:fld>
            <a:endParaRPr lang="en-GB"/>
          </a:p>
        </p:txBody>
      </p:sp>
    </p:spTree>
    <p:extLst>
      <p:ext uri="{BB962C8B-B14F-4D97-AF65-F5344CB8AC3E}">
        <p14:creationId xmlns:p14="http://schemas.microsoft.com/office/powerpoint/2010/main" val="86257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project remains on track to achieve year-end targets. Attendance for ECD centres is 66% and although this misses the target of 79%, families were faced with challenges and conflicting priorities which prevented them from taking children to school every day. For example, cold weather from May-July discouraged parents from sending young children to school and attendance at ECDs is not compulsory.</a:t>
            </a:r>
          </a:p>
        </p:txBody>
      </p:sp>
      <p:sp>
        <p:nvSpPr>
          <p:cNvPr id="4" name="Slide Number Placeholder 3"/>
          <p:cNvSpPr>
            <a:spLocks noGrp="1"/>
          </p:cNvSpPr>
          <p:nvPr>
            <p:ph type="sldNum" sz="quarter" idx="5"/>
          </p:nvPr>
        </p:nvSpPr>
        <p:spPr/>
        <p:txBody>
          <a:bodyPr/>
          <a:lstStyle/>
          <a:p>
            <a:fld id="{548FEECB-FE84-4691-AC96-66B8F2961FDD}" type="slidenum">
              <a:rPr lang="en-GB" smtClean="0"/>
              <a:t>4</a:t>
            </a:fld>
            <a:endParaRPr lang="en-GB"/>
          </a:p>
        </p:txBody>
      </p:sp>
    </p:spTree>
    <p:extLst>
      <p:ext uri="{BB962C8B-B14F-4D97-AF65-F5344CB8AC3E}">
        <p14:creationId xmlns:p14="http://schemas.microsoft.com/office/powerpoint/2010/main" val="169078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5</a:t>
            </a:fld>
            <a:endParaRPr lang="en-GB"/>
          </a:p>
        </p:txBody>
      </p:sp>
    </p:spTree>
    <p:extLst>
      <p:ext uri="{BB962C8B-B14F-4D97-AF65-F5344CB8AC3E}">
        <p14:creationId xmlns:p14="http://schemas.microsoft.com/office/powerpoint/2010/main" val="331158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6</a:t>
            </a:fld>
            <a:endParaRPr lang="en-GB"/>
          </a:p>
        </p:txBody>
      </p:sp>
    </p:spTree>
    <p:extLst>
      <p:ext uri="{BB962C8B-B14F-4D97-AF65-F5344CB8AC3E}">
        <p14:creationId xmlns:p14="http://schemas.microsoft.com/office/powerpoint/2010/main" val="8302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7A639-4B2F-4F8C-9E0D-97A9DB1DC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1B6DB47-0D83-4F08-90A5-D0E717D48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23C047C-71CB-4861-88DB-E35675CB1405}"/>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777D1443-9C81-49DA-B230-F2B16ED93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8F2530-4872-4C13-9E1E-29F10829CAC9}"/>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9735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CC9341-8DA9-4B65-AB1A-A4779C150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D442FB7-E13E-4AF0-B618-4101D649D3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0CABCEF-86BE-44D8-8322-ADA6BF63B408}"/>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85190AC4-D02F-42D6-9765-BD46971F1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4B793B8-25B6-488C-8D8C-164B356D18C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84985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B4A437-173D-4BE3-AB30-37A32663C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5C45D1A-692E-468D-A031-E90F6C7B9E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373A56B-8B8C-4B5D-A64D-7002B44EAE7F}"/>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B616987D-690C-4775-9D3C-9953E0E69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297ABC9-DE70-4425-8363-9CC4EAB6C9E3}"/>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1829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D6D8F-DC18-449D-B460-7549B0793C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94822BC-8EE9-414E-9D8E-98901B9F6D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F095012-606F-461B-80A2-A91FE81F96C6}"/>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C3DFAF22-7C13-4BF2-91E5-1E48BE91F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47498D4-2360-4214-B043-4CEE4CBA4622}"/>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8140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6E905-A61B-4FB1-BCEC-D3DEAACDA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8AD851E-A140-42B1-8F65-EAABB4E49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7C42525-359F-42A9-8A4F-39B39157B1CB}"/>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1E300B6A-8202-4141-9B8F-7ADE477A5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AD88A7E-F69B-41DE-8218-D65591C8E2B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160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58FB95-E052-48F2-8230-34D976D03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C7CBBD0-9C71-4548-A923-EDF8E2B6A4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5254746-A6F6-4EB6-AA1E-1DD69F697B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F8D682DD-B7FB-4C34-A687-821CA433D7DB}"/>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6" name="Footer Placeholder 5">
            <a:extLst>
              <a:ext uri="{FF2B5EF4-FFF2-40B4-BE49-F238E27FC236}">
                <a16:creationId xmlns="" xmlns:a16="http://schemas.microsoft.com/office/drawing/2014/main" id="{2A71A4AD-7F7D-45F3-A90A-F80FA4C154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1E76C21-97B7-4142-AC3A-D84DBA6D38B1}"/>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99528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E14766-265B-4D98-AF68-E60DB31A4A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BE8617A-519B-4A1A-AB5D-25F7C25B4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E45683E-9933-4269-9C1C-8D8ADC577C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3B84EE72-E24F-4D4B-8452-AB62C4850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F83395A-BD11-4283-A75E-64D0390709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D0C0F4C-D908-43CB-98FC-3305329499BF}"/>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8" name="Footer Placeholder 7">
            <a:extLst>
              <a:ext uri="{FF2B5EF4-FFF2-40B4-BE49-F238E27FC236}">
                <a16:creationId xmlns="" xmlns:a16="http://schemas.microsoft.com/office/drawing/2014/main" id="{C79934D6-A869-422E-B86B-3F021B5F93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0AE7229-012A-442E-BFFE-DABCE75FE329}"/>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30762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D53D8D-6B7C-47D6-BFCA-9CE92041C2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73D0660-5D5B-47B9-A2EB-E2A5554D8E08}"/>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4" name="Footer Placeholder 3">
            <a:extLst>
              <a:ext uri="{FF2B5EF4-FFF2-40B4-BE49-F238E27FC236}">
                <a16:creationId xmlns="" xmlns:a16="http://schemas.microsoft.com/office/drawing/2014/main" id="{66134DE4-3DA2-4F90-81D7-FE9C45612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7D2FDA9-2753-4170-B3D4-82444179EAC0}"/>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296358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BA1D7D-0668-4AF5-BA40-E59DAD7889FD}"/>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3" name="Footer Placeholder 2">
            <a:extLst>
              <a:ext uri="{FF2B5EF4-FFF2-40B4-BE49-F238E27FC236}">
                <a16:creationId xmlns="" xmlns:a16="http://schemas.microsoft.com/office/drawing/2014/main" id="{8B5B169F-D2B2-4542-A77F-87E03CB76D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0462682-D84D-4FBA-821B-04AF2E2F0A48}"/>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75313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2938C-CE20-4C69-97C0-BB11DEC4F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9CA7150-E05A-458D-B016-EA739439F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3E39D83-545D-451F-AB6A-E97384178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EB1F0CE-E2BB-4824-B7F9-F0362195B735}"/>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6" name="Footer Placeholder 5">
            <a:extLst>
              <a:ext uri="{FF2B5EF4-FFF2-40B4-BE49-F238E27FC236}">
                <a16:creationId xmlns="" xmlns:a16="http://schemas.microsoft.com/office/drawing/2014/main" id="{0AF149BC-F32C-453C-A28A-9A1DBEEE1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710C6C3-6FD0-4254-A8D2-3882A97FF15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128897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C6EC83-AECC-48F7-A74A-99A3627F8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6F6EBAD-B9F0-448B-BB72-8D704EF87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0FB69A0-C1B5-47F7-8567-DA72F723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CCCA6F-25EC-49C4-B7E6-0E0E12D5732F}"/>
              </a:ext>
            </a:extLst>
          </p:cNvPr>
          <p:cNvSpPr>
            <a:spLocks noGrp="1"/>
          </p:cNvSpPr>
          <p:nvPr>
            <p:ph type="dt" sz="half" idx="10"/>
          </p:nvPr>
        </p:nvSpPr>
        <p:spPr/>
        <p:txBody>
          <a:bodyPr/>
          <a:lstStyle/>
          <a:p>
            <a:fld id="{6479AC0A-6119-4D41-A95B-11B8B8B64E2A}" type="datetimeFigureOut">
              <a:rPr lang="en-GB" smtClean="0"/>
              <a:t>25/11/2019</a:t>
            </a:fld>
            <a:endParaRPr lang="en-GB"/>
          </a:p>
        </p:txBody>
      </p:sp>
      <p:sp>
        <p:nvSpPr>
          <p:cNvPr id="6" name="Footer Placeholder 5">
            <a:extLst>
              <a:ext uri="{FF2B5EF4-FFF2-40B4-BE49-F238E27FC236}">
                <a16:creationId xmlns="" xmlns:a16="http://schemas.microsoft.com/office/drawing/2014/main" id="{89447F86-1A87-4232-9226-A42F3C807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3DE38C0-4A31-462B-A2CE-88488763FD2D}"/>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276629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A80930-F78B-469B-8A86-56FCEDE8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3C117B6-4562-404B-BC16-6AA504EF0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D8B0550-06AC-42E7-9ECF-8BC106A82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9AC0A-6119-4D41-A95B-11B8B8B64E2A}" type="datetimeFigureOut">
              <a:rPr lang="en-GB" smtClean="0"/>
              <a:t>25/11/2019</a:t>
            </a:fld>
            <a:endParaRPr lang="en-GB"/>
          </a:p>
        </p:txBody>
      </p:sp>
      <p:sp>
        <p:nvSpPr>
          <p:cNvPr id="5" name="Footer Placeholder 4">
            <a:extLst>
              <a:ext uri="{FF2B5EF4-FFF2-40B4-BE49-F238E27FC236}">
                <a16:creationId xmlns="" xmlns:a16="http://schemas.microsoft.com/office/drawing/2014/main" id="{DB842F55-C1E2-444E-B7B7-B095B52A1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1875289A-DA06-4ECB-94D7-714B5938E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0777F-6C4B-4EBF-82AA-2F10A6C7B2D5}" type="slidenum">
              <a:rPr lang="en-GB" smtClean="0"/>
              <a:t>‹#›</a:t>
            </a:fld>
            <a:endParaRPr lang="en-GB"/>
          </a:p>
        </p:txBody>
      </p:sp>
    </p:spTree>
    <p:extLst>
      <p:ext uri="{BB962C8B-B14F-4D97-AF65-F5344CB8AC3E}">
        <p14:creationId xmlns:p14="http://schemas.microsoft.com/office/powerpoint/2010/main" val="23874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Mary’s Meals Impact</a:t>
            </a:r>
            <a:endParaRPr lang="en-GB" sz="2800" dirty="0"/>
          </a:p>
        </p:txBody>
      </p:sp>
      <p:sp>
        <p:nvSpPr>
          <p:cNvPr id="13" name="Rectangle 12">
            <a:extLst>
              <a:ext uri="{FF2B5EF4-FFF2-40B4-BE49-F238E27FC236}">
                <a16:creationId xmlns="" xmlns:a16="http://schemas.microsoft.com/office/drawing/2014/main"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a sign&#10;&#10;Description generated with high confidence">
            <a:extLst>
              <a:ext uri="{FF2B5EF4-FFF2-40B4-BE49-F238E27FC236}">
                <a16:creationId xmlns="" xmlns:a16="http://schemas.microsoft.com/office/drawing/2014/main" id="{F2AB6BC7-5358-41C2-875D-FC4697D31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68" y="1110640"/>
            <a:ext cx="5636872" cy="5425099"/>
          </a:xfrm>
          <a:prstGeom prst="rect">
            <a:avLst/>
          </a:prstGeom>
        </p:spPr>
      </p:pic>
      <p:pic>
        <p:nvPicPr>
          <p:cNvPr id="15" name="Picture 14" descr="A screenshot of a cell phone&#10;&#10;Description generated with very high confidence">
            <a:extLst>
              <a:ext uri="{FF2B5EF4-FFF2-40B4-BE49-F238E27FC236}">
                <a16:creationId xmlns="" xmlns:a16="http://schemas.microsoft.com/office/drawing/2014/main" id="{F9D8775D-9CB8-4C0E-8FBD-6DF089C2C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725" y="1086394"/>
            <a:ext cx="5441132" cy="5441132"/>
          </a:xfrm>
          <a:prstGeom prst="rect">
            <a:avLst/>
          </a:prstGeom>
        </p:spPr>
      </p:pic>
    </p:spTree>
    <p:extLst>
      <p:ext uri="{BB962C8B-B14F-4D97-AF65-F5344CB8AC3E}">
        <p14:creationId xmlns:p14="http://schemas.microsoft.com/office/powerpoint/2010/main" val="186814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Mary’s Meals Impact</a:t>
            </a:r>
            <a:endParaRPr lang="en-GB" sz="2800" dirty="0"/>
          </a:p>
        </p:txBody>
      </p:sp>
      <p:sp>
        <p:nvSpPr>
          <p:cNvPr id="13" name="Rectangle 12">
            <a:extLst>
              <a:ext uri="{FF2B5EF4-FFF2-40B4-BE49-F238E27FC236}">
                <a16:creationId xmlns="" xmlns:a16="http://schemas.microsoft.com/office/drawing/2014/main"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screenshot of a cell phone&#10;&#10;Description generated with very high confidence">
            <a:extLst>
              <a:ext uri="{FF2B5EF4-FFF2-40B4-BE49-F238E27FC236}">
                <a16:creationId xmlns="" xmlns:a16="http://schemas.microsoft.com/office/drawing/2014/main" id="{84624A3B-6954-45AD-881C-C94D6D615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856" y="1077572"/>
            <a:ext cx="5435283" cy="5435283"/>
          </a:xfrm>
          <a:prstGeom prst="rect">
            <a:avLst/>
          </a:prstGeom>
        </p:spPr>
      </p:pic>
      <p:pic>
        <p:nvPicPr>
          <p:cNvPr id="15" name="Picture 14" descr="A screenshot of a cell phone&#10;&#10;Description generated with very high confidence">
            <a:extLst>
              <a:ext uri="{FF2B5EF4-FFF2-40B4-BE49-F238E27FC236}">
                <a16:creationId xmlns="" xmlns:a16="http://schemas.microsoft.com/office/drawing/2014/main" id="{EDB15FF1-DE2A-402E-A14F-113AC6EE1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74" y="1098517"/>
            <a:ext cx="5435283" cy="5435283"/>
          </a:xfrm>
          <a:prstGeom prst="rect">
            <a:avLst/>
          </a:prstGeom>
        </p:spPr>
      </p:pic>
    </p:spTree>
    <p:extLst>
      <p:ext uri="{BB962C8B-B14F-4D97-AF65-F5344CB8AC3E}">
        <p14:creationId xmlns:p14="http://schemas.microsoft.com/office/powerpoint/2010/main" val="32125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ood, fruit&#10;&#10;Description automatically generated">
            <a:extLst>
              <a:ext uri="{FF2B5EF4-FFF2-40B4-BE49-F238E27FC236}">
                <a16:creationId xmlns="" xmlns:a16="http://schemas.microsoft.com/office/drawing/2014/main" id="{E4402DF5-22A2-4CFD-AA9E-4C0FFDA18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157" y="625323"/>
            <a:ext cx="6145169" cy="6145169"/>
          </a:xfrm>
          <a:prstGeom prst="rect">
            <a:avLst/>
          </a:prstGeom>
          <a:ln>
            <a:solidFill>
              <a:schemeClr val="accent1"/>
            </a:solidFill>
          </a:ln>
        </p:spPr>
      </p:pic>
      <p:sp>
        <p:nvSpPr>
          <p:cNvPr id="7" name="Rectangle 6">
            <a:extLst>
              <a:ext uri="{FF2B5EF4-FFF2-40B4-BE49-F238E27FC236}">
                <a16:creationId xmlns="" xmlns:a16="http://schemas.microsoft.com/office/drawing/2014/main" id="{4C3AC66C-035E-42BB-A25A-48996EB22656}"/>
              </a:ext>
            </a:extLst>
          </p:cNvPr>
          <p:cNvSpPr/>
          <p:nvPr/>
        </p:nvSpPr>
        <p:spPr>
          <a:xfrm>
            <a:off x="-16308" y="0"/>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GB" sz="2800" dirty="0"/>
              <a:t>A community based school feeding programme</a:t>
            </a:r>
          </a:p>
        </p:txBody>
      </p:sp>
      <p:sp>
        <p:nvSpPr>
          <p:cNvPr id="2" name="TextBox 1"/>
          <p:cNvSpPr txBox="1"/>
          <p:nvPr/>
        </p:nvSpPr>
        <p:spPr>
          <a:xfrm>
            <a:off x="0" y="1215068"/>
            <a:ext cx="3675016" cy="1938992"/>
          </a:xfrm>
          <a:prstGeom prst="rect">
            <a:avLst/>
          </a:prstGeom>
          <a:noFill/>
        </p:spPr>
        <p:txBody>
          <a:bodyPr wrap="square" rtlCol="0">
            <a:spAutoFit/>
          </a:bodyPr>
          <a:lstStyle/>
          <a:p>
            <a:pPr>
              <a:buClr>
                <a:srgbClr val="009DDC"/>
              </a:buClr>
            </a:pPr>
            <a:r>
              <a:rPr lang="en-US" sz="2400" b="1" dirty="0">
                <a:solidFill>
                  <a:schemeClr val="bg1"/>
                </a:solidFill>
                <a:latin typeface="Arial" panose="020B0604020202020204" pitchFamily="34" charset="0"/>
                <a:cs typeface="Arial" panose="020B0604020202020204" pitchFamily="34" charset="0"/>
              </a:rPr>
              <a:t>Importance of community engagement, link to case studies </a:t>
            </a:r>
            <a:endParaRPr lang="en-US" sz="2400" dirty="0">
              <a:solidFill>
                <a:schemeClr val="bg1"/>
              </a:solidFill>
              <a:latin typeface="Arial" panose="020B0604020202020204" pitchFamily="34" charset="0"/>
              <a:cs typeface="Arial" panose="020B0604020202020204" pitchFamily="34" charset="0"/>
            </a:endParaRPr>
          </a:p>
          <a:p>
            <a:pPr marL="457200" indent="-457200">
              <a:buClr>
                <a:srgbClr val="009DDC"/>
              </a:buClr>
              <a:buFont typeface="Arial" panose="020B0604020202020204" pitchFamily="34" charset="0"/>
              <a:buChar char="•"/>
            </a:pPr>
            <a:endParaRPr lang="en-GB" sz="24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 xmlns:a16="http://schemas.microsoft.com/office/drawing/2014/main" id="{49391535-7B5C-49A4-A575-5FF022F6F40D}"/>
              </a:ext>
            </a:extLst>
          </p:cNvPr>
          <p:cNvSpPr/>
          <p:nvPr/>
        </p:nvSpPr>
        <p:spPr>
          <a:xfrm>
            <a:off x="-8639" y="6527197"/>
            <a:ext cx="12224635"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8634" y="6642041"/>
            <a:ext cx="12216942"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id="{3767E864-324E-4A4F-B6CE-8EA14FC9D760}"/>
              </a:ext>
            </a:extLst>
          </p:cNvPr>
          <p:cNvSpPr txBox="1"/>
          <p:nvPr/>
        </p:nvSpPr>
        <p:spPr>
          <a:xfrm>
            <a:off x="76635" y="1077572"/>
            <a:ext cx="5320848" cy="4070986"/>
          </a:xfrm>
          <a:prstGeom prst="rect">
            <a:avLst/>
          </a:prstGeom>
          <a:noFill/>
        </p:spPr>
        <p:txBody>
          <a:bodyPr wrap="square" rtlCol="0">
            <a:spAutoFit/>
          </a:bodyPr>
          <a:lstStyle/>
          <a:p>
            <a:pPr>
              <a:lnSpc>
                <a:spcPts val="2600"/>
              </a:lnSpc>
            </a:pPr>
            <a:r>
              <a:rPr lang="en-GB" dirty="0">
                <a:latin typeface="Arial" panose="020B0604020202020204" pitchFamily="34" charset="0"/>
                <a:cs typeface="Arial" panose="020B0604020202020204" pitchFamily="34" charset="0"/>
              </a:rPr>
              <a:t>Involving the community in school feeding provides multiple benefits: </a:t>
            </a:r>
          </a:p>
          <a:p>
            <a:pPr marL="285750" indent="-285750">
              <a:lnSpc>
                <a:spcPts val="2600"/>
              </a:lnSpc>
              <a:buFont typeface="Arial" panose="020B0604020202020204" pitchFamily="34" charset="0"/>
              <a:buChar char="•"/>
            </a:pPr>
            <a:r>
              <a:rPr lang="en-GB" dirty="0">
                <a:latin typeface="Arial" panose="020B0604020202020204" pitchFamily="34" charset="0"/>
                <a:cs typeface="Arial" panose="020B0604020202020204" pitchFamily="34" charset="0"/>
              </a:rPr>
              <a:t>Builds capacity of community by increasing skills and knowledge base</a:t>
            </a:r>
          </a:p>
          <a:p>
            <a:pPr marL="285750" indent="-285750">
              <a:lnSpc>
                <a:spcPts val="2600"/>
              </a:lnSpc>
              <a:buFont typeface="Arial" panose="020B0604020202020204" pitchFamily="34" charset="0"/>
              <a:buChar char="•"/>
            </a:pPr>
            <a:r>
              <a:rPr lang="en-GB" dirty="0">
                <a:latin typeface="Arial" panose="020B0604020202020204" pitchFamily="34" charset="0"/>
                <a:cs typeface="Arial" panose="020B0604020202020204" pitchFamily="34" charset="0"/>
              </a:rPr>
              <a:t>Increases local support for education</a:t>
            </a:r>
          </a:p>
          <a:p>
            <a:pPr marL="285750" indent="-285750">
              <a:lnSpc>
                <a:spcPts val="2600"/>
              </a:lnSpc>
              <a:buFont typeface="Arial" panose="020B0604020202020204" pitchFamily="34" charset="0"/>
              <a:buChar char="•"/>
            </a:pPr>
            <a:r>
              <a:rPr lang="en-GB" dirty="0">
                <a:latin typeface="Arial" panose="020B0604020202020204" pitchFamily="34" charset="0"/>
                <a:cs typeface="Arial" panose="020B0604020202020204" pitchFamily="34" charset="0"/>
              </a:rPr>
              <a:t>Improves the sustainability of the programme</a:t>
            </a:r>
          </a:p>
          <a:p>
            <a:pPr marL="285750" indent="-285750">
              <a:lnSpc>
                <a:spcPts val="2600"/>
              </a:lnSpc>
              <a:buFont typeface="Arial" panose="020B0604020202020204" pitchFamily="34" charset="0"/>
              <a:buChar char="•"/>
            </a:pPr>
            <a:r>
              <a:rPr lang="en-GB" dirty="0">
                <a:latin typeface="Arial" panose="020B0604020202020204" pitchFamily="34" charset="0"/>
                <a:cs typeface="Arial" panose="020B0604020202020204" pitchFamily="34" charset="0"/>
              </a:rPr>
              <a:t>Our dedicated volunteers keep our running costs low (93% of donations go directly to charitable activities).</a:t>
            </a:r>
          </a:p>
          <a:p>
            <a:pPr>
              <a:lnSpc>
                <a:spcPts val="2600"/>
              </a:lnSpc>
            </a:pPr>
            <a:endParaRPr lang="en-GB" dirty="0"/>
          </a:p>
          <a:p>
            <a:pPr>
              <a:lnSpc>
                <a:spcPts val="2600"/>
              </a:lnSpc>
            </a:pPr>
            <a:endParaRPr lang="en-GB" dirty="0"/>
          </a:p>
          <a:p>
            <a:pPr>
              <a:lnSpc>
                <a:spcPts val="2600"/>
              </a:lnSpc>
            </a:pPr>
            <a:endParaRPr lang="en-GB" dirty="0"/>
          </a:p>
        </p:txBody>
      </p:sp>
      <p:pic>
        <p:nvPicPr>
          <p:cNvPr id="6" name="Picture 5">
            <a:extLst>
              <a:ext uri="{FF2B5EF4-FFF2-40B4-BE49-F238E27FC236}">
                <a16:creationId xmlns="" xmlns:a16="http://schemas.microsoft.com/office/drawing/2014/main" id="{E08C406D-8CB6-4040-BE6D-72A2D6E8E9AB}"/>
              </a:ext>
            </a:extLst>
          </p:cNvPr>
          <p:cNvPicPr>
            <a:picLocks noChangeAspect="1"/>
          </p:cNvPicPr>
          <p:nvPr/>
        </p:nvPicPr>
        <p:blipFill rotWithShape="1">
          <a:blip r:embed="rId4"/>
          <a:srcRect r="8929"/>
          <a:stretch/>
        </p:blipFill>
        <p:spPr>
          <a:xfrm>
            <a:off x="2327054" y="4098076"/>
            <a:ext cx="3240920" cy="2375956"/>
          </a:xfrm>
          <a:prstGeom prst="rect">
            <a:avLst/>
          </a:prstGeom>
        </p:spPr>
      </p:pic>
    </p:spTree>
    <p:extLst>
      <p:ext uri="{BB962C8B-B14F-4D97-AF65-F5344CB8AC3E}">
        <p14:creationId xmlns:p14="http://schemas.microsoft.com/office/powerpoint/2010/main" val="160548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Project results to date</a:t>
            </a:r>
            <a:endParaRPr lang="en-GB" sz="2800" dirty="0"/>
          </a:p>
        </p:txBody>
      </p:sp>
      <p:sp>
        <p:nvSpPr>
          <p:cNvPr id="13" name="Rectangle 12">
            <a:extLst>
              <a:ext uri="{FF2B5EF4-FFF2-40B4-BE49-F238E27FC236}">
                <a16:creationId xmlns="" xmlns:a16="http://schemas.microsoft.com/office/drawing/2014/main"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 xmlns:a16="http://schemas.microsoft.com/office/drawing/2014/main" id="{50E862D0-2646-4FA5-BE42-F4BC0C146079}"/>
              </a:ext>
            </a:extLst>
          </p:cNvPr>
          <p:cNvSpPr/>
          <p:nvPr/>
        </p:nvSpPr>
        <p:spPr>
          <a:xfrm>
            <a:off x="316914" y="1324816"/>
            <a:ext cx="11481795" cy="440120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Key results are: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27 SFP training sessions were delivered - on track.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Primary schools, boy’s enrolment increased by 6.4% from baseline and girls increased by 6.6% - already exceeding year two target.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ECD centres, enrolment increased by 24% from baseline - already exceeding year-end targets of a 2% increase in enrolment.</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Progression rates through primary school have increased. The number of children in Standard 2 increased by 6% and 4.9% in Standard 5, exceeding targets of 5% and 2.5% respectively. The number of children in the last available grade increased by 10%, surpassing the target of 1%.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1,404 learners graduated from ECDs to primary schools in July.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primary school boys was 91% and girls 92% - exceeding targets of 89% and 90% respectively.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Primary schools delivered school feeding on 97% of planned days and ECD centres delivered feeding on 94% - exceeding the target of 90% for both types of education centres. </a:t>
            </a:r>
          </a:p>
        </p:txBody>
      </p:sp>
    </p:spTree>
    <p:extLst>
      <p:ext uri="{BB962C8B-B14F-4D97-AF65-F5344CB8AC3E}">
        <p14:creationId xmlns:p14="http://schemas.microsoft.com/office/powerpoint/2010/main" val="366599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Working with Governments</a:t>
            </a:r>
            <a:endParaRPr lang="en-GB" sz="2800" dirty="0"/>
          </a:p>
        </p:txBody>
      </p:sp>
      <p:sp>
        <p:nvSpPr>
          <p:cNvPr id="13" name="Rectangle 12">
            <a:extLst>
              <a:ext uri="{FF2B5EF4-FFF2-40B4-BE49-F238E27FC236}">
                <a16:creationId xmlns="" xmlns:a16="http://schemas.microsoft.com/office/drawing/2014/main"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Uploaded image: No description set. 2018-07-10_08-29-16-270.jpg">
            <a:extLst>
              <a:ext uri="{FF2B5EF4-FFF2-40B4-BE49-F238E27FC236}">
                <a16:creationId xmlns="" xmlns:a16="http://schemas.microsoft.com/office/drawing/2014/main" id="{273E83EF-29C5-4BFB-82F7-61164EE543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Uploaded image: No description set. 2018-07-10_08-29-16-270.jpg">
            <a:extLst>
              <a:ext uri="{FF2B5EF4-FFF2-40B4-BE49-F238E27FC236}">
                <a16:creationId xmlns="" xmlns:a16="http://schemas.microsoft.com/office/drawing/2014/main" id="{76FDEBF3-8226-42F3-B24C-C1912D08D24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Uploaded image: No description set. 2018-07-10_08-29-16-270.jpg">
            <a:extLst>
              <a:ext uri="{FF2B5EF4-FFF2-40B4-BE49-F238E27FC236}">
                <a16:creationId xmlns="" xmlns:a16="http://schemas.microsoft.com/office/drawing/2014/main" id="{FE4A119F-2331-4986-8606-1BCEB9DF9E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A picture containing person, outdoor, food, man&#10;&#10;Description generated with very high confidence">
            <a:extLst>
              <a:ext uri="{FF2B5EF4-FFF2-40B4-BE49-F238E27FC236}">
                <a16:creationId xmlns="" xmlns:a16="http://schemas.microsoft.com/office/drawing/2014/main" id="{7A2535DE-D0DB-4523-98E0-9826703742AC}"/>
              </a:ext>
            </a:extLst>
          </p:cNvPr>
          <p:cNvPicPr>
            <a:picLocks noChangeAspect="1"/>
          </p:cNvPicPr>
          <p:nvPr/>
        </p:nvPicPr>
        <p:blipFill rotWithShape="1">
          <a:blip r:embed="rId4">
            <a:extLst>
              <a:ext uri="{28A0092B-C50C-407E-A947-70E740481C1C}">
                <a14:useLocalDpi xmlns:a14="http://schemas.microsoft.com/office/drawing/2010/main" val="0"/>
              </a:ext>
            </a:extLst>
          </a:blip>
          <a:srcRect r="22821"/>
          <a:stretch/>
        </p:blipFill>
        <p:spPr>
          <a:xfrm>
            <a:off x="6498104" y="955558"/>
            <a:ext cx="5717892" cy="5556483"/>
          </a:xfrm>
          <a:prstGeom prst="rect">
            <a:avLst/>
          </a:prstGeom>
        </p:spPr>
      </p:pic>
      <p:pic>
        <p:nvPicPr>
          <p:cNvPr id="11" name="Picture 10" descr="A group of people sitting at a table&#10;&#10;Description generated with very high confidence">
            <a:extLst>
              <a:ext uri="{FF2B5EF4-FFF2-40B4-BE49-F238E27FC236}">
                <a16:creationId xmlns="" xmlns:a16="http://schemas.microsoft.com/office/drawing/2014/main" id="{C2CD23F2-C395-4142-93BC-84457A606F5F}"/>
              </a:ext>
            </a:extLst>
          </p:cNvPr>
          <p:cNvPicPr>
            <a:picLocks noChangeAspect="1"/>
          </p:cNvPicPr>
          <p:nvPr/>
        </p:nvPicPr>
        <p:blipFill rotWithShape="1">
          <a:blip r:embed="rId5">
            <a:extLst>
              <a:ext uri="{28A0092B-C50C-407E-A947-70E740481C1C}">
                <a14:useLocalDpi xmlns:a14="http://schemas.microsoft.com/office/drawing/2010/main" val="0"/>
              </a:ext>
            </a:extLst>
          </a:blip>
          <a:srcRect l="13477" t="3624" r="12993" b="918"/>
          <a:stretch/>
        </p:blipFill>
        <p:spPr>
          <a:xfrm>
            <a:off x="-1" y="955558"/>
            <a:ext cx="6481783" cy="5571639"/>
          </a:xfrm>
          <a:prstGeom prst="rect">
            <a:avLst/>
          </a:prstGeom>
        </p:spPr>
      </p:pic>
    </p:spTree>
    <p:extLst>
      <p:ext uri="{BB962C8B-B14F-4D97-AF65-F5344CB8AC3E}">
        <p14:creationId xmlns:p14="http://schemas.microsoft.com/office/powerpoint/2010/main" val="229063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 xmlns:a16="http://schemas.microsoft.com/office/drawing/2014/main"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Government support for school feeding</a:t>
            </a:r>
            <a:endParaRPr lang="en-GB" sz="2800" dirty="0"/>
          </a:p>
        </p:txBody>
      </p:sp>
      <p:sp>
        <p:nvSpPr>
          <p:cNvPr id="13" name="Rectangle 12">
            <a:extLst>
              <a:ext uri="{FF2B5EF4-FFF2-40B4-BE49-F238E27FC236}">
                <a16:creationId xmlns="" xmlns:a16="http://schemas.microsoft.com/office/drawing/2014/main"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2084" y="3663807"/>
            <a:ext cx="11804139" cy="2339102"/>
          </a:xfrm>
          <a:prstGeom prst="rect">
            <a:avLst/>
          </a:prstGeom>
        </p:spPr>
        <p:txBody>
          <a:bodyPr wrap="square">
            <a:spAutoFit/>
          </a:bodyPr>
          <a:lstStyle/>
          <a:p>
            <a:r>
              <a:rPr lang="en-GB" sz="2200" b="1" dirty="0">
                <a:solidFill>
                  <a:srgbClr val="009DDC"/>
                </a:solidFill>
                <a:latin typeface="Arial" panose="020B0604020202020204" pitchFamily="34" charset="0"/>
                <a:cs typeface="Arial" panose="020B0604020202020204" pitchFamily="34" charset="0"/>
              </a:rPr>
              <a:t>	   Malawi. </a:t>
            </a:r>
            <a:r>
              <a:rPr lang="en-GB" sz="2200" dirty="0">
                <a:solidFill>
                  <a:srgbClr val="009DDC"/>
                </a:solidFill>
                <a:latin typeface="Arial" panose="020B0604020202020204" pitchFamily="34" charset="0"/>
                <a:cs typeface="Arial" panose="020B0604020202020204" pitchFamily="34" charset="0"/>
              </a:rPr>
              <a:t>School Meals in Malawi: A Best Practice Guide. Imani Consultants.</a:t>
            </a:r>
          </a:p>
          <a:p>
            <a:r>
              <a:rPr lang="en-GB" sz="2200" dirty="0">
                <a:solidFill>
                  <a:srgbClr val="009DDC"/>
                </a:solidFill>
                <a:latin typeface="Arial" panose="020B0604020202020204" pitchFamily="34" charset="0"/>
                <a:cs typeface="Arial" panose="020B0604020202020204" pitchFamily="34" charset="0"/>
              </a:rPr>
              <a:t>	   Commissioned by the Government of Malawi. </a:t>
            </a:r>
            <a:r>
              <a:rPr lang="en-GB" sz="2200" i="1" dirty="0">
                <a:solidFill>
                  <a:srgbClr val="009DDC"/>
                </a:solidFill>
                <a:latin typeface="Arial" panose="020B0604020202020204" pitchFamily="34" charset="0"/>
                <a:cs typeface="Arial" panose="020B0604020202020204" pitchFamily="34" charset="0"/>
              </a:rPr>
              <a:t>2018.</a:t>
            </a:r>
          </a:p>
          <a:p>
            <a:endParaRPr lang="en-GB" sz="1200" i="1" dirty="0">
              <a:solidFill>
                <a:srgbClr val="009DDC"/>
              </a:solidFill>
              <a:latin typeface="Arial" panose="020B0604020202020204" pitchFamily="34" charset="0"/>
              <a:cs typeface="Arial" panose="020B0604020202020204" pitchFamily="34" charset="0"/>
            </a:endParaRPr>
          </a:p>
          <a:p>
            <a:pPr algn="just"/>
            <a:r>
              <a:rPr lang="en-IE" b="1" dirty="0">
                <a:latin typeface="Arial" panose="020B0604020202020204" pitchFamily="34" charset="0"/>
                <a:cs typeface="Arial" panose="020B0604020202020204" pitchFamily="34" charset="0"/>
              </a:rPr>
              <a:t>“A sustainable school feeding programme is something the country is still striving towards. While the Government of Malawi seek to achieve this, it is counterproductive to real sustainability to postpone adequate school meal provision until such conditions and preliminary goals are met…it is important to keep in mind that the provision of nutrition is a highly efficient driver of long-term prosperity and is also strongly in the interests of the individual.”</a:t>
            </a:r>
            <a:endParaRPr lang="en-GB" b="1" dirty="0">
              <a:latin typeface="Arial" panose="020B0604020202020204" pitchFamily="34" charset="0"/>
              <a:cs typeface="Arial" panose="020B0604020202020204" pitchFamily="34" charset="0"/>
            </a:endParaRPr>
          </a:p>
        </p:txBody>
      </p:sp>
      <p:pic>
        <p:nvPicPr>
          <p:cNvPr id="3076" name="Picture 4" descr="https://upload.wikimedia.org/wikipedia/commons/thumb/d/d1/Flag_of_Malawi.svg/2000px-Flag_of_Malawi.svg.png">
            <a:extLst>
              <a:ext uri="{FF2B5EF4-FFF2-40B4-BE49-F238E27FC236}">
                <a16:creationId xmlns="" xmlns:a16="http://schemas.microsoft.com/office/drawing/2014/main" id="{362A9196-E06C-4E5D-BEE7-0FFB03B218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14" y="3737498"/>
            <a:ext cx="1077116" cy="7178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50E862D0-2646-4FA5-BE42-F4BC0C146079}"/>
              </a:ext>
            </a:extLst>
          </p:cNvPr>
          <p:cNvSpPr/>
          <p:nvPr/>
        </p:nvSpPr>
        <p:spPr>
          <a:xfrm>
            <a:off x="363255" y="1472511"/>
            <a:ext cx="11481795" cy="1690335"/>
          </a:xfrm>
          <a:prstGeom prst="rect">
            <a:avLst/>
          </a:prstGeom>
        </p:spPr>
        <p:txBody>
          <a:bodyPr wrap="square">
            <a:spAutoFit/>
          </a:bodyPr>
          <a:lstStyle/>
          <a:p>
            <a:pPr marL="342900" indent="-342900">
              <a:lnSpc>
                <a:spcPts val="3200"/>
              </a:lnSpc>
              <a:buFont typeface="Arial" panose="020B0604020202020204" pitchFamily="34" charset="0"/>
              <a:buChar char="•"/>
            </a:pPr>
            <a:r>
              <a:rPr lang="en-GB" sz="2000" dirty="0">
                <a:latin typeface="Arial" panose="020B0604020202020204" pitchFamily="34" charset="0"/>
                <a:cs typeface="Arial" panose="020B0604020202020204" pitchFamily="34" charset="0"/>
              </a:rPr>
              <a:t>Increase capacity to deliver sustainable, inclusive, efficient school feeding programmes at community, district and national level.</a:t>
            </a:r>
          </a:p>
          <a:p>
            <a:pPr marL="342900" indent="-342900">
              <a:lnSpc>
                <a:spcPts val="3200"/>
              </a:lnSpc>
              <a:buFont typeface="Arial" panose="020B0604020202020204" pitchFamily="34" charset="0"/>
              <a:buChar char="•"/>
            </a:pPr>
            <a:r>
              <a:rPr lang="en-GB" sz="2000" dirty="0">
                <a:latin typeface="Arial" panose="020B0604020202020204" pitchFamily="34" charset="0"/>
                <a:cs typeface="Arial" panose="020B0604020202020204" pitchFamily="34" charset="0"/>
              </a:rPr>
              <a:t>Facilitated 13 meetings at zonal level to Government of Malawi representatives, partners and other stakeholders, and 4 at district level – on track.</a:t>
            </a:r>
          </a:p>
        </p:txBody>
      </p:sp>
    </p:spTree>
    <p:extLst>
      <p:ext uri="{BB962C8B-B14F-4D97-AF65-F5344CB8AC3E}">
        <p14:creationId xmlns:p14="http://schemas.microsoft.com/office/powerpoint/2010/main" val="2631114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E01B56752DE04DADE5E6FAEF803047" ma:contentTypeVersion="11" ma:contentTypeDescription="Create a new document." ma:contentTypeScope="" ma:versionID="d48d5f37af2a190798810c9a585caa60">
  <xsd:schema xmlns:xsd="http://www.w3.org/2001/XMLSchema" xmlns:xs="http://www.w3.org/2001/XMLSchema" xmlns:p="http://schemas.microsoft.com/office/2006/metadata/properties" xmlns:ns3="66fef1ba-a82c-4a41-b601-79e9cd4597b9" xmlns:ns4="4797dd6b-d950-4e00-98e7-50adfbddb526" targetNamespace="http://schemas.microsoft.com/office/2006/metadata/properties" ma:root="true" ma:fieldsID="4e2997274d069a8419249f13186975c7" ns3:_="" ns4:_="">
    <xsd:import namespace="66fef1ba-a82c-4a41-b601-79e9cd4597b9"/>
    <xsd:import namespace="4797dd6b-d950-4e00-98e7-50adfbddb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ef1ba-a82c-4a41-b601-79e9cd4597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97dd6b-d950-4e00-98e7-50adfbddb5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2C8EC-2470-4A38-AFEA-155CEA0FCC6A}">
  <ds:schemaRefs>
    <ds:schemaRef ds:uri="http://schemas.microsoft.com/sharepoint/v3/contenttype/forms"/>
  </ds:schemaRefs>
</ds:datastoreItem>
</file>

<file path=customXml/itemProps2.xml><?xml version="1.0" encoding="utf-8"?>
<ds:datastoreItem xmlns:ds="http://schemas.openxmlformats.org/officeDocument/2006/customXml" ds:itemID="{C573508E-75C4-4C31-AEF7-609A35121C70}">
  <ds:schemaRefs>
    <ds:schemaRef ds:uri="http://purl.org/dc/terms/"/>
    <ds:schemaRef ds:uri="http://schemas.openxmlformats.org/package/2006/metadata/core-properties"/>
    <ds:schemaRef ds:uri="http://purl.org/dc/dcmitype/"/>
    <ds:schemaRef ds:uri="http://schemas.microsoft.com/office/2006/documentManagement/types"/>
    <ds:schemaRef ds:uri="4797dd6b-d950-4e00-98e7-50adfbddb526"/>
    <ds:schemaRef ds:uri="http://purl.org/dc/elements/1.1/"/>
    <ds:schemaRef ds:uri="http://schemas.microsoft.com/office/2006/metadata/properties"/>
    <ds:schemaRef ds:uri="http://schemas.microsoft.com/office/infopath/2007/PartnerControls"/>
    <ds:schemaRef ds:uri="66fef1ba-a82c-4a41-b601-79e9cd4597b9"/>
    <ds:schemaRef ds:uri="http://www.w3.org/XML/1998/namespace"/>
  </ds:schemaRefs>
</ds:datastoreItem>
</file>

<file path=customXml/itemProps3.xml><?xml version="1.0" encoding="utf-8"?>
<ds:datastoreItem xmlns:ds="http://schemas.openxmlformats.org/officeDocument/2006/customXml" ds:itemID="{55EF96FE-7339-4A6D-A302-0DB9F174A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ef1ba-a82c-4a41-b601-79e9cd4597b9"/>
    <ds:schemaRef ds:uri="4797dd6b-d950-4e00-98e7-50adfbddb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41485</TotalTime>
  <Words>383</Words>
  <Application>Microsoft Office PowerPoint</Application>
  <PresentationFormat>Custom</PresentationFormat>
  <Paragraphs>31</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McMahon</dc:creator>
  <cp:lastModifiedBy>Douglas</cp:lastModifiedBy>
  <cp:revision>14</cp:revision>
  <dcterms:created xsi:type="dcterms:W3CDTF">2018-09-12T14:10:30Z</dcterms:created>
  <dcterms:modified xsi:type="dcterms:W3CDTF">2019-11-25T15:09:40Z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0x0101000AE01B56752DE04DADE5E6FAEF803047</vt:lpwstr>
  </property>
  <property fmtid="{D5CDD505-2E9C-101B-9397-08002B2CF9AE}" pid="3" name="AuthorIds_UIVersion_6144">
    <vt:lpwstr>89</vt:lpwstr>
  </property>
  <property fmtid="{D5CDD505-2E9C-101B-9397-08002B2CF9AE}" pid="4" name="AuthorIds_UIVersion_14336">
    <vt:lpwstr>89</vt:lpwstr>
  </property>
</Properties>
</file>